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58" r:id="rId4"/>
    <p:sldId id="269" r:id="rId5"/>
    <p:sldId id="259" r:id="rId6"/>
    <p:sldId id="266" r:id="rId7"/>
    <p:sldId id="260" r:id="rId8"/>
    <p:sldId id="261" r:id="rId9"/>
    <p:sldId id="267" r:id="rId10"/>
    <p:sldId id="268" r:id="rId11"/>
    <p:sldId id="263" r:id="rId12"/>
    <p:sldId id="264" r:id="rId13"/>
    <p:sldId id="26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2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3.xlsx"/><Relationship Id="rId1" Type="http://schemas.openxmlformats.org/officeDocument/2006/relationships/themeOverride" Target="../theme/themeOverrid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"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Результаты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диагностики по выявлению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уровня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сформированнности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представлений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 сезонных изменениях в природе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"</a:t>
            </a:r>
            <a:r>
              <a:rPr lang="ru-RU" sz="1600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c:rich>
      </c:tx>
      <c:overlay val="0"/>
    </c:title>
    <c:autoTitleDeleted val="0"/>
    <c:plotArea>
      <c:layout/>
      <c:pieChart>
        <c:varyColors val="1"/>
        <c:ser>
          <c:idx val="0"/>
          <c:order val="0"/>
          <c:dLbls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0"/>
          </c:dLbls>
          <c:cat>
            <c:strRef>
              <c:f>Лист1!$A$1:$A$2</c:f>
              <c:strCache>
                <c:ptCount val="2"/>
                <c:pt idx="0">
                  <c:v>высокий уровень</c:v>
                </c:pt>
                <c:pt idx="1">
                  <c:v>средний уровень</c:v>
                </c:pt>
              </c:strCache>
            </c:strRef>
          </c:cat>
          <c:val>
            <c:numRef>
              <c:f>Лист1!$B$1:$B$2</c:f>
              <c:numCache>
                <c:formatCode>General</c:formatCode>
                <c:ptCount val="2"/>
                <c:pt idx="0">
                  <c:v>12</c:v>
                </c:pt>
                <c:pt idx="1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  <c:firstSliceAng val="0"/>
      </c:pieChart>
    </c:plotArea>
    <c:legend>
      <c:legendPos val="t"/>
      <c:overlay val="0"/>
      <c:txPr>
        <a:bodyPr/>
        <a:lstStyle/>
        <a:p>
          <a:pPr>
            <a:defRPr sz="1400"/>
          </a:pPr>
          <a:endParaRPr lang="ru-RU"/>
        </a:p>
      </c:txPr>
    </c:legend>
    <c:plotVisOnly val="1"/>
    <c:dispBlanksAs val="zero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" Результаты первичной диагностики по выявлению уровня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сформированности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представлений о сезонных изменениях в природе у</a:t>
            </a:r>
            <a:r>
              <a:rPr lang="ru-RU" sz="1600" baseline="0" dirty="0">
                <a:latin typeface="Times New Roman" pitchFamily="18" charset="0"/>
                <a:cs typeface="Times New Roman" pitchFamily="18" charset="0"/>
              </a:rPr>
              <a:t> детей старшего дошкольного возраста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"</a:t>
            </a:r>
          </a:p>
        </c:rich>
      </c:tx>
      <c:overlay val="0"/>
    </c:title>
    <c:autoTitleDeleted val="0"/>
    <c:plotArea>
      <c:layout/>
      <c:pieChart>
        <c:varyColors val="1"/>
        <c:ser>
          <c:idx val="0"/>
          <c:order val="0"/>
          <c:dLbls>
            <c:dLbl>
              <c:idx val="2"/>
              <c:layout>
                <c:manualLayout>
                  <c:x val="-7.139658093545162E-2"/>
                  <c:y val="0.12939910611783875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0"/>
          </c:dLbls>
          <c:cat>
            <c:strRef>
              <c:f>Лист1!$A$1:$A$3</c:f>
              <c:strCache>
                <c:ptCount val="3"/>
                <c:pt idx="0">
                  <c:v>высокий уровень</c:v>
                </c:pt>
                <c:pt idx="1">
                  <c:v>средний уровень</c:v>
                </c:pt>
                <c:pt idx="2">
                  <c:v>низкий уровень</c:v>
                </c:pt>
              </c:strCache>
            </c:strRef>
          </c:cat>
          <c:val>
            <c:numRef>
              <c:f>Лист1!$B$1:$B$3</c:f>
              <c:numCache>
                <c:formatCode>General</c:formatCode>
                <c:ptCount val="3"/>
                <c:pt idx="0">
                  <c:v>6</c:v>
                </c:pt>
                <c:pt idx="1">
                  <c:v>6</c:v>
                </c:pt>
                <c:pt idx="2">
                  <c:v>3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0"/>
        </c:dLbls>
        <c:firstSliceAng val="0"/>
      </c:pieChart>
    </c:plotArea>
    <c:plotVisOnly val="1"/>
    <c:dispBlanksAs val="zero"/>
    <c:showDLblsOverMax val="0"/>
  </c:chart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" Результаты повторной  диагностики  по выявлению уровня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сформированности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представлений о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сезонных изменениях в природе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"</a:t>
            </a:r>
            <a:r>
              <a:rPr lang="ru-RU" sz="1600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c:rich>
      </c:tx>
      <c:overlay val="0"/>
    </c:title>
    <c:autoTitleDeleted val="0"/>
    <c:plotArea>
      <c:layout/>
      <c:pieChart>
        <c:varyColors val="1"/>
        <c:ser>
          <c:idx val="0"/>
          <c:order val="0"/>
          <c:dLbls>
            <c:txPr>
              <a:bodyPr/>
              <a:lstStyle/>
              <a:p>
                <a:pPr>
                  <a:defRPr sz="1050"/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0"/>
          </c:dLbls>
          <c:cat>
            <c:strRef>
              <c:f>Лист1!$A$1:$A$2</c:f>
              <c:strCache>
                <c:ptCount val="2"/>
                <c:pt idx="0">
                  <c:v>высокий уровень</c:v>
                </c:pt>
                <c:pt idx="1">
                  <c:v>средний уровень</c:v>
                </c:pt>
              </c:strCache>
            </c:strRef>
          </c:cat>
          <c:val>
            <c:numRef>
              <c:f>Лист1!$B$1:$B$2</c:f>
              <c:numCache>
                <c:formatCode>General</c:formatCode>
                <c:ptCount val="2"/>
                <c:pt idx="0">
                  <c:v>12</c:v>
                </c:pt>
                <c:pt idx="1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  <c:firstSliceAng val="0"/>
      </c:pieChart>
    </c:plotArea>
    <c:legend>
      <c:legendPos val="r"/>
      <c:layout>
        <c:manualLayout>
          <c:xMode val="edge"/>
          <c:yMode val="edge"/>
          <c:x val="0.58001316002906922"/>
          <c:y val="0.54594993925855284"/>
          <c:w val="0.2104894412761196"/>
          <c:h val="0.38692665102212731"/>
        </c:manualLayout>
      </c:layout>
      <c:overlay val="0"/>
      <c:txPr>
        <a:bodyPr/>
        <a:lstStyle/>
        <a:p>
          <a:pPr>
            <a:defRPr sz="1400"/>
          </a:pPr>
          <a:endParaRPr lang="ru-RU"/>
        </a:p>
      </c:txPr>
    </c:legend>
    <c:plotVisOnly val="1"/>
    <c:dispBlanksAs val="zero"/>
    <c:showDLblsOverMax val="0"/>
  </c:chart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DA8267-CCEB-4043-9C10-CD1C7068391E}" type="datetimeFigureOut">
              <a:rPr lang="ru-RU" smtClean="0"/>
              <a:t>18.06.2020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8B49E5-9DFA-4145-B2C6-74FA84E836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98779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4C71EC6-210F-42DE-9C53-41977AD35B3D}" type="datetimeFigureOut">
              <a:rPr lang="ru-RU" smtClean="0"/>
              <a:t>18.06.2020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18.06.2020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18.06.2020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18.06.2020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18.06.2020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eg"/><Relationship Id="rId5" Type="http://schemas.openxmlformats.org/officeDocument/2006/relationships/image" Target="../media/image5.emf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31675" y="980728"/>
            <a:ext cx="8208912" cy="5387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400" dirty="0">
                <a:latin typeface="Times New Roman" pitchFamily="18" charset="0"/>
                <a:ea typeface="Calibri"/>
                <a:cs typeface="Times New Roman" pitchFamily="18" charset="0"/>
              </a:rPr>
              <a:t> </a:t>
            </a:r>
            <a:endParaRPr lang="ru-RU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b="1" dirty="0" err="1">
                <a:latin typeface="Times New Roman" pitchFamily="18" charset="0"/>
                <a:ea typeface="Calibri"/>
                <a:cs typeface="Times New Roman" pitchFamily="18" charset="0"/>
              </a:rPr>
              <a:t>Махновецкая</a:t>
            </a:r>
            <a:r>
              <a:rPr lang="ru-RU" b="1" dirty="0">
                <a:latin typeface="Times New Roman" pitchFamily="18" charset="0"/>
                <a:ea typeface="Calibri"/>
                <a:cs typeface="Times New Roman" pitchFamily="18" charset="0"/>
              </a:rPr>
              <a:t> София </a:t>
            </a:r>
            <a:r>
              <a:rPr lang="ru-RU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Денисовна</a:t>
            </a:r>
            <a:endParaRPr lang="ru-RU" b="1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24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Формирование </a:t>
            </a:r>
            <a:r>
              <a:rPr lang="ru-RU" sz="2400" b="1" dirty="0">
                <a:latin typeface="Times New Roman" pitchFamily="18" charset="0"/>
                <a:ea typeface="Calibri"/>
                <a:cs typeface="Times New Roman" pitchFamily="18" charset="0"/>
              </a:rPr>
              <a:t>у старших дошкольников представлений о сезонных изменениях в природе</a:t>
            </a:r>
            <a:endParaRPr lang="ru-RU" sz="2400" b="1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endParaRPr lang="ru-RU" b="1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ВЫПУСКНАЯ </a:t>
            </a:r>
            <a:r>
              <a:rPr lang="ru-RU" b="1" dirty="0">
                <a:latin typeface="Times New Roman" pitchFamily="18" charset="0"/>
                <a:ea typeface="Calibri"/>
                <a:cs typeface="Times New Roman" pitchFamily="18" charset="0"/>
              </a:rPr>
              <a:t>КВАЛИФИКАЦИОННАЯ РАБОТА</a:t>
            </a:r>
            <a:endParaRPr lang="ru-RU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Times New Roman" pitchFamily="18" charset="0"/>
                <a:ea typeface="Calibri"/>
                <a:cs typeface="Times New Roman" pitchFamily="18" charset="0"/>
              </a:rPr>
              <a:t> </a:t>
            </a:r>
            <a:endParaRPr lang="ru-RU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Times New Roman" pitchFamily="18" charset="0"/>
                <a:ea typeface="Calibri"/>
                <a:cs typeface="Times New Roman" pitchFamily="18" charset="0"/>
              </a:rPr>
              <a:t> </a:t>
            </a:r>
            <a:endParaRPr lang="ru-RU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Times New Roman" pitchFamily="18" charset="0"/>
                <a:ea typeface="Calibri"/>
                <a:cs typeface="Times New Roman" pitchFamily="18" charset="0"/>
              </a:rPr>
              <a:t> </a:t>
            </a:r>
            <a:endParaRPr lang="ru-RU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Times New Roman" pitchFamily="18" charset="0"/>
                <a:ea typeface="Calibri"/>
                <a:cs typeface="Times New Roman" pitchFamily="18" charset="0"/>
              </a:rPr>
              <a:t>Руководитель </a:t>
            </a:r>
            <a:r>
              <a:rPr lang="ru-RU" dirty="0">
                <a:latin typeface="Times New Roman" pitchFamily="18" charset="0"/>
                <a:ea typeface="Calibri"/>
                <a:cs typeface="Times New Roman" pitchFamily="18" charset="0"/>
              </a:rPr>
              <a:t>ВКР: </a:t>
            </a:r>
            <a:endParaRPr lang="ru-RU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itchFamily="18" charset="0"/>
                <a:ea typeface="Calibri"/>
                <a:cs typeface="Times New Roman" pitchFamily="18" charset="0"/>
              </a:rPr>
              <a:t>кандидат педагогических наук, доцент</a:t>
            </a:r>
            <a:endParaRPr lang="ru-RU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err="1">
                <a:latin typeface="Times New Roman" pitchFamily="18" charset="0"/>
                <a:ea typeface="Calibri"/>
                <a:cs typeface="Times New Roman" pitchFamily="18" charset="0"/>
              </a:rPr>
              <a:t>Гайнуллова</a:t>
            </a:r>
            <a:r>
              <a:rPr lang="ru-RU" dirty="0">
                <a:latin typeface="Times New Roman" pitchFamily="18" charset="0"/>
                <a:ea typeface="Calibri"/>
                <a:cs typeface="Times New Roman" pitchFamily="18" charset="0"/>
              </a:rPr>
              <a:t> Фазиля </a:t>
            </a:r>
            <a:r>
              <a:rPr lang="ru-RU" dirty="0" err="1" smtClean="0">
                <a:latin typeface="Times New Roman" pitchFamily="18" charset="0"/>
                <a:ea typeface="Calibri"/>
                <a:cs typeface="Times New Roman" pitchFamily="18" charset="0"/>
              </a:rPr>
              <a:t>Салиховна</a:t>
            </a:r>
            <a:endParaRPr lang="ru-RU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Times New Roman" pitchFamily="18" charset="0"/>
                <a:ea typeface="Calibri"/>
                <a:cs typeface="Times New Roman" pitchFamily="18" charset="0"/>
              </a:rPr>
              <a:t> </a:t>
            </a:r>
            <a:r>
              <a:rPr lang="ru-RU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 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Москва 2020</a:t>
            </a:r>
            <a:endParaRPr lang="ru-RU" sz="1400" dirty="0">
              <a:effectLst/>
              <a:latin typeface="Calibri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849657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404664"/>
            <a:ext cx="55263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rgbClr val="94C600"/>
                </a:solidFill>
                <a:latin typeface="Times New Roman" pitchFamily="18" charset="0"/>
                <a:cs typeface="Times New Roman" pitchFamily="18" charset="0"/>
              </a:rPr>
              <a:t>Формирующий этап</a:t>
            </a:r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3074" name="Picture 2" descr="https://sun9-20.userapi.com/c858020/v858020265/20f0c7/0_ym5_ZlvoQ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5" y="1140398"/>
            <a:ext cx="2958589" cy="394478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sun9-59.userapi.com/c858436/v858436265/2056f9/l8KZaMlrGX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1086720"/>
            <a:ext cx="4491336" cy="252637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sun9-7.userapi.com/c857124/v857124265/1a125a/0wBWV5eYUW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4254" y="4005064"/>
            <a:ext cx="3347595" cy="251069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31383" y="5091207"/>
            <a:ext cx="26069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«Погода в октябре «Золотая осень»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003992" y="3604374"/>
            <a:ext cx="44154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Утренник «В гостях у Зимушки – зимы»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302186" y="5390002"/>
            <a:ext cx="18876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«Погода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в марте</a:t>
            </a:r>
          </a:p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(беседа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)»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75547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745152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Контрольный этап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1738810118"/>
              </p:ext>
            </p:extLst>
          </p:nvPr>
        </p:nvGraphicFramePr>
        <p:xfrm>
          <a:off x="2411760" y="2708920"/>
          <a:ext cx="6120680" cy="36038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029318" y="1988840"/>
            <a:ext cx="332238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 ребенка – средний уровень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12 детей – высокий уровень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38392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620688"/>
            <a:ext cx="7024744" cy="45712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Сравнение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26636029"/>
              </p:ext>
            </p:extLst>
          </p:nvPr>
        </p:nvGraphicFramePr>
        <p:xfrm>
          <a:off x="611560" y="1340768"/>
          <a:ext cx="4320480" cy="34563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1457388507"/>
              </p:ext>
            </p:extLst>
          </p:nvPr>
        </p:nvGraphicFramePr>
        <p:xfrm>
          <a:off x="4067944" y="3140968"/>
          <a:ext cx="4364732" cy="26151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4733920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97834" y="2448720"/>
            <a:ext cx="81756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Спасибо за внимание!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501460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43608" y="764704"/>
            <a:ext cx="7024744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Объект и предмет исследования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2276872"/>
            <a:ext cx="597666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000" b="1" dirty="0">
                <a:latin typeface="Times New Roman"/>
                <a:ea typeface="Times New Roman"/>
                <a:cs typeface="Times New Roman"/>
              </a:rPr>
              <a:t>Объект исследования</a:t>
            </a:r>
            <a:r>
              <a:rPr lang="ru-RU" sz="2000" dirty="0">
                <a:latin typeface="Times New Roman"/>
                <a:ea typeface="Times New Roman"/>
                <a:cs typeface="Times New Roman"/>
              </a:rPr>
              <a:t>: </a:t>
            </a:r>
            <a:r>
              <a:rPr lang="ru-RU" sz="2000" dirty="0" smtClean="0">
                <a:latin typeface="Times New Roman"/>
                <a:ea typeface="Times New Roman"/>
                <a:cs typeface="Times New Roman"/>
              </a:rPr>
              <a:t>представления старших дошкольников  </a:t>
            </a:r>
            <a:r>
              <a:rPr lang="ru-RU" sz="2000" dirty="0">
                <a:latin typeface="Times New Roman"/>
                <a:ea typeface="Times New Roman"/>
                <a:cs typeface="Times New Roman"/>
              </a:rPr>
              <a:t>о сезонных изменениях в природе</a:t>
            </a:r>
            <a:endParaRPr lang="ru-RU" sz="1600" dirty="0">
              <a:latin typeface="Calibri"/>
              <a:ea typeface="Times New Roman"/>
              <a:cs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000" dirty="0">
                <a:latin typeface="Times New Roman"/>
                <a:ea typeface="Times New Roman"/>
                <a:cs typeface="Times New Roman"/>
              </a:rPr>
              <a:t> </a:t>
            </a:r>
            <a:endParaRPr lang="ru-RU" sz="1600" dirty="0">
              <a:latin typeface="Calibri"/>
              <a:ea typeface="Times New Roman"/>
              <a:cs typeface="Times New Roman"/>
            </a:endParaRPr>
          </a:p>
          <a:p>
            <a:pPr>
              <a:lnSpc>
                <a:spcPct val="150000"/>
              </a:lnSpc>
            </a:pPr>
            <a:r>
              <a:rPr lang="ru-RU" sz="2000" b="1" dirty="0">
                <a:latin typeface="Times New Roman"/>
                <a:ea typeface="Times New Roman"/>
              </a:rPr>
              <a:t>Предмет исследования</a:t>
            </a:r>
            <a:r>
              <a:rPr lang="ru-RU" sz="2000" dirty="0">
                <a:latin typeface="Times New Roman"/>
                <a:ea typeface="Times New Roman"/>
              </a:rPr>
              <a:t>: условия, способствующие эффективному формированию представлений о сезонных изменениях в природе.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468374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0352" y="476672"/>
            <a:ext cx="7024744" cy="1143000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Гипотеза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1628800"/>
            <a:ext cx="7344816" cy="383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b="1" dirty="0">
                <a:latin typeface="Times New Roman"/>
                <a:ea typeface="Times New Roman"/>
                <a:cs typeface="Times New Roman"/>
              </a:rPr>
              <a:t>Гипотеза исследования.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 Мы предполагаем, что формирование представлений у старших дошкольников о сезонных изменениях в природе будет эффективным при условии :</a:t>
            </a:r>
            <a:endParaRPr lang="ru-RU" sz="1400" dirty="0">
              <a:latin typeface="Calibri"/>
              <a:ea typeface="Times New Roman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- когда сезонные наблюдения будут фиксироваться в графических моделях (недельное ведение календаря природы, дневника сезонных изменений);</a:t>
            </a:r>
            <a:endParaRPr lang="ru-RU" sz="1400" dirty="0">
              <a:latin typeface="Calibri"/>
              <a:ea typeface="Times New Roman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- когда природоведческая литература  и картины о природе будут художественными средствами красочно и эмоционально подтверждать  наблюдаемые сезонные изменения в природе.   </a:t>
            </a:r>
            <a:endParaRPr lang="ru-RU" sz="1400" dirty="0">
              <a:effectLst/>
              <a:latin typeface="Calibri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017246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img-fotki.yandex.ru/get/6816/311695.566/0_9d695_1dc84ad5_X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6400" y="400931"/>
            <a:ext cx="1746710" cy="245152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s://fb.ru/misc/i/gallery/40269/146664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04664"/>
            <a:ext cx="1979602" cy="24482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67052" y="2852454"/>
            <a:ext cx="22993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Ян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Амос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Коменский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09541" y="5922072"/>
            <a:ext cx="30071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Водовозова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Елизавета Николаевна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0" name="Picture 6" descr="https://ds20-schel.edumsko.ru/uploads/2200/2104/section/130621/Tixeeva.jpg?156466063514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8933" y="3711282"/>
            <a:ext cx="1647946" cy="223179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591162" y="3046312"/>
            <a:ext cx="2664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Елизавета Ивановна Тихеева</a:t>
            </a: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662411"/>
            <a:ext cx="1440160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67052" y="5606627"/>
            <a:ext cx="2304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Залкинд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Эсфирь Ильинична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426879" y="3988188"/>
            <a:ext cx="3168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Ушинский Константин Дмитриевич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 descr="https://avatars.mds.yandex.net/get-zen_doc/1852544/pub_5cef999969086f00b040d133_5cf183ceddc81b00afb1fccf/scale_1200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6679" y="705407"/>
            <a:ext cx="2236142" cy="29570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19874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29253"/>
            <a:ext cx="7024744" cy="782960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Констатирующий этап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sun9-29.userapi.com/c858320/v858320265/20c576/VdVfminX0d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340768"/>
            <a:ext cx="5080374" cy="38102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4" name="TextBox 3"/>
          <p:cNvSpPr txBox="1"/>
          <p:nvPr/>
        </p:nvSpPr>
        <p:spPr>
          <a:xfrm>
            <a:off x="2339752" y="5517232"/>
            <a:ext cx="49685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«Диагностическая методика по теме «Зима»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02472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29253"/>
            <a:ext cx="7024744" cy="782960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Констатирующий этап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223448"/>
            <a:ext cx="6184145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71600" y="1300118"/>
            <a:ext cx="47525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 ребенка – низкий уровень</a:t>
            </a:r>
          </a:p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6 детей – средний уровень</a:t>
            </a:r>
          </a:p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6 детей – высокий уровень 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42326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692697"/>
            <a:ext cx="6637468" cy="864096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Формирующий этап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71792" y="2192740"/>
            <a:ext cx="6637467" cy="152041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Целью формирующего этапа является – формирование представлений о сезонных изменениях в природе у детей старшего дошкольного возраста.</a:t>
            </a:r>
          </a:p>
        </p:txBody>
      </p:sp>
    </p:spTree>
    <p:extLst>
      <p:ext uri="{BB962C8B-B14F-4D97-AF65-F5344CB8AC3E}">
        <p14:creationId xmlns:p14="http://schemas.microsoft.com/office/powerpoint/2010/main" val="41026809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5328592" cy="673144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94C600"/>
                </a:solidFill>
                <a:latin typeface="Times New Roman" pitchFamily="18" charset="0"/>
                <a:cs typeface="Times New Roman" pitchFamily="18" charset="0"/>
              </a:rPr>
              <a:t>Формирующий </a:t>
            </a:r>
            <a:r>
              <a:rPr lang="ru-RU" sz="3200" b="1" dirty="0" smtClean="0">
                <a:solidFill>
                  <a:srgbClr val="94C600"/>
                </a:solidFill>
                <a:latin typeface="Times New Roman" pitchFamily="18" charset="0"/>
                <a:cs typeface="Times New Roman" pitchFamily="18" charset="0"/>
              </a:rPr>
              <a:t>этап</a:t>
            </a:r>
            <a:endParaRPr lang="ru-RU" sz="32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4144222"/>
              </p:ext>
            </p:extLst>
          </p:nvPr>
        </p:nvGraphicFramePr>
        <p:xfrm>
          <a:off x="539552" y="980728"/>
          <a:ext cx="8064896" cy="5476901"/>
        </p:xfrm>
        <a:graphic>
          <a:graphicData uri="http://schemas.openxmlformats.org/drawingml/2006/table">
            <a:tbl>
              <a:tblPr firstRow="1" firstCol="1" bandRow="1"/>
              <a:tblGrid>
                <a:gridCol w="3337199"/>
                <a:gridCol w="4727697"/>
              </a:tblGrid>
              <a:tr h="6911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Название занятия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858" marR="408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Учебные темы программы, реализуемые на занятии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858" marR="408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26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Экскурсия в природу в начале осени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858" marR="408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Цель: Формирование понятия о смене времени года. Уточнить представление детей об особенностях сезона.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858" marR="408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94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Художественно – эстетическое развитие «Идет дождь» (рисование)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858" marR="408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Цель: Развивать умение детей образно отражать в рисунках впечатления от окружающей жизни.                                                                        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858" marR="408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63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Чтение художественной литературы на тему «Осень»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858" marR="408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Цель: Обобщить знания детей о сезонных изменениях осенью.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858" marR="408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26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Эксперимент «Какие секреты скрывает снег»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858" marR="408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Цель: формирование исследовательского и познавательного интереса через экспериментирование со снегом.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858" marR="408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26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Дидактическая игра «Угадай какое время года»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858" marR="408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Цель: учить отгадывать загадки, развивать мышление; формировать представления о сезонных изменениях в природе.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858" marR="408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57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Знакомство детей со стихотворением Ф. Тютчева «Весенние воды»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858" marR="408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Цель: Закрепить знание времени года, названия месяцев; закрепить знание примет весны; развивать  слуховое внимание, связную речь; умение замечать меткие сравнения.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858" marR="408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279316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404664"/>
            <a:ext cx="55263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rgbClr val="94C6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Формирующий этап</a:t>
            </a:r>
            <a:endParaRPr lang="ru-RU" dirty="0"/>
          </a:p>
        </p:txBody>
      </p:sp>
      <p:pic>
        <p:nvPicPr>
          <p:cNvPr id="2050" name="Picture 2" descr="https://sun9-6.userapi.com/c858424/v858424265/1fd15c/5uOrJNtff5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609" y="1137541"/>
            <a:ext cx="3823364" cy="286752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03576" y="4267097"/>
            <a:ext cx="34563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«Сезонные наблюдения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3" name="Picture 5" descr="C:\Users\София\Desktop\Безымянный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598871"/>
            <a:ext cx="3816424" cy="286828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508104" y="4667207"/>
            <a:ext cx="23605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«Дневник погоды»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515097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241</TotalTime>
  <Words>415</Words>
  <Application>Microsoft Office PowerPoint</Application>
  <PresentationFormat>Экран (4:3)</PresentationFormat>
  <Paragraphs>64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Остин</vt:lpstr>
      <vt:lpstr>Презентация PowerPoint</vt:lpstr>
      <vt:lpstr>Объект и предмет исследования</vt:lpstr>
      <vt:lpstr>Гипотеза</vt:lpstr>
      <vt:lpstr>Презентация PowerPoint</vt:lpstr>
      <vt:lpstr>Констатирующий этап</vt:lpstr>
      <vt:lpstr>Констатирующий этап</vt:lpstr>
      <vt:lpstr>Формирующий этап</vt:lpstr>
      <vt:lpstr>Формирующий этап</vt:lpstr>
      <vt:lpstr>Презентация PowerPoint</vt:lpstr>
      <vt:lpstr>Презентация PowerPoint</vt:lpstr>
      <vt:lpstr>Контрольный этап</vt:lpstr>
      <vt:lpstr>Сравнение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София</dc:creator>
  <cp:lastModifiedBy>София</cp:lastModifiedBy>
  <cp:revision>24</cp:revision>
  <dcterms:created xsi:type="dcterms:W3CDTF">2020-05-16T14:09:47Z</dcterms:created>
  <dcterms:modified xsi:type="dcterms:W3CDTF">2020-06-18T08:30:01Z</dcterms:modified>
</cp:coreProperties>
</file>