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82" r:id="rId3"/>
    <p:sldId id="279" r:id="rId4"/>
    <p:sldId id="281" r:id="rId5"/>
    <p:sldId id="283" r:id="rId6"/>
    <p:sldId id="284" r:id="rId7"/>
    <p:sldId id="276" r:id="rId8"/>
    <p:sldId id="269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71FFC6"/>
    <a:srgbClr val="FF7575"/>
    <a:srgbClr val="FFCCCC"/>
    <a:srgbClr val="FF8181"/>
    <a:srgbClr val="FFA7A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79" autoAdjust="0"/>
  </p:normalViewPr>
  <p:slideViewPr>
    <p:cSldViewPr>
      <p:cViewPr>
        <p:scale>
          <a:sx n="60" d="100"/>
          <a:sy n="60" d="100"/>
        </p:scale>
        <p:origin x="-1098" y="-6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3430E-B2C9-4AED-80A7-0ED97A10E5D9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7587C1-29D9-474B-96B9-CBA0AF1EC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wallpaper_19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ая прямоугольная выноска 8"/>
          <p:cNvSpPr/>
          <p:nvPr userDrawn="1"/>
        </p:nvSpPr>
        <p:spPr>
          <a:xfrm>
            <a:off x="1214414" y="3929066"/>
            <a:ext cx="4857784" cy="1857388"/>
          </a:xfrm>
          <a:prstGeom prst="wedgeRoundRectCallout">
            <a:avLst>
              <a:gd name="adj1" fmla="val 59428"/>
              <a:gd name="adj2" fmla="val 11902"/>
              <a:gd name="adj3" fmla="val 1666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Выноска-облако 7"/>
          <p:cNvSpPr/>
          <p:nvPr userDrawn="1"/>
        </p:nvSpPr>
        <p:spPr>
          <a:xfrm>
            <a:off x="928662" y="857232"/>
            <a:ext cx="7215238" cy="2357454"/>
          </a:xfrm>
          <a:prstGeom prst="cloudCallout">
            <a:avLst>
              <a:gd name="adj1" fmla="val 28779"/>
              <a:gd name="adj2" fmla="val 67110"/>
            </a:avLst>
          </a:prstGeom>
          <a:solidFill>
            <a:srgbClr val="FFCCCC"/>
          </a:solidFill>
          <a:ln>
            <a:solidFill>
              <a:srgbClr val="FF7575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Прямоугольник 9"/>
          <p:cNvSpPr/>
          <p:nvPr userDrawn="1"/>
        </p:nvSpPr>
        <p:spPr>
          <a:xfrm>
            <a:off x="71438" y="71438"/>
            <a:ext cx="9001125" cy="6715125"/>
          </a:xfrm>
          <a:prstGeom prst="rect">
            <a:avLst/>
          </a:prstGeom>
          <a:noFill/>
          <a:ln w="5715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E2202-3BC5-4707-A111-D5B0F233DFE9}" type="datetimeFigureOut">
              <a:rPr lang="ru-RU"/>
              <a:pPr>
                <a:defRPr/>
              </a:pPr>
              <a:t>15.11.2020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399F8-4E12-4473-88B6-2FC542EF0EF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A7EBC-DAD2-44C8-9479-E07CBFDB629E}" type="datetimeFigureOut">
              <a:rPr lang="ru-RU"/>
              <a:pPr>
                <a:defRPr/>
              </a:pPr>
              <a:t>15.11.2020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EF6FC-7164-4F09-B3B0-653ACD2C4C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7ABDD-8136-4BB3-A7D2-2F28058B8684}" type="datetimeFigureOut">
              <a:rPr lang="ru-RU"/>
              <a:pPr>
                <a:defRPr/>
              </a:pPr>
              <a:t>15.11.2020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01FD4-4596-473D-A5BD-DE6C63BF73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9A187-1D1C-4D26-8D88-93D3FE6EEB5C}" type="datetimeFigureOut">
              <a:rPr lang="ru-RU"/>
              <a:pPr>
                <a:defRPr/>
              </a:pPr>
              <a:t>15.11.2020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D0413-E614-4B9A-B5AC-5BB550E686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22BF9-87EE-40F5-9746-81C87440ED25}" type="datetimeFigureOut">
              <a:rPr lang="ru-RU"/>
              <a:pPr>
                <a:defRPr/>
              </a:pPr>
              <a:t>15.11.2020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91BEC-5331-4EF4-BDE1-A29D0AEF5C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4340A-2B9D-4EBD-A113-19D3CFCE33AD}" type="datetimeFigureOut">
              <a:rPr lang="ru-RU"/>
              <a:pPr>
                <a:defRPr/>
              </a:pPr>
              <a:t>15.11.2020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AE5BB-65D4-440B-AD0C-CFAC8885A4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47EF8-4DF4-46D0-A33C-785998E6B338}" type="datetimeFigureOut">
              <a:rPr lang="ru-RU"/>
              <a:pPr>
                <a:defRPr/>
              </a:pPr>
              <a:t>15.11.2020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5A15A-3F40-430E-BF81-DED9B6490D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DE249-68FF-4A38-8BB5-7B4EB0D8C86E}" type="datetimeFigureOut">
              <a:rPr lang="ru-RU"/>
              <a:pPr>
                <a:defRPr/>
              </a:pPr>
              <a:t>15.11.2020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BDA5-8EAC-4DBF-BE0F-12B9E15163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4749D-3F31-4D2A-AF64-E511ABF8378A}" type="datetimeFigureOut">
              <a:rPr lang="ru-RU"/>
              <a:pPr>
                <a:defRPr/>
              </a:pPr>
              <a:t>15.11.2020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BDA11-DAB9-43C5-8244-16B2D4E2488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55AA2-7749-4892-B1EC-A71AA85EA599}" type="datetimeFigureOut">
              <a:rPr lang="ru-RU"/>
              <a:pPr>
                <a:defRPr/>
              </a:pPr>
              <a:t>15.11.2020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56637-95D9-4E32-9CE5-C7949DC97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588A9-BC3A-4A8E-8DE3-E2DBCA2A81C6}" type="datetimeFigureOut">
              <a:rPr lang="ru-RU"/>
              <a:pPr>
                <a:defRPr/>
              </a:pPr>
              <a:t>15.11.2020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15FAE-91FC-4F02-8B2B-DC3429272F1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28596" y="357166"/>
            <a:ext cx="8286808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EFB444-0B89-4851-BD38-C21BCC53F21F}" type="datetimeFigureOut">
              <a:rPr lang="ru-RU"/>
              <a:pPr>
                <a:defRPr/>
              </a:pPr>
              <a:t>15.11.2020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24C651-E8FC-4151-8478-535B63B439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  <a:ln w="76200">
            <a:solidFill>
              <a:srgbClr val="FF818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714375" y="1000108"/>
            <a:ext cx="7772400" cy="1643073"/>
          </a:xfrm>
        </p:spPr>
        <p:txBody>
          <a:bodyPr/>
          <a:lstStyle/>
          <a:p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Государственное  бюджетное дошкольное образовательное учреждение  детский сад № 71 </a:t>
            </a:r>
            <a:r>
              <a:rPr lang="ru-RU" sz="1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комбинировного</a:t>
            </a:r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вида Приморского района Санкт-Петербурга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857628"/>
            <a:ext cx="5117698" cy="1365302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Эффективные формы работы в книжном уголке в младшей группе № 1 «</a:t>
            </a:r>
            <a:r>
              <a:rPr lang="ru-RU" b="1" dirty="0" err="1" smtClean="0">
                <a:solidFill>
                  <a:schemeClr val="tx2"/>
                </a:solidFill>
              </a:rPr>
              <a:t>Винни-пух</a:t>
            </a:r>
            <a:r>
              <a:rPr lang="ru-RU" b="1" dirty="0" smtClean="0">
                <a:solidFill>
                  <a:schemeClr val="tx2"/>
                </a:solidFill>
              </a:rPr>
              <a:t>»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5857892"/>
            <a:ext cx="457203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Воспитатели Сидоренко С.Б.</a:t>
            </a:r>
          </a:p>
          <a:p>
            <a:pPr algn="ctr"/>
            <a:r>
              <a:rPr lang="ru-RU" dirty="0" smtClean="0"/>
              <a:t>Сидоренко Н.Ю.</a:t>
            </a:r>
          </a:p>
          <a:p>
            <a:pPr algn="ctr"/>
            <a:r>
              <a:rPr lang="ru-RU" dirty="0" smtClean="0"/>
              <a:t>2019-2020 </a:t>
            </a:r>
            <a:r>
              <a:rPr lang="ru-RU" dirty="0" err="1" smtClean="0"/>
              <a:t>у.г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/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/>
                <a:ea typeface="Calibri"/>
                <a:cs typeface="Times New Roman"/>
              </a:rPr>
              <a:t>Внесение в книжный уголок литературного материала в НОД с использованием книги в организации вечера сказок,  детского изобразительного творчества с воспитателем.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1800" dirty="0" smtClean="0">
                <a:latin typeface="Times New Roman"/>
                <a:ea typeface="Calibri"/>
                <a:cs typeface="Times New Roman"/>
              </a:rPr>
            </a:b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2400" b="1" dirty="0" smtClean="0"/>
              <a:t>Основные цели внесения книги в  книжный уголок</a:t>
            </a:r>
          </a:p>
          <a:p>
            <a:r>
              <a:rPr lang="ru-RU" sz="2400" dirty="0" smtClean="0"/>
              <a:t>- развитие познавательных и творческих способностей детей средствами детской художественной литературы;</a:t>
            </a:r>
          </a:p>
          <a:p>
            <a:r>
              <a:rPr lang="ru-RU" sz="2400" dirty="0" smtClean="0"/>
              <a:t>- использование инновационных образовательных программ, методик и технологий воспитания и развития детей в соответствии с их психофизиологическими особенностями;</a:t>
            </a:r>
          </a:p>
          <a:p>
            <a:r>
              <a:rPr lang="ru-RU" sz="2400" dirty="0" smtClean="0"/>
              <a:t>- создание психологически комфортных условий в соответствии с возрастными и индивидуальными особенностями детей в группе.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3758211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Требования к содержанию и оформлению уголка книги</a:t>
            </a:r>
            <a:endParaRPr lang="ru-RU" sz="18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1600" dirty="0" smtClean="0"/>
          </a:p>
          <a:p>
            <a:r>
              <a:rPr lang="ru-RU" sz="1600" dirty="0" smtClean="0"/>
              <a:t>.</a:t>
            </a:r>
            <a:r>
              <a:rPr lang="ru-RU" sz="2000" dirty="0" smtClean="0"/>
              <a:t> «Основные требования к оформлению книжных уголков»</a:t>
            </a:r>
          </a:p>
          <a:p>
            <a:r>
              <a:rPr lang="ru-RU" sz="2000" dirty="0" smtClean="0"/>
              <a:t>1.Рациональное размещение в группе.</a:t>
            </a:r>
          </a:p>
          <a:p>
            <a:r>
              <a:rPr lang="ru-RU" sz="2000" dirty="0" smtClean="0"/>
              <a:t>2.Соответствие возрасту, индивидуальным особенностям детей группы</a:t>
            </a:r>
          </a:p>
          <a:p>
            <a:r>
              <a:rPr lang="ru-RU" sz="2000" dirty="0" smtClean="0"/>
              <a:t>3. Соответствие интересам детей.</a:t>
            </a:r>
          </a:p>
          <a:p>
            <a:r>
              <a:rPr lang="ru-RU" sz="2000" dirty="0" smtClean="0"/>
              <a:t>4. Постоянная сменяемость.</a:t>
            </a:r>
          </a:p>
          <a:p>
            <a:r>
              <a:rPr lang="ru-RU" sz="2000" dirty="0" smtClean="0"/>
              <a:t>5. Эстетическое оформление.</a:t>
            </a:r>
          </a:p>
          <a:p>
            <a:r>
              <a:rPr lang="ru-RU" sz="2000" dirty="0" smtClean="0"/>
              <a:t>6. </a:t>
            </a:r>
            <a:r>
              <a:rPr lang="ru-RU" sz="2000" dirty="0" err="1" smtClean="0"/>
              <a:t>Востребованност</a:t>
            </a:r>
            <a:r>
              <a:rPr lang="ru-RU" sz="1600" dirty="0" err="1" smtClean="0"/>
              <a:t>ь</a:t>
            </a:r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Кроме того, внимательно рассматривая иллюстрации, ребенок приобщается к изобразительному искусству, учится видеть и понимать графические способы передачи литературного содержания. Иллюстрированная книга – это первый художественный музей, где он впервые знакомится с творчеством замечательных художников – И. </a:t>
            </a:r>
            <a:r>
              <a:rPr lang="ru-RU" sz="1600" dirty="0" err="1" smtClean="0"/>
              <a:t>Билибина</a:t>
            </a:r>
            <a:r>
              <a:rPr lang="ru-RU" sz="1600" dirty="0" smtClean="0"/>
              <a:t>, Ю. Васнецова, В. Лебедева, В. Конашевича, Е. </a:t>
            </a:r>
            <a:r>
              <a:rPr lang="ru-RU" sz="1600" dirty="0" err="1" smtClean="0"/>
              <a:t>Чарушина</a:t>
            </a:r>
            <a:r>
              <a:rPr lang="ru-RU" sz="1600" dirty="0" smtClean="0"/>
              <a:t> и многих других.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3758211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Методика работы с детьми в уголке книги с детьми дошкольного возраста.</a:t>
            </a:r>
            <a:br>
              <a:rPr lang="ru-RU" sz="1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u="sng" dirty="0" smtClean="0"/>
              <a:t>В младших группах</a:t>
            </a:r>
            <a:r>
              <a:rPr lang="ru-RU" sz="2000" dirty="0" smtClean="0"/>
              <a:t> уголок книги организуется не сразу, так как у детей нет навыка пользования книгой и часто они используют ее как игрушку. В книжном уголке должны </a:t>
            </a:r>
            <a:r>
              <a:rPr lang="ru-RU" sz="2000" u="sng" dirty="0" smtClean="0"/>
              <a:t>быть 3 – 4 книги</a:t>
            </a:r>
            <a:r>
              <a:rPr lang="ru-RU" sz="2000" dirty="0" smtClean="0"/>
              <a:t>, подходящие для детей, но обязательно несколько экземпляров одного названия, отдельные картинки, тематический альбом</a:t>
            </a:r>
            <a:r>
              <a:rPr lang="ru-RU" sz="2000" u="sng" dirty="0" smtClean="0"/>
              <a:t>.</a:t>
            </a:r>
            <a:r>
              <a:rPr lang="ru-RU" sz="2000" dirty="0" smtClean="0"/>
              <a:t> Книги должны быть с небольшим количеством текста, с крупными красочными иллюстрациями – книги-картинки: сказки «Колобок», «Репка»; «Игрушки» А. </a:t>
            </a:r>
            <a:r>
              <a:rPr lang="ru-RU" sz="2000" dirty="0" err="1" smtClean="0"/>
              <a:t>Барто</a:t>
            </a:r>
            <a:r>
              <a:rPr lang="ru-RU" sz="2000" dirty="0" smtClean="0"/>
              <a:t>, «Конь-огонь» В. Маяковского, «</a:t>
            </a:r>
            <a:r>
              <a:rPr lang="ru-RU" sz="2000" dirty="0" err="1" smtClean="0"/>
              <a:t>Усатый-полосатый</a:t>
            </a:r>
            <a:r>
              <a:rPr lang="ru-RU" sz="2000" dirty="0" smtClean="0"/>
              <a:t>» С. Маршака и др. Много материала не дается, это ведет к дезорганизации поведения детей</a:t>
            </a:r>
            <a:r>
              <a:rPr lang="ru-RU" sz="2000" b="1" dirty="0" smtClean="0"/>
              <a:t>. </a:t>
            </a:r>
            <a:r>
              <a:rPr lang="ru-RU" sz="2000" dirty="0" smtClean="0"/>
              <a:t>Воспитатель приучает детей к самостоятельному общению с книгой, рассматривает с ними иллюстрации, читает текст, говорит о правилах пользования (не рисовать в книге, не рвать ее, брать чистыми руками и т.д.).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3758211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/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/>
                <a:ea typeface="Calibri"/>
                <a:cs typeface="Times New Roman"/>
              </a:rPr>
              <a:t>Этапы создания книжного уголка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1800" dirty="0" smtClean="0">
                <a:latin typeface="Times New Roman"/>
                <a:ea typeface="Calibri"/>
                <a:cs typeface="Times New Roman"/>
              </a:rPr>
            </a:b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4578" name="Picture 2" descr="https://sun9-30.userapi.com/c858024/v858024368/157677/stUCdimIc4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857364"/>
            <a:ext cx="1988314" cy="2651085"/>
          </a:xfrm>
          <a:prstGeom prst="rect">
            <a:avLst/>
          </a:prstGeom>
          <a:noFill/>
        </p:spPr>
      </p:pic>
      <p:pic>
        <p:nvPicPr>
          <p:cNvPr id="24580" name="Picture 4" descr="https://sun9-23.userapi.com/c855032/v855032368/1c7f92/i9q_zjQBS1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571612"/>
            <a:ext cx="2441569" cy="3255425"/>
          </a:xfrm>
          <a:prstGeom prst="rect">
            <a:avLst/>
          </a:prstGeom>
          <a:noFill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/>
          <a:srcRect l="36811" t="16098" r="37008" b="32196"/>
          <a:stretch>
            <a:fillRect/>
          </a:stretch>
        </p:blipFill>
        <p:spPr bwMode="auto">
          <a:xfrm>
            <a:off x="3143240" y="1785926"/>
            <a:ext cx="2613095" cy="290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714348" y="5000636"/>
            <a:ext cx="2128846" cy="121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Подготовка пространства и обстановки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5000636"/>
            <a:ext cx="2128846" cy="11430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Чтение литературных произведений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5072074"/>
            <a:ext cx="2128846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Внесение книг и пособий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58211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/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/>
                <a:ea typeface="Calibri"/>
                <a:cs typeface="Times New Roman"/>
              </a:rPr>
              <a:t>Этапы создания книжного уголка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1800" dirty="0" smtClean="0">
                <a:latin typeface="Times New Roman"/>
                <a:ea typeface="Calibri"/>
                <a:cs typeface="Times New Roman"/>
              </a:rPr>
            </a:b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5000636"/>
            <a:ext cx="2128846" cy="16430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Совместное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изотворчество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воспитателя и детей по прочитанным сказкам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5602" name="Picture 2" descr="https://sun9-45.userapi.com/c855636/v855636368/1d7089/mtlkrb2mNZ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785926"/>
            <a:ext cx="2250279" cy="3000372"/>
          </a:xfrm>
          <a:prstGeom prst="rect">
            <a:avLst/>
          </a:prstGeom>
          <a:noFill/>
        </p:spPr>
      </p:pic>
      <p:pic>
        <p:nvPicPr>
          <p:cNvPr id="25604" name="Picture 4" descr="https://sun9-21.userapi.com/c200820/v200820368/451a3/wbzYdrrDx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050" y="1714488"/>
            <a:ext cx="2196701" cy="2928934"/>
          </a:xfrm>
          <a:prstGeom prst="rect">
            <a:avLst/>
          </a:prstGeom>
          <a:noFill/>
        </p:spPr>
      </p:pic>
      <p:pic>
        <p:nvPicPr>
          <p:cNvPr id="25606" name="Picture 6" descr="https://sun9-1.userapi.com/c206716/v206716368/412b6/i8540ChuKQ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857364"/>
            <a:ext cx="1982404" cy="264320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214678" y="4214818"/>
            <a:ext cx="2428892" cy="2500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Дополнение картотеками играми, настольным, пальчиковым и др.видами театров, оборудованием места уединения для рассматривания и чтения книг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4929198"/>
            <a:ext cx="2128846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Постепенное  наполнение книгами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4" name="Picture 3" descr="https://psv4.userapi.com/c856220/u5122547/docs/d15/afd817704ad7/IMG_20191003_134000.jpg?extra=84VtrsxJTjWIN6o-XjlNpnK31c6COoC_MI7Oq8DiGZkIMaoCbOsQpp0c_vhCUemyAIfxVyeKVXugL5fZYL-UMkwat9AV9ht8OfLSZD8H1_UT76GjJGlzG-MoLy1-Ew9K4afmzcwXwjJGn6Q"/>
          <p:cNvPicPr>
            <a:picLocks noChangeAspect="1" noChangeArrowheads="1"/>
          </p:cNvPicPr>
          <p:nvPr/>
        </p:nvPicPr>
        <p:blipFill>
          <a:blip r:embed="rId5" cstate="print"/>
          <a:srcRect l="9296" b="18129"/>
          <a:stretch>
            <a:fillRect/>
          </a:stretch>
        </p:blipFill>
        <p:spPr bwMode="auto">
          <a:xfrm>
            <a:off x="6072197" y="3357562"/>
            <a:ext cx="1214967" cy="1462176"/>
          </a:xfrm>
          <a:prstGeom prst="rect">
            <a:avLst/>
          </a:prstGeom>
          <a:noFill/>
        </p:spPr>
      </p:pic>
      <p:pic>
        <p:nvPicPr>
          <p:cNvPr id="15" name="Рисунок 14" descr="https://psv4.userapi.com/c856216/u5122547/docs/d10/9e2fce6babb2/IMG_20190927_095400.jpg?extra=QSeiX5dp79L59zlae6iPhhY5zqhzcreddyU0ObJ0_z2RmCQyJF5JVrxHmfKa7vEiF5G5EjsMxoiI1Uc4D5MN5i8uwLAptbHBtkHd2mTLCrlv1QDGtQI38ucJWsmVBFpp64XuM-JOl1Y5Ktw"/>
          <p:cNvPicPr/>
          <p:nvPr/>
        </p:nvPicPr>
        <p:blipFill>
          <a:blip r:embed="rId6" cstate="print"/>
          <a:srcRect l="10936" t="18865" r="26247" b="34367"/>
          <a:stretch>
            <a:fillRect/>
          </a:stretch>
        </p:blipFill>
        <p:spPr bwMode="auto">
          <a:xfrm>
            <a:off x="3071802" y="1571612"/>
            <a:ext cx="121444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psv4.userapi.com/c856228/u5122547/docs/d7/9404fa3b1c25/IMG_20191002_082223.jpg?extra=OX2YmNvaaqsztO6HMhPqD7rWL4NJdHa4yWCeNFxp_q9-Tuzttq7ktXvS1ctSwYV-99MXKEZ6YqhYi0rJuJORZOiLeqFUCyC073KKsvPe6tEhBtUFn3XcFpor7wxD8rteED1BEvA-Bv_3OD4"/>
          <p:cNvPicPr/>
          <p:nvPr/>
        </p:nvPicPr>
        <p:blipFill>
          <a:blip r:embed="rId7" cstate="print"/>
          <a:srcRect l="43745" b="39370"/>
          <a:stretch>
            <a:fillRect/>
          </a:stretch>
        </p:blipFill>
        <p:spPr bwMode="auto">
          <a:xfrm>
            <a:off x="7358082" y="3500438"/>
            <a:ext cx="1076104" cy="1286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58211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Чтение книг в книжном уголке совместно с воспитателем</a:t>
            </a:r>
            <a:endParaRPr lang="ru-RU" sz="2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8194" name="Picture 2" descr="https://sun9-23.userapi.com/c855032/v855032368/1c7f92/i9q_zjQBS1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714488"/>
            <a:ext cx="3500408" cy="4667210"/>
          </a:xfrm>
          <a:prstGeom prst="rect">
            <a:avLst/>
          </a:prstGeom>
          <a:noFill/>
        </p:spPr>
      </p:pic>
      <p:pic>
        <p:nvPicPr>
          <p:cNvPr id="8196" name="Picture 4" descr="https://sun9-58.userapi.com/c858532/v858532426/b05e5/ly7HRlfL0HA.jpg"/>
          <p:cNvPicPr>
            <a:picLocks noChangeAspect="1" noChangeArrowheads="1"/>
          </p:cNvPicPr>
          <p:nvPr/>
        </p:nvPicPr>
        <p:blipFill>
          <a:blip r:embed="rId3"/>
          <a:srcRect l="9430" t="33596" r="15532" b="37270"/>
          <a:stretch>
            <a:fillRect/>
          </a:stretch>
        </p:blipFill>
        <p:spPr bwMode="auto">
          <a:xfrm>
            <a:off x="857224" y="2357430"/>
            <a:ext cx="3652322" cy="29968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78860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2714620"/>
            <a:ext cx="6072230" cy="2786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57166"/>
            <a:ext cx="8572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Вывод: В правильно оформленном организованном по всем требованием и содержанию уголке книги, воспитатель имеет возможность знакомить детей с книгой в интересной и увлекательной форме..</a:t>
            </a:r>
          </a:p>
          <a:p>
            <a:pPr algn="ctr"/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/>
            </a:r>
            <a:b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endParaRPr lang="ru-RU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313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Государственное  бюджетное дошкольное образовательное учреждение  детский сад № 71 комбинировного вида Приморского района Санкт-Петербурга</vt:lpstr>
      <vt:lpstr>Внесение в книжный уголок литературного материала в НОД с использованием книги в организации вечера сказок,  детского изобразительного творчества с воспитателем. </vt:lpstr>
      <vt:lpstr> Требования к содержанию и оформлению уголка книги</vt:lpstr>
      <vt:lpstr>Методика работы с детьми в уголке книги с детьми дошкольного возраста. </vt:lpstr>
      <vt:lpstr>Этапы создания книжного уголка </vt:lpstr>
      <vt:lpstr>Этапы создания книжного уголка </vt:lpstr>
      <vt:lpstr>Чтение книг в книжном уголке совместно с воспитателем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Corowina</dc:creator>
  <cp:lastModifiedBy>Юра</cp:lastModifiedBy>
  <cp:revision>25</cp:revision>
  <dcterms:created xsi:type="dcterms:W3CDTF">2013-02-09T17:45:17Z</dcterms:created>
  <dcterms:modified xsi:type="dcterms:W3CDTF">2020-11-15T09:44:25Z</dcterms:modified>
</cp:coreProperties>
</file>