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81" r:id="rId2"/>
    <p:sldId id="265" r:id="rId3"/>
    <p:sldId id="264" r:id="rId4"/>
    <p:sldId id="257" r:id="rId5"/>
    <p:sldId id="258" r:id="rId6"/>
    <p:sldId id="259" r:id="rId7"/>
    <p:sldId id="283" r:id="rId8"/>
    <p:sldId id="260" r:id="rId9"/>
    <p:sldId id="285" r:id="rId10"/>
    <p:sldId id="287" r:id="rId11"/>
    <p:sldId id="261" r:id="rId12"/>
    <p:sldId id="286" r:id="rId13"/>
    <p:sldId id="262" r:id="rId14"/>
    <p:sldId id="263" r:id="rId15"/>
    <p:sldId id="288" r:id="rId16"/>
    <p:sldId id="266" r:id="rId17"/>
    <p:sldId id="267" r:id="rId18"/>
    <p:sldId id="268" r:id="rId19"/>
    <p:sldId id="290" r:id="rId20"/>
    <p:sldId id="289" r:id="rId21"/>
    <p:sldId id="269" r:id="rId22"/>
    <p:sldId id="291" r:id="rId23"/>
    <p:sldId id="272" r:id="rId24"/>
    <p:sldId id="273" r:id="rId25"/>
    <p:sldId id="275" r:id="rId26"/>
    <p:sldId id="274" r:id="rId27"/>
    <p:sldId id="276" r:id="rId28"/>
    <p:sldId id="292" r:id="rId29"/>
    <p:sldId id="284" r:id="rId30"/>
    <p:sldId id="278" r:id="rId31"/>
    <p:sldId id="27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48F4EE-B39E-404E-A3FC-3B3C51AD25DA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CA19C1-B731-4AE0-8EFC-A80DAB62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42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CA19C1-B731-4AE0-8EFC-A80DAB62E05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4527-20E1-4385-8FA2-BA03AC96CE11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1D44-1433-497A-87D5-65CF0BE6D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4527-20E1-4385-8FA2-BA03AC96CE11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1D44-1433-497A-87D5-65CF0BE6D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4527-20E1-4385-8FA2-BA03AC96CE11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1D44-1433-497A-87D5-65CF0BE6D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4527-20E1-4385-8FA2-BA03AC96CE11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1D44-1433-497A-87D5-65CF0BE6D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4527-20E1-4385-8FA2-BA03AC96CE11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1D44-1433-497A-87D5-65CF0BE6D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4527-20E1-4385-8FA2-BA03AC96CE11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1D44-1433-497A-87D5-65CF0BE6D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4527-20E1-4385-8FA2-BA03AC96CE11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1D44-1433-497A-87D5-65CF0BE6D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4527-20E1-4385-8FA2-BA03AC96CE11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1D44-1433-497A-87D5-65CF0BE6D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4527-20E1-4385-8FA2-BA03AC96CE11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1D44-1433-497A-87D5-65CF0BE6D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4527-20E1-4385-8FA2-BA03AC96CE11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1D44-1433-497A-87D5-65CF0BE6D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4527-20E1-4385-8FA2-BA03AC96CE11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01D44-1433-497A-87D5-65CF0BE6D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14527-20E1-4385-8FA2-BA03AC96CE11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01D44-1433-497A-87D5-65CF0BE6D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3;&#1086;&#1074;&#1072;&#1103;%20&#1087;&#1072;&#1087;&#1082;&#1072;%20(3)\&#1055;&#1088;&#1077;&#1079;&#1077;&#1085;&#1090;&#1072;&#1094;&#1080;&#1103;%20&#1058;.&#1059;&#1096;&#1072;&#1082;&#1086;&#1074;&#1086;&#1081;%20&#1086;%20&#1042;.&#1050;.&#1040;&#1092;&#1072;&#1085;&#1072;&#1089;&#1100;&#1077;&#1074;&#1072;\aleksey-rybnikov-muzyka-iz-kinofil_ma-Zvezda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podvignaroda.mil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2852"/>
            <a:ext cx="1214414" cy="2299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357430"/>
            <a:ext cx="8429684" cy="2643206"/>
          </a:xfr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 fontScale="77500" lnSpcReduction="20000"/>
          </a:bodyPr>
          <a:lstStyle/>
          <a:p>
            <a:r>
              <a:rPr lang="ru-RU" sz="65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Schoolbook" pitchFamily="18" charset="0"/>
                <a:ea typeface="Calibri"/>
                <a:cs typeface="Times New Roman"/>
              </a:rPr>
              <a:t>Вера </a:t>
            </a:r>
          </a:p>
          <a:p>
            <a:r>
              <a:rPr lang="ru-RU" sz="65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Schoolbook" pitchFamily="18" charset="0"/>
                <a:ea typeface="Calibri"/>
                <a:cs typeface="Times New Roman"/>
              </a:rPr>
              <a:t>Константиновна </a:t>
            </a:r>
            <a:r>
              <a:rPr lang="ru-RU" sz="105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entury Schoolbook" pitchFamily="18" charset="0"/>
                <a:ea typeface="Calibri"/>
                <a:cs typeface="Times New Roman"/>
              </a:rPr>
              <a:t>Афанасьева</a:t>
            </a:r>
            <a:endParaRPr lang="ru-RU" sz="105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5226784"/>
            <a:ext cx="5652120" cy="1631216"/>
          </a:xfrm>
          <a:prstGeom prst="rect">
            <a:avLst/>
          </a:prstGeom>
          <a:solidFill>
            <a:schemeClr val="tx1">
              <a:lumMod val="75000"/>
              <a:lumOff val="25000"/>
              <a:alpha val="48000"/>
            </a:schemeClr>
          </a:solidFill>
        </p:spPr>
        <p:txBody>
          <a:bodyPr wrap="square"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just">
              <a:spcAft>
                <a:spcPts val="0"/>
              </a:spcAft>
            </a:pPr>
            <a:r>
              <a:rPr lang="ru-RU" sz="1600" u="sng" dirty="0" smtClean="0">
                <a:ln>
                  <a:solidFill>
                    <a:schemeClr val="bg2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Century" pitchFamily="18" charset="0"/>
                <a:ea typeface="Calibri"/>
                <a:cs typeface="Arial" pitchFamily="34" charset="0"/>
              </a:rPr>
              <a:t>Выполнила:</a:t>
            </a:r>
            <a:r>
              <a:rPr lang="ru-RU" sz="1600" dirty="0" smtClean="0">
                <a:ln>
                  <a:solidFill>
                    <a:schemeClr val="bg2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Century" pitchFamily="18" charset="0"/>
                <a:ea typeface="Calibri"/>
                <a:cs typeface="Arial" pitchFamily="34" charset="0"/>
              </a:rPr>
              <a:t> </a:t>
            </a:r>
            <a:r>
              <a:rPr lang="ru-RU" sz="1600" b="1" dirty="0" smtClean="0">
                <a:ln>
                  <a:solidFill>
                    <a:schemeClr val="bg2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Century" pitchFamily="18" charset="0"/>
                <a:ea typeface="Calibri"/>
                <a:cs typeface="Arial" pitchFamily="34" charset="0"/>
              </a:rPr>
              <a:t>	</a:t>
            </a:r>
            <a:r>
              <a:rPr lang="ru-RU" sz="1600" dirty="0" smtClean="0">
                <a:ln>
                  <a:solidFill>
                    <a:schemeClr val="bg2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Century" pitchFamily="18" charset="0"/>
                <a:ea typeface="Calibri"/>
                <a:cs typeface="Arial" pitchFamily="34" charset="0"/>
              </a:rPr>
              <a:t>ученица  11 класса МОУ СОШ №2</a:t>
            </a:r>
            <a:endParaRPr lang="ru-RU" sz="1600" dirty="0">
              <a:ln>
                <a:solidFill>
                  <a:schemeClr val="bg2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latin typeface="Century" pitchFamily="18" charset="0"/>
              <a:ea typeface="Calibri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1600" b="1" dirty="0" smtClean="0">
                <a:ln>
                  <a:solidFill>
                    <a:schemeClr val="bg2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Century" pitchFamily="18" charset="0"/>
                <a:ea typeface="Calibri"/>
                <a:cs typeface="Arial" pitchFamily="34" charset="0"/>
              </a:rPr>
              <a:t>		</a:t>
            </a:r>
            <a:r>
              <a:rPr lang="ru-RU" b="1" dirty="0" smtClean="0">
                <a:ln>
                  <a:solidFill>
                    <a:schemeClr val="bg2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Century" pitchFamily="18" charset="0"/>
                <a:ea typeface="Calibri"/>
                <a:cs typeface="Arial" pitchFamily="34" charset="0"/>
              </a:rPr>
              <a:t>Ушакова Татьяна Юрьевна</a:t>
            </a:r>
          </a:p>
          <a:p>
            <a:pPr algn="just">
              <a:spcAft>
                <a:spcPts val="0"/>
              </a:spcAft>
            </a:pPr>
            <a:endParaRPr lang="ru-RU" sz="1600" b="1" dirty="0" smtClean="0">
              <a:ln>
                <a:solidFill>
                  <a:schemeClr val="bg2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latin typeface="Century" pitchFamily="18" charset="0"/>
              <a:ea typeface="Calibri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1600" u="sng" dirty="0" smtClean="0">
                <a:ln>
                  <a:solidFill>
                    <a:schemeClr val="bg2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Century" pitchFamily="18" charset="0"/>
                <a:ea typeface="Calibri"/>
                <a:cs typeface="Arial" pitchFamily="34" charset="0"/>
              </a:rPr>
              <a:t>Руководитель: </a:t>
            </a:r>
            <a:r>
              <a:rPr lang="ru-RU" sz="1600" b="1" dirty="0" smtClean="0">
                <a:ln>
                  <a:solidFill>
                    <a:schemeClr val="bg2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Century" pitchFamily="18" charset="0"/>
                <a:ea typeface="Calibri"/>
                <a:cs typeface="Arial" pitchFamily="34" charset="0"/>
              </a:rPr>
              <a:t>	</a:t>
            </a:r>
            <a:r>
              <a:rPr lang="ru-RU" sz="1600" dirty="0" smtClean="0">
                <a:ln>
                  <a:solidFill>
                    <a:schemeClr val="bg2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Century" pitchFamily="18" charset="0"/>
                <a:ea typeface="Calibri"/>
                <a:cs typeface="Arial" pitchFamily="34" charset="0"/>
              </a:rPr>
              <a:t>классный руководитель 11 </a:t>
            </a:r>
            <a:r>
              <a:rPr lang="ru-RU" sz="1600" dirty="0" err="1" smtClean="0">
                <a:ln>
                  <a:solidFill>
                    <a:schemeClr val="bg2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Century" pitchFamily="18" charset="0"/>
                <a:ea typeface="Calibri"/>
                <a:cs typeface="Arial" pitchFamily="34" charset="0"/>
              </a:rPr>
              <a:t>кл</a:t>
            </a:r>
            <a:r>
              <a:rPr lang="ru-RU" sz="1600" dirty="0" smtClean="0">
                <a:ln>
                  <a:solidFill>
                    <a:schemeClr val="bg2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Century" pitchFamily="18" charset="0"/>
                <a:ea typeface="Calibri"/>
                <a:cs typeface="Arial" pitchFamily="34" charset="0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ln>
                  <a:solidFill>
                    <a:schemeClr val="bg2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Century" pitchFamily="18" charset="0"/>
                <a:ea typeface="Calibri"/>
                <a:cs typeface="Arial" pitchFamily="34" charset="0"/>
              </a:rPr>
              <a:t>		МОУ СОШ  № 2 г. Нерехта</a:t>
            </a:r>
          </a:p>
          <a:p>
            <a:pPr algn="just">
              <a:spcAft>
                <a:spcPts val="0"/>
              </a:spcAft>
            </a:pPr>
            <a:r>
              <a:rPr lang="ru-RU" sz="1600" b="1" dirty="0" smtClean="0">
                <a:ln>
                  <a:solidFill>
                    <a:schemeClr val="bg2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Century" pitchFamily="18" charset="0"/>
                <a:ea typeface="Calibri"/>
                <a:cs typeface="Arial" pitchFamily="34" charset="0"/>
              </a:rPr>
              <a:t>		</a:t>
            </a:r>
            <a:r>
              <a:rPr lang="ru-RU" b="1" dirty="0" err="1" smtClean="0">
                <a:ln>
                  <a:solidFill>
                    <a:schemeClr val="bg2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Century" pitchFamily="18" charset="0"/>
                <a:ea typeface="Calibri"/>
                <a:cs typeface="Arial" pitchFamily="34" charset="0"/>
              </a:rPr>
              <a:t>Шавитова</a:t>
            </a:r>
            <a:r>
              <a:rPr lang="ru-RU" b="1" dirty="0" smtClean="0">
                <a:ln>
                  <a:solidFill>
                    <a:schemeClr val="bg2"/>
                  </a:solidFill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latin typeface="Century" pitchFamily="18" charset="0"/>
                <a:ea typeface="Calibri"/>
                <a:cs typeface="Arial" pitchFamily="34" charset="0"/>
              </a:rPr>
              <a:t> Татьяна Геннадьевна</a:t>
            </a:r>
            <a:endParaRPr lang="ru-RU" b="1" dirty="0">
              <a:ln>
                <a:solidFill>
                  <a:schemeClr val="bg2"/>
                </a:solidFill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latin typeface="Century" pitchFamily="18" charset="0"/>
              <a:ea typeface="Calibri"/>
              <a:cs typeface="Arial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43182"/>
            <a:ext cx="1681730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643446"/>
            <a:ext cx="1681730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858180" cy="2143140"/>
          </a:xfrm>
        </p:spPr>
        <p:txBody>
          <a:bodyPr>
            <a:noAutofit/>
          </a:bodyPr>
          <a:lstStyle/>
          <a:p>
            <a:pPr>
              <a:lnSpc>
                <a:spcPts val="9000"/>
              </a:lnSpc>
            </a:pPr>
            <a:r>
              <a:rPr lang="ru-RU" sz="7200" b="1" kern="0" spc="12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" pitchFamily="18" charset="0"/>
                <a:ea typeface="Calibri"/>
              </a:rPr>
              <a:t>Фронтовой путь военного медика</a:t>
            </a:r>
            <a:endParaRPr lang="ru-RU" sz="7200" b="1" kern="0" spc="12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entury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4786346" cy="31543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800000"/>
                </a:solidFill>
              </a:rPr>
              <a:t>В марте 1944 года </a:t>
            </a:r>
            <a:br>
              <a:rPr lang="ru-RU" sz="3200" dirty="0" smtClean="0">
                <a:solidFill>
                  <a:srgbClr val="800000"/>
                </a:solidFill>
              </a:rPr>
            </a:br>
            <a:r>
              <a:rPr lang="ru-RU" sz="3200" dirty="0" smtClean="0">
                <a:solidFill>
                  <a:srgbClr val="800000"/>
                </a:solidFill>
              </a:rPr>
              <a:t>Вера Константиновна  вступает  </a:t>
            </a:r>
            <a:br>
              <a:rPr lang="ru-RU" sz="3200" dirty="0" smtClean="0">
                <a:solidFill>
                  <a:srgbClr val="800000"/>
                </a:solidFill>
              </a:rPr>
            </a:br>
            <a:r>
              <a:rPr lang="ru-RU" sz="3200" dirty="0" smtClean="0">
                <a:solidFill>
                  <a:srgbClr val="800000"/>
                </a:solidFill>
              </a:rPr>
              <a:t>в ряды членов  ВКП(б) номер партийного билета  № 6278282</a:t>
            </a:r>
            <a:endParaRPr lang="ru-RU" sz="3200" dirty="0">
              <a:solidFill>
                <a:srgbClr val="800000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20596" y="3214686"/>
            <a:ext cx="4774098" cy="3388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214942" y="290359"/>
            <a:ext cx="3760661" cy="537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4"/>
            <a:ext cx="8229600" cy="5825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800000"/>
                </a:solidFill>
              </a:rPr>
              <a:t>Из дневника Веры Константиновны:</a:t>
            </a:r>
            <a:endParaRPr lang="ru-RU" sz="2800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1182"/>
            <a:ext cx="8715436" cy="4007938"/>
          </a:xfrm>
        </p:spPr>
        <p:txBody>
          <a:bodyPr>
            <a:normAutofit fontScale="92500" lnSpcReduction="20000"/>
          </a:bodyPr>
          <a:lstStyle/>
          <a:p>
            <a:pPr marL="0" indent="252000" algn="just">
              <a:spcBef>
                <a:spcPts val="0"/>
              </a:spcBef>
              <a:buNone/>
            </a:pPr>
            <a:r>
              <a:rPr lang="ru-RU" sz="1900" i="1" dirty="0" smtClean="0">
                <a:solidFill>
                  <a:srgbClr val="800000"/>
                </a:solidFill>
              </a:rPr>
              <a:t> </a:t>
            </a:r>
            <a:r>
              <a:rPr lang="ru-RU" sz="1900" i="1" dirty="0">
                <a:solidFill>
                  <a:srgbClr val="800000"/>
                </a:solidFill>
              </a:rPr>
              <a:t>«После Калининского фронта наша </a:t>
            </a:r>
            <a:r>
              <a:rPr lang="ru-RU" sz="1900" i="1" dirty="0" err="1">
                <a:solidFill>
                  <a:srgbClr val="800000"/>
                </a:solidFill>
              </a:rPr>
              <a:t>мехбригада</a:t>
            </a:r>
            <a:r>
              <a:rPr lang="ru-RU" sz="1900" i="1" dirty="0">
                <a:solidFill>
                  <a:srgbClr val="800000"/>
                </a:solidFill>
              </a:rPr>
              <a:t> вела бои на Белорусском, Прибалтийском и    Ленинградском фронтах. Я видела, во что превратили фашисты цветущие города и села Белоруссии. Они вырубали сады и устраивали в них лагеря смерти. Они разрушали исторические памятники и на месте их ставили виселицы. </a:t>
            </a:r>
            <a:endParaRPr lang="ru-RU" sz="1900" i="1" dirty="0" smtClean="0">
              <a:solidFill>
                <a:srgbClr val="800000"/>
              </a:solidFill>
            </a:endParaRPr>
          </a:p>
          <a:p>
            <a:pPr marL="0" indent="252000" algn="just">
              <a:spcBef>
                <a:spcPts val="0"/>
              </a:spcBef>
              <a:buNone/>
            </a:pPr>
            <a:r>
              <a:rPr lang="ru-RU" sz="1900" i="1" dirty="0" smtClean="0">
                <a:solidFill>
                  <a:srgbClr val="800000"/>
                </a:solidFill>
              </a:rPr>
              <a:t>На </a:t>
            </a:r>
            <a:r>
              <a:rPr lang="ru-RU" sz="1900" i="1" dirty="0">
                <a:solidFill>
                  <a:srgbClr val="800000"/>
                </a:solidFill>
              </a:rPr>
              <a:t>Калининском фронте мне запомнилась тяжелая переправа через реку Западная Двина.</a:t>
            </a:r>
            <a:endParaRPr lang="ru-RU" sz="1900" dirty="0">
              <a:solidFill>
                <a:srgbClr val="800000"/>
              </a:solidFill>
            </a:endParaRPr>
          </a:p>
          <a:p>
            <a:pPr marL="0" indent="252000" algn="just">
              <a:spcBef>
                <a:spcPts val="0"/>
              </a:spcBef>
              <a:buNone/>
            </a:pPr>
            <a:r>
              <a:rPr lang="ru-RU" sz="1900" i="1" dirty="0" smtClean="0">
                <a:solidFill>
                  <a:srgbClr val="800000"/>
                </a:solidFill>
              </a:rPr>
              <a:t>Несколько </a:t>
            </a:r>
            <a:r>
              <a:rPr lang="ru-RU" sz="1900" i="1" dirty="0">
                <a:solidFill>
                  <a:srgbClr val="800000"/>
                </a:solidFill>
              </a:rPr>
              <a:t>ночей подразделения нашей части подтягивались к реке. Колонны обстреливались истребительной авиацией противника. Вражеские бомбардировщики бомбили части бригады. </a:t>
            </a:r>
            <a:endParaRPr lang="ru-RU" sz="1900" i="1" dirty="0" smtClean="0">
              <a:solidFill>
                <a:srgbClr val="800000"/>
              </a:solidFill>
            </a:endParaRPr>
          </a:p>
          <a:p>
            <a:pPr marL="0" indent="252000" algn="just">
              <a:spcBef>
                <a:spcPts val="0"/>
              </a:spcBef>
              <a:buNone/>
            </a:pPr>
            <a:r>
              <a:rPr lang="ru-RU" sz="1900" i="1" dirty="0" smtClean="0">
                <a:solidFill>
                  <a:srgbClr val="800000"/>
                </a:solidFill>
              </a:rPr>
              <a:t>Скопилось </a:t>
            </a:r>
            <a:r>
              <a:rPr lang="ru-RU" sz="1900" i="1" dirty="0">
                <a:solidFill>
                  <a:srgbClr val="800000"/>
                </a:solidFill>
              </a:rPr>
              <a:t>много раненых. Их нужно было быстрее переправить через реку. Саперы под защитой зенитных средств наводили переправу. Под прикрытием авиации через мост пошла боевая техника, транспорт, машины с ранеными. Личный состав части двигался «гуськом» между машинами и проемами моста. Вражеская авиация принимала отчаянные попытки сорвать переправу. Страшно было смотреть на то, что творилось: горели и падали в воду самолеты как наши, так и противника; стоял жуткий гул и стоны раненых. </a:t>
            </a:r>
            <a:endParaRPr lang="ru-RU" sz="1900" dirty="0">
              <a:solidFill>
                <a:srgbClr val="8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6169" y="4429132"/>
            <a:ext cx="4697867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643834" y="6488668"/>
            <a:ext cx="1285884" cy="36933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ru-RU" dirty="0" smtClean="0"/>
              <a:t>1944 год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4365104"/>
            <a:ext cx="4143372" cy="2431435"/>
          </a:xfrm>
          <a:prstGeom prst="rect">
            <a:avLst/>
          </a:prstGeom>
        </p:spPr>
        <p:txBody>
          <a:bodyPr wrap="square">
            <a:normAutofit fontScale="92500" lnSpcReduction="10000"/>
          </a:bodyPr>
          <a:lstStyle/>
          <a:p>
            <a:pPr indent="252000" algn="just"/>
            <a:r>
              <a:rPr lang="ru-RU" sz="1900" i="1" dirty="0" smtClean="0">
                <a:solidFill>
                  <a:srgbClr val="800000"/>
                </a:solidFill>
              </a:rPr>
              <a:t>Когда перебрались на западный берег реки, стали оказывать помощь раненым и эвакуировать их в медсанбаты и госпитали.  На месте развернуть </a:t>
            </a:r>
            <a:r>
              <a:rPr lang="ru-RU" sz="1900" i="1" dirty="0" err="1" smtClean="0">
                <a:solidFill>
                  <a:srgbClr val="800000"/>
                </a:solidFill>
              </a:rPr>
              <a:t>медсанвзвод</a:t>
            </a:r>
            <a:r>
              <a:rPr lang="ru-RU" sz="1900" i="1" dirty="0" smtClean="0">
                <a:solidFill>
                  <a:srgbClr val="800000"/>
                </a:solidFill>
              </a:rPr>
              <a:t> не было никакой возможности. Часть потеряла значительное количество личного состава, раненые получали повторные ранения». </a:t>
            </a:r>
            <a:endParaRPr lang="ru-RU" sz="19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3429024" cy="1868478"/>
          </a:xfrm>
        </p:spPr>
        <p:txBody>
          <a:bodyPr>
            <a:normAutofit/>
          </a:bodyPr>
          <a:lstStyle/>
          <a:p>
            <a:r>
              <a:rPr lang="ru-RU" sz="1900" dirty="0" smtClean="0">
                <a:solidFill>
                  <a:srgbClr val="800000"/>
                </a:solidFill>
              </a:rPr>
              <a:t>20 июля 1944 года </a:t>
            </a:r>
            <a:br>
              <a:rPr lang="ru-RU" sz="1900" dirty="0" smtClean="0">
                <a:solidFill>
                  <a:srgbClr val="800000"/>
                </a:solidFill>
              </a:rPr>
            </a:br>
            <a:r>
              <a:rPr lang="ru-RU" sz="1900" dirty="0" smtClean="0">
                <a:solidFill>
                  <a:srgbClr val="800000"/>
                </a:solidFill>
              </a:rPr>
              <a:t>лейтенант медицинской службы Вера Константиновна Васильева была награждена орденом «Красная Звезда»</a:t>
            </a:r>
            <a:br>
              <a:rPr lang="ru-RU" sz="1900" dirty="0" smtClean="0">
                <a:solidFill>
                  <a:srgbClr val="800000"/>
                </a:solidFill>
              </a:rPr>
            </a:br>
            <a:r>
              <a:rPr lang="ru-RU" sz="1900" dirty="0" smtClean="0">
                <a:solidFill>
                  <a:srgbClr val="800000"/>
                </a:solidFill>
              </a:rPr>
              <a:t>Выписка из наградного листа:</a:t>
            </a:r>
            <a:endParaRPr lang="ru-RU" sz="1900" dirty="0">
              <a:solidFill>
                <a:srgbClr val="800000"/>
              </a:solidFill>
            </a:endParaRPr>
          </a:p>
        </p:txBody>
      </p:sp>
      <p:pic>
        <p:nvPicPr>
          <p:cNvPr id="5" name="Picture 2" descr="F:\Новая папка (3)\filterimage2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4500562" y="7519"/>
            <a:ext cx="4643438" cy="684296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44" y="2071678"/>
            <a:ext cx="4286280" cy="4724370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indent="252000" algn="just"/>
            <a:r>
              <a:rPr lang="ru-RU" sz="1900" i="1" dirty="0" smtClean="0">
                <a:solidFill>
                  <a:srgbClr val="800000"/>
                </a:solidFill>
              </a:rPr>
              <a:t>«В период боев 23 июня по 4-е июля 1944 года тов. Васильева В.К. показала  образцы организационной и специально медицинской работы. В весьма трудных условиях беспрерывной  передислокации </a:t>
            </a:r>
            <a:r>
              <a:rPr lang="ru-RU" sz="1900" i="1" dirty="0" err="1" smtClean="0">
                <a:solidFill>
                  <a:srgbClr val="800000"/>
                </a:solidFill>
              </a:rPr>
              <a:t>Медсанвзвода</a:t>
            </a:r>
            <a:r>
              <a:rPr lang="ru-RU" sz="1900" i="1" dirty="0" smtClean="0">
                <a:solidFill>
                  <a:srgbClr val="800000"/>
                </a:solidFill>
              </a:rPr>
              <a:t>, находясь без сна и отдыха в течение многих  суток при большом наплыве раненых тов. Васильева добросовестно и, с присущим  ей  умении, оказывала необходимую  помощь раненым бойцам и офицерам, спасая их жизни.</a:t>
            </a:r>
          </a:p>
          <a:p>
            <a:pPr indent="252000" algn="just"/>
            <a:r>
              <a:rPr lang="ru-RU" sz="1900" i="1" dirty="0" smtClean="0">
                <a:solidFill>
                  <a:srgbClr val="800000"/>
                </a:solidFill>
              </a:rPr>
              <a:t>За этот период через руки хирурга Васильевой прошло около 200 человек. Тов. Васильева достойна </a:t>
            </a:r>
            <a:r>
              <a:rPr lang="ru-RU" sz="1900" i="1" dirty="0" err="1" smtClean="0">
                <a:solidFill>
                  <a:srgbClr val="800000"/>
                </a:solidFill>
              </a:rPr>
              <a:t>правильственной</a:t>
            </a:r>
            <a:r>
              <a:rPr lang="ru-RU" sz="1900" i="1" dirty="0" smtClean="0">
                <a:solidFill>
                  <a:srgbClr val="800000"/>
                </a:solidFill>
              </a:rPr>
              <a:t> награды Орден «Красной Звезды»</a:t>
            </a:r>
          </a:p>
          <a:p>
            <a:pPr indent="252000" algn="r"/>
            <a:r>
              <a:rPr lang="ru-RU" sz="1600" i="1" dirty="0" smtClean="0">
                <a:solidFill>
                  <a:srgbClr val="800000"/>
                </a:solidFill>
              </a:rPr>
              <a:t>Капитан МСВ капитан мед. Сл. </a:t>
            </a:r>
            <a:r>
              <a:rPr lang="ru-RU" sz="1600" i="1" dirty="0" err="1" smtClean="0">
                <a:solidFill>
                  <a:srgbClr val="800000"/>
                </a:solidFill>
              </a:rPr>
              <a:t>Молоденков</a:t>
            </a:r>
            <a:r>
              <a:rPr lang="ru-RU" sz="1600" i="1" dirty="0" smtClean="0">
                <a:solidFill>
                  <a:srgbClr val="800000"/>
                </a:solidFill>
              </a:rPr>
              <a:t>».</a:t>
            </a:r>
            <a:endParaRPr lang="ru-RU" sz="1600" i="1" dirty="0">
              <a:solidFill>
                <a:srgbClr val="80000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537450" y="0"/>
            <a:ext cx="1673253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852" y="2069398"/>
            <a:ext cx="8821644" cy="2367714"/>
          </a:xfrm>
        </p:spPr>
        <p:txBody>
          <a:bodyPr>
            <a:normAutofit fontScale="32500" lnSpcReduction="20000"/>
          </a:bodyPr>
          <a:lstStyle/>
          <a:p>
            <a:pPr marL="0"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500" dirty="0" smtClean="0">
                <a:solidFill>
                  <a:srgbClr val="800000"/>
                </a:solidFill>
              </a:rPr>
              <a:t>В </a:t>
            </a:r>
            <a:r>
              <a:rPr lang="ru-RU" sz="5500" dirty="0">
                <a:solidFill>
                  <a:srgbClr val="800000"/>
                </a:solidFill>
              </a:rPr>
              <a:t>сентябре 1944 года она стала свидетелем одного трагического фронтового эпизода. </a:t>
            </a:r>
            <a:endParaRPr lang="ru-RU" sz="5500" dirty="0" smtClean="0">
              <a:solidFill>
                <a:srgbClr val="800000"/>
              </a:solidFill>
            </a:endParaRPr>
          </a:p>
          <a:p>
            <a:pPr marL="0"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500" dirty="0" smtClean="0">
                <a:solidFill>
                  <a:srgbClr val="800000"/>
                </a:solidFill>
              </a:rPr>
              <a:t>Колонна </a:t>
            </a:r>
            <a:r>
              <a:rPr lang="ru-RU" sz="5500" dirty="0">
                <a:solidFill>
                  <a:srgbClr val="800000"/>
                </a:solidFill>
              </a:rPr>
              <a:t>машин </a:t>
            </a:r>
            <a:r>
              <a:rPr lang="ru-RU" sz="5500" dirty="0" err="1">
                <a:solidFill>
                  <a:srgbClr val="800000"/>
                </a:solidFill>
              </a:rPr>
              <a:t>медсанвзвода</a:t>
            </a:r>
            <a:r>
              <a:rPr lang="ru-RU" sz="5500" dirty="0">
                <a:solidFill>
                  <a:srgbClr val="800000"/>
                </a:solidFill>
              </a:rPr>
              <a:t> подтягивалась к ушедшим вперед боевым частям. Яркие опознавательные знаки красного креста резко выделялись на всех машинах. Никто не подозревал, что укрывшаяся в лесу гитлеровская засада готовилась совершить нападение. </a:t>
            </a:r>
            <a:endParaRPr lang="ru-RU" sz="5500" dirty="0" smtClean="0">
              <a:solidFill>
                <a:srgbClr val="800000"/>
              </a:solidFill>
            </a:endParaRPr>
          </a:p>
          <a:p>
            <a:pPr marL="0"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500" dirty="0" smtClean="0">
                <a:solidFill>
                  <a:srgbClr val="800000"/>
                </a:solidFill>
              </a:rPr>
              <a:t>Внезапно </a:t>
            </a:r>
            <a:r>
              <a:rPr lang="ru-RU" sz="5500" dirty="0">
                <a:solidFill>
                  <a:srgbClr val="800000"/>
                </a:solidFill>
              </a:rPr>
              <a:t>раздался оглушительный выстрел, и выпущенный из  танковой пушки снаряд ударил в переднюю </a:t>
            </a:r>
            <a:r>
              <a:rPr lang="ru-RU" sz="5500" dirty="0" smtClean="0">
                <a:solidFill>
                  <a:srgbClr val="800000"/>
                </a:solidFill>
              </a:rPr>
              <a:t>машину.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8948" y="4429132"/>
            <a:ext cx="3797792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644765" y="142852"/>
            <a:ext cx="430826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4071934" y="4529674"/>
            <a:ext cx="4929222" cy="228370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342900" algn="just"/>
            <a:r>
              <a:rPr lang="ru-RU" dirty="0" smtClean="0">
                <a:solidFill>
                  <a:srgbClr val="800000"/>
                </a:solidFill>
              </a:rPr>
              <a:t>Фашистские автоматчики открыли ураганный огонь по машинам и выскакивающим из них людям. Гитлеровцы с самого начала видели, что перед ними находятся медработники, но им чуждо было понятие гуманности. Были убиты 7 человек, а раненых облили бензином и подожгли.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214290"/>
            <a:ext cx="4429156" cy="193899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342900" algn="just"/>
            <a:r>
              <a:rPr lang="ru-RU" dirty="0" smtClean="0">
                <a:solidFill>
                  <a:srgbClr val="800000"/>
                </a:solidFill>
              </a:rPr>
              <a:t>В августе 1944 года Вера Константиновна была переведена в медсанбат корпуса командиром </a:t>
            </a:r>
            <a:r>
              <a:rPr lang="ru-RU" dirty="0" err="1" smtClean="0">
                <a:solidFill>
                  <a:srgbClr val="800000"/>
                </a:solidFill>
              </a:rPr>
              <a:t>приемосортировочного</a:t>
            </a:r>
            <a:r>
              <a:rPr lang="ru-RU" dirty="0" smtClean="0">
                <a:solidFill>
                  <a:srgbClr val="800000"/>
                </a:solidFill>
              </a:rPr>
              <a:t> взвода. В это время шли тяжелые бои на Рижском направлении.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5825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800000"/>
                </a:solidFill>
              </a:rPr>
              <a:t>Из очерка «Штрихи к портрету. Доктор Вера»</a:t>
            </a:r>
            <a:r>
              <a:rPr lang="ru-RU" sz="2800" dirty="0" smtClean="0">
                <a:solidFill>
                  <a:srgbClr val="800000"/>
                </a:solidFill>
              </a:rPr>
              <a:t/>
            </a:r>
            <a:br>
              <a:rPr lang="ru-RU" sz="2800" dirty="0" smtClean="0">
                <a:solidFill>
                  <a:srgbClr val="800000"/>
                </a:solidFill>
              </a:rPr>
            </a:br>
            <a:endParaRPr lang="ru-RU" sz="2800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00042"/>
            <a:ext cx="5000660" cy="2928958"/>
          </a:xfrm>
        </p:spPr>
        <p:txBody>
          <a:bodyPr>
            <a:normAutofit fontScale="62500" lnSpcReduction="20000"/>
          </a:bodyPr>
          <a:lstStyle/>
          <a:p>
            <a:pPr marL="0" indent="342900" algn="just">
              <a:lnSpc>
                <a:spcPct val="120000"/>
              </a:lnSpc>
              <a:buNone/>
            </a:pPr>
            <a:r>
              <a:rPr lang="ru-RU" sz="2700" i="1" dirty="0" smtClean="0">
                <a:solidFill>
                  <a:srgbClr val="800000"/>
                </a:solidFill>
              </a:rPr>
              <a:t>«…</a:t>
            </a:r>
            <a:r>
              <a:rPr lang="ru-RU" sz="2700" i="1" dirty="0">
                <a:solidFill>
                  <a:srgbClr val="800000"/>
                </a:solidFill>
              </a:rPr>
              <a:t>Много тяжелых воспоминаний оставила война у «доктора Веры». Так любовно называли раненые Веру Константиновну. Свой боевой путь она прошла вместе с  3-им Гвардейским механизированным корпусом по дорогам Белоруссии, Прибалтики сначала в </a:t>
            </a:r>
            <a:r>
              <a:rPr lang="ru-RU" sz="2700" i="1" dirty="0" err="1">
                <a:solidFill>
                  <a:srgbClr val="800000"/>
                </a:solidFill>
              </a:rPr>
              <a:t>медсанвзводе</a:t>
            </a:r>
            <a:r>
              <a:rPr lang="ru-RU" sz="2700" i="1" dirty="0">
                <a:solidFill>
                  <a:srgbClr val="800000"/>
                </a:solidFill>
              </a:rPr>
              <a:t>, затем в медсанбате.</a:t>
            </a:r>
            <a:endParaRPr lang="ru-RU" sz="2700" dirty="0">
              <a:solidFill>
                <a:srgbClr val="800000"/>
              </a:solidFill>
            </a:endParaRPr>
          </a:p>
          <a:p>
            <a:pPr marL="0" indent="342900" algn="just">
              <a:lnSpc>
                <a:spcPct val="120000"/>
              </a:lnSpc>
              <a:buNone/>
            </a:pPr>
            <a:r>
              <a:rPr lang="ru-RU" sz="2700" i="1" dirty="0" smtClean="0">
                <a:solidFill>
                  <a:srgbClr val="800000"/>
                </a:solidFill>
              </a:rPr>
              <a:t>«</a:t>
            </a:r>
            <a:r>
              <a:rPr lang="ru-RU" sz="2700" i="1" dirty="0">
                <a:solidFill>
                  <a:srgbClr val="800000"/>
                </a:solidFill>
              </a:rPr>
              <a:t>Хирургическая клиника» размещалась то в палатках, то в сараях. Оперировать приходилось в любых условиях, даже во время артобстрелов.</a:t>
            </a:r>
            <a:endParaRPr lang="ru-RU" sz="2700" dirty="0">
              <a:solidFill>
                <a:srgbClr val="800000"/>
              </a:solidFill>
            </a:endParaRPr>
          </a:p>
          <a:p>
            <a:pPr>
              <a:lnSpc>
                <a:spcPct val="120000"/>
              </a:lnSpc>
              <a:buNone/>
            </a:pP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6246" y="4000504"/>
            <a:ext cx="413660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214942" y="574008"/>
            <a:ext cx="3776009" cy="263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4286248" y="3941182"/>
            <a:ext cx="4714908" cy="3016210"/>
          </a:xfrm>
          <a:prstGeom prst="rect">
            <a:avLst/>
          </a:prstGeom>
        </p:spPr>
        <p:txBody>
          <a:bodyPr wrap="square">
            <a:normAutofit fontScale="92500" lnSpcReduction="20000"/>
          </a:bodyPr>
          <a:lstStyle/>
          <a:p>
            <a:pPr indent="216000" algn="just">
              <a:lnSpc>
                <a:spcPct val="110000"/>
              </a:lnSpc>
            </a:pPr>
            <a:r>
              <a:rPr lang="ru-RU" sz="1900" i="1" dirty="0" smtClean="0">
                <a:solidFill>
                  <a:srgbClr val="800000"/>
                </a:solidFill>
              </a:rPr>
              <a:t>Так под Ригой после ожесточенных боев поступило много раненых. Когда Вера Константиновна подошла к одним из носилок, где лежал раненый, покрытый </a:t>
            </a:r>
            <a:r>
              <a:rPr lang="ru-RU" sz="1900" i="1" dirty="0" err="1" smtClean="0">
                <a:solidFill>
                  <a:srgbClr val="800000"/>
                </a:solidFill>
              </a:rPr>
              <a:t>плащпалаткой</a:t>
            </a:r>
            <a:r>
              <a:rPr lang="ru-RU" sz="1900" i="1" dirty="0" smtClean="0">
                <a:solidFill>
                  <a:srgbClr val="800000"/>
                </a:solidFill>
              </a:rPr>
              <a:t>, то увидела совсем юное лицо солдата, ему было лет 17-18. ранен он был тяжело, в живот. И вот он слабым голосом попросил: «Тетенька, дай мне водички и хлебца и закрой меня». Выполнила Вера Константиновна просьбу юнца, она видела, что он не жилец на свете…»</a:t>
            </a:r>
            <a:endParaRPr lang="ru-RU" sz="1900" dirty="0">
              <a:solidFill>
                <a:srgbClr val="8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3214686"/>
            <a:ext cx="8858312" cy="677108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indent="216000" algn="just"/>
            <a:r>
              <a:rPr lang="ru-RU" i="1" dirty="0" smtClean="0">
                <a:solidFill>
                  <a:srgbClr val="800000"/>
                </a:solidFill>
              </a:rPr>
              <a:t>Много прошло с тех пор, но Вере Константиновне и сейчас ещё вспоминаются убеленные ранней сединой лица воинов и совсем ещё безусых мальчишек.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filterimage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3283" y="0"/>
            <a:ext cx="4668950" cy="6858000"/>
          </a:xfrm>
          <a:prstGeom prst="rect">
            <a:avLst/>
          </a:prstGeom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38342" y="0"/>
            <a:ext cx="1681730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3429024" cy="162996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800000"/>
                </a:solidFill>
              </a:rPr>
              <a:t>14 апреля 1945 года </a:t>
            </a:r>
            <a:br>
              <a:rPr lang="ru-RU" sz="2000" dirty="0" smtClean="0">
                <a:solidFill>
                  <a:srgbClr val="800000"/>
                </a:solidFill>
              </a:rPr>
            </a:br>
            <a:r>
              <a:rPr lang="ru-RU" sz="2000" dirty="0" smtClean="0">
                <a:solidFill>
                  <a:srgbClr val="800000"/>
                </a:solidFill>
              </a:rPr>
              <a:t>Вера Константиновна Васильева была награждена орденом «Красная Звезда»</a:t>
            </a:r>
            <a:br>
              <a:rPr lang="ru-RU" sz="2000" dirty="0" smtClean="0">
                <a:solidFill>
                  <a:srgbClr val="800000"/>
                </a:solidFill>
              </a:rPr>
            </a:br>
            <a:r>
              <a:rPr lang="ru-RU" sz="2000" dirty="0" smtClean="0">
                <a:solidFill>
                  <a:srgbClr val="800000"/>
                </a:solidFill>
              </a:rPr>
              <a:t/>
            </a:r>
            <a:br>
              <a:rPr lang="ru-RU" sz="2000" dirty="0" smtClean="0">
                <a:solidFill>
                  <a:srgbClr val="800000"/>
                </a:solidFill>
              </a:rPr>
            </a:br>
            <a:r>
              <a:rPr lang="ru-RU" sz="2000" dirty="0" smtClean="0">
                <a:solidFill>
                  <a:srgbClr val="800000"/>
                </a:solidFill>
              </a:rPr>
              <a:t>Выписка из наградного листа:</a:t>
            </a:r>
            <a:endParaRPr lang="ru-RU" sz="2000" dirty="0">
              <a:solidFill>
                <a:srgbClr val="8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1988840"/>
            <a:ext cx="4286280" cy="4608512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indent="252000" algn="just"/>
            <a:r>
              <a:rPr lang="ru-RU" sz="1900" i="1" dirty="0" smtClean="0">
                <a:solidFill>
                  <a:srgbClr val="800000"/>
                </a:solidFill>
              </a:rPr>
              <a:t>Командир  </a:t>
            </a:r>
            <a:r>
              <a:rPr lang="ru-RU" sz="1900" i="1" dirty="0" err="1" smtClean="0">
                <a:solidFill>
                  <a:srgbClr val="800000"/>
                </a:solidFill>
              </a:rPr>
              <a:t>примо-сортировочного</a:t>
            </a:r>
            <a:r>
              <a:rPr lang="ru-RU" sz="1900" i="1" dirty="0" smtClean="0">
                <a:solidFill>
                  <a:srgbClr val="800000"/>
                </a:solidFill>
              </a:rPr>
              <a:t> взвода старший лейтенант  м/с  Василькова В.К. за период боев корпуса  по освобождению Белоруссии и Прибалтики сумела четко организовать работу своего взвода по приему и сортировке раненых, благодаря чего все поступающие раненые получали быструю квалифицированную медпомощь. За период боев через руки т.Васильевой прошло 3700 человек раненых и все они получили заботливый уход, чуткое и внимательное отношение.</a:t>
            </a:r>
          </a:p>
          <a:p>
            <a:pPr indent="252000" algn="just"/>
            <a:r>
              <a:rPr lang="ru-RU" sz="1900" i="1" dirty="0" smtClean="0">
                <a:solidFill>
                  <a:srgbClr val="800000"/>
                </a:solidFill>
              </a:rPr>
              <a:t>Достойна Правительственной  награды орденом «Красная Звезда».</a:t>
            </a:r>
          </a:p>
          <a:p>
            <a:pPr indent="252000" algn="r"/>
            <a:r>
              <a:rPr lang="ru-RU" sz="1600" i="1" dirty="0" smtClean="0">
                <a:solidFill>
                  <a:srgbClr val="800000"/>
                </a:solidFill>
              </a:rPr>
              <a:t>Командир </a:t>
            </a:r>
            <a:r>
              <a:rPr lang="ru-RU" sz="1600" i="1" dirty="0" err="1" smtClean="0">
                <a:solidFill>
                  <a:srgbClr val="800000"/>
                </a:solidFill>
              </a:rPr>
              <a:t>медроты</a:t>
            </a:r>
            <a:r>
              <a:rPr lang="ru-RU" sz="1600" i="1" dirty="0" smtClean="0">
                <a:solidFill>
                  <a:srgbClr val="800000"/>
                </a:solidFill>
              </a:rPr>
              <a:t>  Гвардии майор м/с </a:t>
            </a:r>
            <a:r>
              <a:rPr lang="ru-RU" sz="1600" b="1" i="1" u="sng" dirty="0" smtClean="0">
                <a:solidFill>
                  <a:srgbClr val="800000"/>
                </a:solidFill>
              </a:rPr>
              <a:t>Афанасьев.</a:t>
            </a:r>
            <a:endParaRPr lang="ru-RU" sz="1600" b="1" i="1" u="sng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Боевой путь 3  - го гвардейского Сталинградского механизированного корпуса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Documents and Settings\Библиотека\Рабочий стол\Новая папка (3)\13-04-2015_13-11-07\IMG_2146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58" y="913845"/>
            <a:ext cx="8643998" cy="59427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285728"/>
            <a:ext cx="3971924" cy="6297634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500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Титульный лист письма Президиума совета </a:t>
            </a:r>
            <a:br>
              <a:rPr lang="ru-RU" sz="2500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500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ветеранов – однополчан  </a:t>
            </a:r>
            <a:br>
              <a:rPr lang="ru-RU" sz="2500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500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3 – го гвардейского Сталинградского механизированного корпуса</a:t>
            </a:r>
            <a:r>
              <a:rPr lang="ru-RU" sz="2500" dirty="0">
                <a:solidFill>
                  <a:srgbClr val="800000"/>
                </a:solidFill>
                <a:ea typeface="Calibri"/>
                <a:cs typeface="Times New Roman"/>
              </a:rPr>
              <a:t/>
            </a:r>
            <a:br>
              <a:rPr lang="ru-RU" sz="2500" dirty="0">
                <a:solidFill>
                  <a:srgbClr val="800000"/>
                </a:solidFill>
                <a:ea typeface="Calibri"/>
                <a:cs typeface="Times New Roman"/>
              </a:rPr>
            </a:br>
            <a:r>
              <a:rPr lang="ru-RU" sz="2000" b="1" u="sng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 (обратная сторона карты)</a:t>
            </a:r>
            <a:r>
              <a:rPr lang="ru-RU" sz="2000" u="sng" dirty="0">
                <a:ea typeface="Calibri"/>
                <a:cs typeface="Times New Roman"/>
              </a:rPr>
              <a:t/>
            </a:r>
            <a:br>
              <a:rPr lang="ru-RU" sz="2000" u="sng" dirty="0">
                <a:ea typeface="Calibri"/>
                <a:cs typeface="Times New Roman"/>
              </a:rPr>
            </a:br>
            <a:endParaRPr lang="ru-RU" sz="2000" u="sng" dirty="0"/>
          </a:p>
        </p:txBody>
      </p:sp>
      <p:pic>
        <p:nvPicPr>
          <p:cNvPr id="24578" name="Picture 2" descr="C:\Documents and Settings\Библиотека\Рабочий стол\Новая папка (3)\13-04-2015_13-11-07\IMG_2147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2188"/>
            <a:ext cx="4929190" cy="69224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142844" y="142852"/>
            <a:ext cx="6715172" cy="342902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lvl="0" indent="342900" algn="just">
              <a:spcBef>
                <a:spcPct val="20000"/>
              </a:spcBef>
              <a:defRPr/>
            </a:pPr>
            <a:r>
              <a:rPr lang="ru-RU" sz="3200" dirty="0" smtClean="0">
                <a:solidFill>
                  <a:srgbClr val="800000"/>
                </a:solidFill>
              </a:rPr>
              <a:t>На фронте Вера  Константиновна познакомилась с будущим мужем, военврачом Афанасьевым Иваном Павловичем. Именно он представлял документы для награждения Веры Константиновны  2-м орденом  «Красная Звезда» в 1945 году.</a:t>
            </a:r>
          </a:p>
          <a:p>
            <a:pPr lvl="0" indent="342900" algn="just">
              <a:spcBef>
                <a:spcPct val="20000"/>
              </a:spcBef>
              <a:defRPr/>
            </a:pPr>
            <a:endParaRPr lang="ru-RU" sz="1700" dirty="0" smtClean="0">
              <a:solidFill>
                <a:srgbClr val="800000"/>
              </a:solidFill>
            </a:endParaRPr>
          </a:p>
          <a:p>
            <a:pPr lvl="0" indent="342900" algn="just">
              <a:spcBef>
                <a:spcPct val="20000"/>
              </a:spcBef>
              <a:defRPr/>
            </a:pPr>
            <a:r>
              <a:rPr lang="ru-RU" sz="3200" dirty="0" smtClean="0">
                <a:solidFill>
                  <a:srgbClr val="800000"/>
                </a:solidFill>
              </a:rPr>
              <a:t>Сам Иван Павлович  был награжден неоднократно:  медалью «За оборону Сталинграда»  в 1943 году, орденом «Красная Звезда» 26 августа 1943 г., орденами  «Отечественная  война 2 степени»  дважды  28  октября 1943 г. и  23 февраля  1945 г.</a:t>
            </a:r>
          </a:p>
        </p:txBody>
      </p:sp>
      <p:pic>
        <p:nvPicPr>
          <p:cNvPr id="26626" name="Picture 2" descr="C:\Documents and Settings\Библиотека\Рабочий стол\Новая папка (3)\13-04-2015_13-11-07\IMG_214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000892" y="146081"/>
            <a:ext cx="1971656" cy="274317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372200" y="2928934"/>
            <a:ext cx="2700394" cy="830997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/>
            <a:r>
              <a:rPr lang="ru-RU" sz="1600" b="1" dirty="0">
                <a:solidFill>
                  <a:srgbClr val="0070C0"/>
                </a:solidFill>
              </a:rPr>
              <a:t>Гвардии майор </a:t>
            </a:r>
            <a:r>
              <a:rPr lang="ru-RU" sz="1600" b="1" dirty="0" smtClean="0">
                <a:solidFill>
                  <a:srgbClr val="0070C0"/>
                </a:solidFill>
              </a:rPr>
              <a:t> медицинской </a:t>
            </a:r>
            <a:r>
              <a:rPr lang="ru-RU" sz="1600" b="1" dirty="0">
                <a:solidFill>
                  <a:srgbClr val="0070C0"/>
                </a:solidFill>
              </a:rPr>
              <a:t>службы 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Афанасьев  Иван </a:t>
            </a:r>
            <a:r>
              <a:rPr lang="ru-RU" sz="1600" b="1" dirty="0">
                <a:solidFill>
                  <a:srgbClr val="0070C0"/>
                </a:solidFill>
              </a:rPr>
              <a:t>Павлович 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490" y="3717032"/>
            <a:ext cx="8643998" cy="3097484"/>
          </a:xfrm>
          <a:prstGeom prst="rect">
            <a:avLst/>
          </a:prstGeom>
        </p:spPr>
        <p:txBody>
          <a:bodyPr wrap="square">
            <a:normAutofit fontScale="92500" lnSpcReduction="10000"/>
          </a:bodyPr>
          <a:lstStyle/>
          <a:p>
            <a:pPr lvl="0" indent="342900" algn="ctr">
              <a:spcBef>
                <a:spcPct val="20000"/>
              </a:spcBef>
              <a:defRPr/>
            </a:pPr>
            <a:r>
              <a:rPr lang="ru-RU" sz="2000" dirty="0" smtClean="0">
                <a:solidFill>
                  <a:srgbClr val="800000"/>
                </a:solidFill>
              </a:rPr>
              <a:t>Выписки из наградных листов:</a:t>
            </a:r>
          </a:p>
          <a:p>
            <a:pPr marL="1080000" lvl="0" indent="342900" algn="just">
              <a:spcBef>
                <a:spcPct val="20000"/>
              </a:spcBef>
              <a:defRPr/>
            </a:pPr>
            <a:r>
              <a:rPr lang="ru-RU" sz="2000" dirty="0" smtClean="0">
                <a:solidFill>
                  <a:srgbClr val="800000"/>
                </a:solidFill>
              </a:rPr>
              <a:t>«Гвардии в/врач 3 ранга Афанасьев командует медицинской ротой, сумел организовать работу всех медучреждений, благодаря чему пропускная способность батальона превышает 300 раненых в сутки…</a:t>
            </a:r>
          </a:p>
          <a:p>
            <a:pPr lvl="0" indent="342900" algn="just">
              <a:spcBef>
                <a:spcPct val="20000"/>
              </a:spcBef>
              <a:defRPr/>
            </a:pPr>
            <a:r>
              <a:rPr lang="ru-RU" sz="2000" dirty="0" smtClean="0">
                <a:solidFill>
                  <a:srgbClr val="800000"/>
                </a:solidFill>
              </a:rPr>
              <a:t>…За семь дней работы  медсанбата медицинская рота пропустила 1900 раненых, которые только на операционном столе обрабатывались по 2 часа…</a:t>
            </a:r>
          </a:p>
          <a:p>
            <a:pPr lvl="0" indent="342900" algn="just">
              <a:spcBef>
                <a:spcPct val="20000"/>
              </a:spcBef>
              <a:defRPr/>
            </a:pPr>
            <a:r>
              <a:rPr lang="ru-RU" sz="2000" dirty="0" smtClean="0">
                <a:solidFill>
                  <a:srgbClr val="800000"/>
                </a:solidFill>
              </a:rPr>
              <a:t>… тов.Афанасьев  личным примером воодушевляет утомленный  круглосуточной работой личный состав роты для  дальнейшего приема, чтобы выиграть время – решающий фактор в жизни раненого...»  --  орден «Красная Звезда», 1943г.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84984"/>
            <a:ext cx="1681730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142844" y="-24"/>
            <a:ext cx="6572296" cy="25003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lvl="0" indent="216000" algn="ctr">
              <a:defRPr/>
            </a:pPr>
            <a:r>
              <a:rPr lang="ru-RU" sz="2000" u="sng" dirty="0" smtClean="0">
                <a:solidFill>
                  <a:srgbClr val="800000"/>
                </a:solidFill>
              </a:rPr>
              <a:t>Выписки из наградных листов:</a:t>
            </a:r>
          </a:p>
          <a:p>
            <a:pPr lvl="0" indent="216000" algn="just">
              <a:defRPr/>
            </a:pPr>
            <a:endParaRPr lang="ru-RU" dirty="0" smtClean="0">
              <a:solidFill>
                <a:srgbClr val="800000"/>
              </a:solidFill>
            </a:endParaRPr>
          </a:p>
          <a:p>
            <a:pPr lvl="0" indent="216000" algn="just">
              <a:defRPr/>
            </a:pPr>
            <a:r>
              <a:rPr lang="ru-RU" sz="2000" dirty="0" smtClean="0">
                <a:solidFill>
                  <a:srgbClr val="800000"/>
                </a:solidFill>
              </a:rPr>
              <a:t>«Тов. Афанасьев работает командиром медицинской роты 554  Отдельного медико-санитарного батальона.</a:t>
            </a:r>
          </a:p>
          <a:p>
            <a:pPr lvl="0" indent="216000" algn="just">
              <a:defRPr/>
            </a:pPr>
            <a:r>
              <a:rPr lang="ru-RU" sz="2000" dirty="0" smtClean="0">
                <a:solidFill>
                  <a:srgbClr val="800000"/>
                </a:solidFill>
              </a:rPr>
              <a:t>Тов. Афанасьев первым из врачей батальона выехал с группой для работы на переправе.</a:t>
            </a:r>
          </a:p>
          <a:p>
            <a:pPr lvl="0" indent="216000" algn="just">
              <a:defRPr/>
            </a:pPr>
            <a:r>
              <a:rPr lang="ru-RU" sz="2000" dirty="0" smtClean="0">
                <a:solidFill>
                  <a:srgbClr val="800000"/>
                </a:solidFill>
              </a:rPr>
              <a:t>Днем под артиллерийским огнем противника он открывал щели и укрытия раненых, а ночью руководил работой на переправе.</a:t>
            </a:r>
          </a:p>
        </p:txBody>
      </p:sp>
      <p:pic>
        <p:nvPicPr>
          <p:cNvPr id="14338" name="Picture 2" descr="F:\Новая папка (3)\Order_Of_The_Patriotic_War_(2nd_Class)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749910" y="310"/>
            <a:ext cx="2184552" cy="235681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357422" y="5000636"/>
            <a:ext cx="6572264" cy="1668724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lvl="0" indent="216000" algn="just">
              <a:defRPr/>
            </a:pPr>
            <a:r>
              <a:rPr lang="ru-RU" sz="2000" dirty="0" smtClean="0">
                <a:solidFill>
                  <a:srgbClr val="800000"/>
                </a:solidFill>
              </a:rPr>
              <a:t>«… В трудные моменты, когда  не хватало консервированной крови,  тов. Афанасьев давал свою кровь, спасая жизни тяжело раненых. За период последних боев он дал 1500 см3 крови…» -- орден «Отечественной войны 2 степени,  1945г.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2468115"/>
            <a:ext cx="8786874" cy="2401045"/>
          </a:xfrm>
          <a:prstGeom prst="rect">
            <a:avLst/>
          </a:prstGeom>
        </p:spPr>
        <p:txBody>
          <a:bodyPr wrap="square">
            <a:normAutofit fontScale="92500" lnSpcReduction="20000"/>
          </a:bodyPr>
          <a:lstStyle/>
          <a:p>
            <a:pPr lvl="0" indent="216000" algn="just">
              <a:defRPr/>
            </a:pPr>
            <a:r>
              <a:rPr lang="ru-RU" sz="2000" dirty="0" smtClean="0">
                <a:solidFill>
                  <a:srgbClr val="800000"/>
                </a:solidFill>
              </a:rPr>
              <a:t>Находясь на переправе с 4-10 октября 43г. Эвакуировал в медсанбат более 80 раненых.</a:t>
            </a:r>
          </a:p>
          <a:p>
            <a:pPr lvl="0" indent="216000" algn="just">
              <a:defRPr/>
            </a:pPr>
            <a:r>
              <a:rPr lang="ru-RU" sz="2000" dirty="0" smtClean="0">
                <a:solidFill>
                  <a:srgbClr val="800000"/>
                </a:solidFill>
              </a:rPr>
              <a:t>14 октября по заданию командира батальона тов. Афанасьев  доставлял для группы работающих на правом берегу </a:t>
            </a:r>
            <a:r>
              <a:rPr lang="ru-RU" sz="2000" dirty="0" err="1" smtClean="0">
                <a:solidFill>
                  <a:srgbClr val="800000"/>
                </a:solidFill>
              </a:rPr>
              <a:t>кровозаменяющую</a:t>
            </a:r>
            <a:r>
              <a:rPr lang="ru-RU" sz="2000" dirty="0" smtClean="0">
                <a:solidFill>
                  <a:srgbClr val="800000"/>
                </a:solidFill>
              </a:rPr>
              <a:t> жидкость, аппарат для переливания крови и перевязочный материал. У с.Решетки, когда машина  завязла, Тов. Афанасьев сошел с машины в холодную воду и не смотря на это, что вода доходила значительно выше колена, он вброд перешел реку и пешком доставил необходимые медикаменты и перевязочный материал на переправу…» --  орден «Отечественной войны 2 степени,  1943г.</a:t>
            </a:r>
          </a:p>
        </p:txBody>
      </p:sp>
      <p:pic>
        <p:nvPicPr>
          <p:cNvPr id="10" name="Picture 2" descr="F:\Новая папка (3)\Order_Of_The_Patriotic_War_(2nd_Class)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4643446"/>
            <a:ext cx="2184552" cy="235681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14942" y="428604"/>
            <a:ext cx="3714776" cy="4429156"/>
          </a:xfrm>
        </p:spPr>
        <p:txBody>
          <a:bodyPr>
            <a:normAutofit fontScale="92500"/>
          </a:bodyPr>
          <a:lstStyle/>
          <a:p>
            <a:pPr marL="0" indent="342900" algn="just">
              <a:buNone/>
            </a:pPr>
            <a:r>
              <a:rPr lang="ru-RU" sz="2700" dirty="0" smtClean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В истории ушедшего столетия не было битвы более жестокой, чем Великая Отечественная война, и не было подвига выше, чем подвиг нашего народа. Этот народ не ведал праздного отдыха и после возвращения в родные города, села, деревни.</a:t>
            </a:r>
            <a:endParaRPr lang="ru-RU" sz="2500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14282" y="142852"/>
            <a:ext cx="485778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42844" y="4929198"/>
            <a:ext cx="90011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/>
            <a:r>
              <a:rPr lang="ru-RU" sz="2700" dirty="0" smtClean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К боевым наградам бывших фронтовиков прибавлялись награды за доблестный труд в мирное время.</a:t>
            </a:r>
          </a:p>
          <a:p>
            <a:pPr indent="342900" algn="just"/>
            <a:r>
              <a:rPr lang="ru-RU" sz="2700" dirty="0" smtClean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Идут месяц за месяцем, за годом год. Они складываются в десятилетия.</a:t>
            </a:r>
            <a:endParaRPr lang="ru-RU" sz="2700" dirty="0" smtClean="0">
              <a:solidFill>
                <a:srgbClr val="800000"/>
              </a:solidFill>
              <a:ea typeface="Calibri"/>
              <a:cs typeface="Times New Roman"/>
            </a:endParaRPr>
          </a:p>
        </p:txBody>
      </p:sp>
      <p:pic>
        <p:nvPicPr>
          <p:cNvPr id="7" name="aleksey-rybnikov-muzyka-iz-kinofil_ma-Zvezd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24440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2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142852"/>
            <a:ext cx="8643998" cy="343016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lvl="0" indent="342900" algn="just">
              <a:spcBef>
                <a:spcPct val="20000"/>
              </a:spcBef>
              <a:defRPr/>
            </a:pPr>
            <a:r>
              <a:rPr lang="ru-RU" sz="3200" dirty="0" smtClean="0">
                <a:solidFill>
                  <a:srgbClr val="800000"/>
                </a:solidFill>
              </a:rPr>
              <a:t>Вместе закончили войну. Великая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победа застала их в Прибалтике, в городе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Шяулей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lvl="0" indent="342900" algn="just">
              <a:spcBef>
                <a:spcPct val="20000"/>
              </a:spcBef>
              <a:defRPr/>
            </a:pPr>
            <a:r>
              <a:rPr lang="ru-RU" sz="3200" dirty="0" smtClean="0">
                <a:solidFill>
                  <a:srgbClr val="800000"/>
                </a:solidFill>
              </a:rPr>
              <a:t>Затем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война с Японией. Их корпус перебросили на Дальний Восток в город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Хайлар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КНР , там еще продолжалась война. </a:t>
            </a:r>
          </a:p>
          <a:p>
            <a:pPr lvl="0" indent="342900" algn="just">
              <a:spcBef>
                <a:spcPct val="20000"/>
              </a:spcBef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Затем советский город </a:t>
            </a:r>
            <a:r>
              <a:rPr lang="ru-RU" sz="3200" dirty="0" smtClean="0">
                <a:solidFill>
                  <a:srgbClr val="800000"/>
                </a:solidFill>
              </a:rPr>
              <a:t>Уссурийск, где у них родился сын Юрий</a:t>
            </a:r>
            <a:r>
              <a:rPr lang="ru-RU" sz="3200" dirty="0">
                <a:solidFill>
                  <a:srgbClr val="800000"/>
                </a:solidFill>
              </a:rPr>
              <a:t>.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indent="342900" algn="just">
              <a:spcBef>
                <a:spcPct val="20000"/>
              </a:spcBef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Демобилизация в 1947 году и десятилетняя врачебная практика в городе Куйбышеве (родине  мужа).</a:t>
            </a:r>
          </a:p>
        </p:txBody>
      </p:sp>
      <p:pic>
        <p:nvPicPr>
          <p:cNvPr id="5" name="Picture 2" descr="C:\Documents and Settings\Библиотека\Рабочий стол\Новая папка (3)\13-04-2015_13-11-07\IMG_2134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7423" y="3571900"/>
            <a:ext cx="4280167" cy="314324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429156" y="3642889"/>
            <a:ext cx="4572000" cy="3000821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indent="252000" algn="just"/>
            <a:r>
              <a:rPr lang="ru-RU" sz="2700" dirty="0" smtClean="0">
                <a:solidFill>
                  <a:srgbClr val="800000"/>
                </a:solidFill>
              </a:rPr>
              <a:t>Но родные места манили домой, и они семьей переезжают в Нерехту. Около десяти лет проработала участковым врачом на каблучной фабрике, затем вместе с мужем они врачи городской больницы.</a:t>
            </a:r>
            <a:endParaRPr lang="ru-RU" sz="27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Библиотека\Рабочий стол\Новая папка (3)\13-04-2015_13-11-07\IMG_213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22875" y="214289"/>
            <a:ext cx="8626811" cy="635457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6534834"/>
            <a:ext cx="8286808" cy="36933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/>
            <a:r>
              <a:rPr lang="ru-RU" b="1" dirty="0">
                <a:solidFill>
                  <a:srgbClr val="800000"/>
                </a:solidFill>
              </a:rPr>
              <a:t>Фотография врачей </a:t>
            </a:r>
            <a:r>
              <a:rPr lang="ru-RU" b="1" dirty="0" err="1">
                <a:solidFill>
                  <a:srgbClr val="800000"/>
                </a:solidFill>
              </a:rPr>
              <a:t>Нерехтской</a:t>
            </a:r>
            <a:r>
              <a:rPr lang="ru-RU" b="1" dirty="0">
                <a:solidFill>
                  <a:srgbClr val="800000"/>
                </a:solidFill>
              </a:rPr>
              <a:t> ЦРБ. Афанасьевы В.К. и И.П. стоят справа.</a:t>
            </a:r>
            <a:endParaRPr lang="ru-RU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2928958"/>
          </a:xfrm>
        </p:spPr>
        <p:txBody>
          <a:bodyPr>
            <a:normAutofit fontScale="77500" lnSpcReduction="20000"/>
          </a:bodyPr>
          <a:lstStyle/>
          <a:p>
            <a:pPr marL="0" indent="342900" algn="just">
              <a:lnSpc>
                <a:spcPct val="120000"/>
              </a:lnSpc>
              <a:buNone/>
            </a:pPr>
            <a:r>
              <a:rPr lang="ru-RU" sz="2800" dirty="0">
                <a:solidFill>
                  <a:srgbClr val="800000"/>
                </a:solidFill>
              </a:rPr>
              <a:t>В 1964 году ей поручили наладить  работу открывающегося в Нерехте медицинского училища. Она отказывалась: не хотелось оставлять врачебную практику, но вызвали в Горком, как говорится, поговорили по душам. Так Вера Константиновна становится первым директором </a:t>
            </a:r>
            <a:r>
              <a:rPr lang="ru-RU" sz="2800" dirty="0" err="1">
                <a:solidFill>
                  <a:srgbClr val="800000"/>
                </a:solidFill>
              </a:rPr>
              <a:t>медучилища</a:t>
            </a:r>
            <a:r>
              <a:rPr lang="ru-RU" sz="2800" dirty="0">
                <a:solidFill>
                  <a:srgbClr val="800000"/>
                </a:solidFill>
              </a:rPr>
              <a:t>. Тогда оно располагалось в здании школы №3 и занимало всего две учебные комнаты. Долго пришлось искать преподавателей по общеобразовательным предметам. Сама она преподавала терапию.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Picture 2" descr="C:\Documents and Settings\Библиотека\Рабочий стол\Новая папка (3)\13-04-2015_13-11-07\IMG_21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140968"/>
            <a:ext cx="4901444" cy="35718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44" y="3212976"/>
            <a:ext cx="3857652" cy="3456384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/>
            <a:r>
              <a:rPr lang="ru-RU" sz="2400" dirty="0" smtClean="0">
                <a:solidFill>
                  <a:srgbClr val="800000"/>
                </a:solidFill>
              </a:rPr>
              <a:t>Наладив работу училища, даже не дождавшись первого выпуска,</a:t>
            </a:r>
            <a:br>
              <a:rPr lang="ru-RU" sz="2400" dirty="0" smtClean="0">
                <a:solidFill>
                  <a:srgbClr val="800000"/>
                </a:solidFill>
              </a:rPr>
            </a:br>
            <a:r>
              <a:rPr lang="ru-RU" sz="2400" dirty="0" smtClean="0">
                <a:solidFill>
                  <a:srgbClr val="800000"/>
                </a:solidFill>
              </a:rPr>
              <a:t>Вера Константиновна возвращается к врачебной деятельности, </a:t>
            </a:r>
            <a:r>
              <a:rPr lang="ru-RU" sz="2400" dirty="0" smtClean="0">
                <a:solidFill>
                  <a:srgbClr val="800000"/>
                </a:solidFill>
                <a:latin typeface="Times New Roman"/>
                <a:ea typeface="Calibri"/>
              </a:rPr>
              <a:t>получает назначение и становится заведующей поликлиникой </a:t>
            </a:r>
            <a:r>
              <a:rPr lang="ru-RU" sz="2400" dirty="0" err="1" smtClean="0">
                <a:solidFill>
                  <a:srgbClr val="800000"/>
                </a:solidFill>
                <a:latin typeface="Times New Roman"/>
                <a:ea typeface="Calibri"/>
              </a:rPr>
              <a:t>Нерехтской</a:t>
            </a:r>
            <a:r>
              <a:rPr lang="ru-RU" sz="2400" dirty="0" smtClean="0">
                <a:solidFill>
                  <a:srgbClr val="800000"/>
                </a:solidFill>
                <a:latin typeface="Times New Roman"/>
                <a:ea typeface="Calibri"/>
              </a:rPr>
              <a:t> ЦРБ. </a:t>
            </a:r>
            <a:endParaRPr lang="ru-RU" sz="24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8602"/>
            <a:ext cx="5832648" cy="1500198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200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22 ноября 1970 года указом президиума Верховного совета РСФСР Афанасьевой Вере Константиновне  было присвоено    почетное звание «Заслуженный врач РСФСР».</a:t>
            </a:r>
            <a:endParaRPr lang="ru-RU" sz="2200" dirty="0"/>
          </a:p>
        </p:txBody>
      </p:sp>
      <p:pic>
        <p:nvPicPr>
          <p:cNvPr id="29699" name="Picture 3" descr="C:\Documents and Settings\Библиотека\Рабочий стол\Новая папка (3)\13-04-2015_13-11-07\IMG_2135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76682" y="26391"/>
            <a:ext cx="2991459" cy="2116725"/>
          </a:xfrm>
          <a:prstGeom prst="rect">
            <a:avLst/>
          </a:prstGeom>
          <a:noFill/>
        </p:spPr>
      </p:pic>
      <p:pic>
        <p:nvPicPr>
          <p:cNvPr id="29700" name="Picture 4" descr="C:\Documents and Settings\Библиотека\Рабочий стол\Новая папка (3)\13-04-2015_13-11-07\IMG_2135-2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9989" y="1714488"/>
            <a:ext cx="9064021" cy="1800665"/>
          </a:xfrm>
          <a:prstGeom prst="rect">
            <a:avLst/>
          </a:prstGeom>
          <a:noFill/>
        </p:spPr>
      </p:pic>
      <p:pic>
        <p:nvPicPr>
          <p:cNvPr id="6" name="Picture 3" descr="C:\Documents and Settings\Библиотека\Рабочий стол\Новая папка (3)\13-04-2015_13-11-07\IMG_2128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857356" y="3429000"/>
            <a:ext cx="5024553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157161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На протяжении всей своей жизни Вера Константиновна никогда не забывала своих друзей-однополчан.  </a:t>
            </a:r>
            <a:r>
              <a:rPr lang="ru-RU" sz="2800" dirty="0" smtClean="0">
                <a:solidFill>
                  <a:srgbClr val="800000"/>
                </a:solidFill>
                <a:latin typeface="Times New Roman"/>
                <a:ea typeface="Calibri"/>
              </a:rPr>
              <a:t>Ездила в Иваново, Москву на встречу с ними. </a:t>
            </a:r>
            <a:endParaRPr lang="ru-RU" sz="3200" dirty="0">
              <a:solidFill>
                <a:srgbClr val="800000"/>
              </a:solidFill>
            </a:endParaRPr>
          </a:p>
        </p:txBody>
      </p:sp>
      <p:pic>
        <p:nvPicPr>
          <p:cNvPr id="30722" name="Picture 2" descr="C:\Documents and Settings\Библиотека\Рабочий стол\Новая папка (3)\13-04-2015_13-11-07\IMG_2126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17567" y="1571612"/>
            <a:ext cx="7796441" cy="52730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60032" y="1571612"/>
            <a:ext cx="3641058" cy="830997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Встреча с друзьями – однополчанами </a:t>
            </a:r>
            <a:br>
              <a:rPr lang="ru-RU" sz="16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6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в городе 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Молодечное</a:t>
            </a:r>
            <a:r>
              <a:rPr lang="ru-RU" sz="16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, 1984 год</a:t>
            </a:r>
            <a:endParaRPr lang="ru-RU" sz="1600" dirty="0">
              <a:solidFill>
                <a:schemeClr val="bg1"/>
              </a:solidFill>
              <a:ea typeface="Calibri"/>
              <a:cs typeface="Times New Roman"/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/>
                <a:ea typeface="Calibri"/>
              </a:rPr>
              <a:t> (В.К.Афанасьева справа)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Библиотека\Рабочий стол\Новая папка (3)\13-04-2015_13-11-07\IMG_211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429124" y="6533"/>
            <a:ext cx="4714876" cy="6858001"/>
          </a:xfrm>
          <a:prstGeom prst="round2DiagRect">
            <a:avLst>
              <a:gd name="adj1" fmla="val 39986"/>
              <a:gd name="adj2" fmla="val 0"/>
            </a:avLst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428604"/>
            <a:ext cx="4176464" cy="1920276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2200" b="1" dirty="0" smtClean="0">
                <a:solidFill>
                  <a:srgbClr val="800000"/>
                </a:solidFill>
                <a:ea typeface="Calibri"/>
                <a:cs typeface="Times New Roman"/>
              </a:rPr>
              <a:t>Встреча ветеранов в городе </a:t>
            </a:r>
            <a:r>
              <a:rPr lang="ru-RU" sz="2200" b="1" dirty="0" err="1" smtClean="0">
                <a:solidFill>
                  <a:srgbClr val="800000"/>
                </a:solidFill>
                <a:ea typeface="Calibri"/>
                <a:cs typeface="Times New Roman"/>
              </a:rPr>
              <a:t>Молодечное</a:t>
            </a:r>
            <a:r>
              <a:rPr lang="ru-RU" sz="2200" b="1" dirty="0" smtClean="0">
                <a:solidFill>
                  <a:srgbClr val="800000"/>
                </a:solidFill>
                <a:ea typeface="Calibri"/>
                <a:cs typeface="Times New Roman"/>
              </a:rPr>
              <a:t>, 1979 год </a:t>
            </a:r>
            <a:endParaRPr lang="ru-RU" sz="2200" dirty="0">
              <a:solidFill>
                <a:srgbClr val="800000"/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200" b="1" dirty="0" smtClean="0">
                <a:solidFill>
                  <a:srgbClr val="800000"/>
                </a:solidFill>
                <a:ea typeface="Calibri"/>
                <a:cs typeface="Times New Roman"/>
              </a:rPr>
              <a:t> (ветеранов приветствуют пионеры)</a:t>
            </a:r>
            <a:endParaRPr lang="ru-RU" sz="2200" dirty="0">
              <a:solidFill>
                <a:srgbClr val="800000"/>
              </a:solidFill>
              <a:ea typeface="Calibri"/>
              <a:cs typeface="Times New Roman"/>
            </a:endParaRPr>
          </a:p>
        </p:txBody>
      </p:sp>
      <p:pic>
        <p:nvPicPr>
          <p:cNvPr id="15362" name="Picture 2" descr="F:\Новая папка (3)\13-04-2015_13-11-07\IMG_2120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2358021"/>
            <a:ext cx="5744754" cy="4499387"/>
          </a:xfrm>
          <a:prstGeom prst="round1Rect">
            <a:avLst>
              <a:gd name="adj" fmla="val 35775"/>
            </a:avLst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06" y="5374"/>
            <a:ext cx="4214842" cy="270354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Она являлась активным членом секции ветеранов вооруженных сил, принимала участие в жизни Совета ветеранов при ГК КПСС, встречалась с учащимися в школах, вела большую переписку с людьми, землю которых освобождала. </a:t>
            </a:r>
            <a:endParaRPr lang="ru-RU" sz="2400" dirty="0">
              <a:solidFill>
                <a:srgbClr val="8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72264" y="5572140"/>
            <a:ext cx="2428892" cy="1077218"/>
          </a:xfrm>
          <a:prstGeom prst="rect">
            <a:avLst/>
          </a:prstGeom>
        </p:spPr>
        <p:txBody>
          <a:bodyPr wrap="square">
            <a:normAutofit fontScale="92500" lnSpcReduction="20000"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В.К.Афанасьева </a:t>
            </a:r>
            <a:br>
              <a:rPr lang="ru-RU" sz="1600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600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на встрече со школьниками </a:t>
            </a:r>
            <a:br>
              <a:rPr lang="ru-RU" sz="1600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600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в Доме пионеров </a:t>
            </a:r>
            <a:br>
              <a:rPr lang="ru-RU" sz="1600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1600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города Нерехты (1988 год) </a:t>
            </a:r>
            <a:endParaRPr lang="ru-RU" sz="1600" dirty="0">
              <a:solidFill>
                <a:srgbClr val="800000"/>
              </a:solidFill>
              <a:ea typeface="Calibri"/>
              <a:cs typeface="Times New Roman"/>
            </a:endParaRPr>
          </a:p>
        </p:txBody>
      </p:sp>
      <p:pic>
        <p:nvPicPr>
          <p:cNvPr id="31747" name="Picture 3" descr="C:\Documents and Settings\Библиотека\Рабочий стол\Новая папка (3)\13-04-2015_13-11-07\IMG_2123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-28698" y="2644533"/>
            <a:ext cx="6462462" cy="4212140"/>
          </a:xfrm>
          <a:prstGeom prst="rect">
            <a:avLst/>
          </a:prstGeom>
          <a:noFill/>
        </p:spPr>
      </p:pic>
      <p:pic>
        <p:nvPicPr>
          <p:cNvPr id="31746" name="Picture 2" descr="C:\Documents and Settings\Библиотека\Рабочий стол\Новая папка (3)\13-04-2015_13-11-07\IMG_2115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389911" y="0"/>
            <a:ext cx="4753178" cy="38576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784" y="71414"/>
            <a:ext cx="6373372" cy="2061442"/>
          </a:xfrm>
        </p:spPr>
        <p:txBody>
          <a:bodyPr>
            <a:normAutofit fontScale="92500" lnSpcReduction="20000"/>
          </a:bodyPr>
          <a:lstStyle/>
          <a:p>
            <a:pPr marL="0" indent="25200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800000"/>
                </a:solidFill>
                <a:ea typeface="Calibri"/>
                <a:cs typeface="Times New Roman"/>
              </a:rPr>
              <a:t>Её поколению выпала нелегкая судьба – суровое испытание войной, трудные послевоенные годы. 9 мая наша страна отмечает праздник Победы. </a:t>
            </a:r>
          </a:p>
          <a:p>
            <a:pPr marL="0" indent="25200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800000"/>
                </a:solidFill>
                <a:ea typeface="Calibri"/>
                <a:cs typeface="Times New Roman"/>
              </a:rPr>
              <a:t>В годы войны погибло 20 миллионов советских людей. Их было бы ещё больше, если бы не советские медики. Они возвратили в строй 70% раненых. </a:t>
            </a:r>
          </a:p>
          <a:p>
            <a:pPr marL="0" indent="252000" algn="just"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800000"/>
                </a:solidFill>
                <a:ea typeface="Calibri"/>
                <a:cs typeface="Times New Roman"/>
              </a:rPr>
              <a:t>Солдатами жизни назвал советских военных медиков писатель-фронтовик Сергей Смирнов. Санитары, медсестры, врачи – они не сражались в окопах, не стреляли и не оборонялись. </a:t>
            </a:r>
          </a:p>
          <a:p>
            <a:endParaRPr lang="ru-RU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71472" y="-3000420"/>
            <a:ext cx="2786062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357818" y="4246527"/>
            <a:ext cx="3786182" cy="2611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750" y="4286257"/>
            <a:ext cx="3589226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71438" y="71537"/>
            <a:ext cx="2500298" cy="171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9358346" y="-1486474"/>
            <a:ext cx="4214812" cy="2972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-3786246" y="217238"/>
            <a:ext cx="3581400" cy="4242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71406" y="2132856"/>
            <a:ext cx="8929750" cy="2153400"/>
          </a:xfrm>
          <a:prstGeom prst="rect">
            <a:avLst/>
          </a:prstGeom>
        </p:spPr>
        <p:txBody>
          <a:bodyPr wrap="square">
            <a:normAutofit fontScale="92500" lnSpcReduction="10000"/>
          </a:bodyPr>
          <a:lstStyle/>
          <a:p>
            <a:pPr indent="252000" algn="just"/>
            <a:r>
              <a:rPr lang="ru-RU" dirty="0" smtClean="0">
                <a:solidFill>
                  <a:srgbClr val="800000"/>
                </a:solidFill>
                <a:ea typeface="Calibri"/>
                <a:cs typeface="Times New Roman"/>
              </a:rPr>
              <a:t>И все-таки это тоже были солдаты. Они шли в бой за жизнь людей, спасая и возвращая в строй раненых, контуженных, обмороженных, обожженных. </a:t>
            </a:r>
          </a:p>
          <a:p>
            <a:pPr indent="252000" algn="just"/>
            <a:r>
              <a:rPr lang="ru-RU" dirty="0" smtClean="0">
                <a:solidFill>
                  <a:srgbClr val="800000"/>
                </a:solidFill>
                <a:ea typeface="Calibri"/>
                <a:cs typeface="Times New Roman"/>
              </a:rPr>
              <a:t>Война длилась 1418 дней, и каждый час, каждый день на всей линии фронта санитары и медсестры выносили раненых с поля боя, а врачи оперировали. Нередко сутками стояли у операционного стола, забывая о том, что не ели, не спали, не отдыхали ни минуты. Не раз приходилось оперировать под обстрелом, закрывая свое тело раненого. </a:t>
            </a:r>
          </a:p>
          <a:p>
            <a:pPr indent="252000" algn="just"/>
            <a:r>
              <a:rPr lang="ru-RU" dirty="0" smtClean="0">
                <a:solidFill>
                  <a:srgbClr val="800000"/>
                </a:solidFill>
                <a:ea typeface="Calibri"/>
                <a:cs typeface="Times New Roman"/>
              </a:rPr>
              <a:t>Это потому, что для человека, носившего на своей военной гимнастерке медицинскую эмблему, жизнь бойца была дороже собственной жизни. 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643306" y="4283713"/>
            <a:ext cx="1714512" cy="2431435"/>
          </a:xfrm>
          <a:prstGeom prst="rect">
            <a:avLst/>
          </a:prstGeom>
        </p:spPr>
        <p:txBody>
          <a:bodyPr wrap="square">
            <a:normAutofit fontScale="92500" lnSpcReduction="10000"/>
          </a:bodyPr>
          <a:lstStyle/>
          <a:p>
            <a:pPr lvl="0" algn="ctr"/>
            <a:r>
              <a:rPr lang="ru-RU" sz="1900" b="1" dirty="0" smtClean="0">
                <a:solidFill>
                  <a:srgbClr val="800000"/>
                </a:solidFill>
                <a:latin typeface="Times New Roman"/>
                <a:ea typeface="Calibri"/>
                <a:cs typeface="Times New Roman"/>
              </a:rPr>
              <a:t>И сегодня в низком поклоне  мы склоняем головы перед павшими в войне и теми, кто спасал их жизни!</a:t>
            </a:r>
            <a:endParaRPr lang="ru-RU" sz="1900" b="1" dirty="0">
              <a:solidFill>
                <a:srgbClr val="800000"/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432009" y="285728"/>
            <a:ext cx="554480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14282" y="4786322"/>
            <a:ext cx="8786842" cy="1754326"/>
          </a:xfrm>
          <a:prstGeom prst="rect">
            <a:avLst/>
          </a:prstGeom>
        </p:spPr>
        <p:txBody>
          <a:bodyPr wrap="square">
            <a:normAutofit fontScale="92500" lnSpcReduction="10000"/>
          </a:bodyPr>
          <a:lstStyle/>
          <a:p>
            <a:pPr indent="342900" algn="just"/>
            <a:r>
              <a:rPr lang="ru-RU" dirty="0" smtClean="0">
                <a:solidFill>
                  <a:srgbClr val="800000"/>
                </a:solidFill>
                <a:ea typeface="Times New Roman"/>
                <a:cs typeface="Times New Roman"/>
              </a:rPr>
              <a:t>Однажды, разбирая старые документы, мы с мамой нашли дневник, в котором прабабушка Вера записывала свои воспоминания.</a:t>
            </a:r>
          </a:p>
          <a:p>
            <a:pPr indent="342900" algn="just"/>
            <a:endParaRPr lang="ru-RU" dirty="0" smtClean="0">
              <a:solidFill>
                <a:srgbClr val="800000"/>
              </a:solidFill>
              <a:ea typeface="Calibri"/>
              <a:cs typeface="Times New Roman"/>
            </a:endParaRPr>
          </a:p>
          <a:p>
            <a:pPr indent="342900" algn="just"/>
            <a:r>
              <a:rPr lang="ru-RU" dirty="0" smtClean="0">
                <a:solidFill>
                  <a:srgbClr val="800000"/>
                </a:solidFill>
                <a:ea typeface="Times New Roman"/>
                <a:cs typeface="Times New Roman"/>
              </a:rPr>
              <a:t>Многие </a:t>
            </a:r>
            <a:r>
              <a:rPr lang="ru-RU" dirty="0" err="1" smtClean="0">
                <a:solidFill>
                  <a:srgbClr val="800000"/>
                </a:solidFill>
                <a:ea typeface="Times New Roman"/>
                <a:cs typeface="Times New Roman"/>
              </a:rPr>
              <a:t>нерехтчане</a:t>
            </a:r>
            <a:r>
              <a:rPr lang="ru-RU" dirty="0" smtClean="0">
                <a:solidFill>
                  <a:srgbClr val="800000"/>
                </a:solidFill>
                <a:ea typeface="Times New Roman"/>
                <a:cs typeface="Times New Roman"/>
              </a:rPr>
              <a:t> знали её как опытного врача, как отзывчивого человека. Скольким людям она возвратила здоровье и радость. В своей работе мне хотелось рассказать о прабабушке, чуть-чуть прикоснуться к тому далекому времени, к тем людям, благодаря которым мы живем.</a:t>
            </a:r>
            <a:endParaRPr lang="ru-RU" dirty="0">
              <a:solidFill>
                <a:srgbClr val="800000"/>
              </a:solidFill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14290"/>
            <a:ext cx="3071834" cy="4524315"/>
          </a:xfrm>
          <a:prstGeom prst="rect">
            <a:avLst/>
          </a:prstGeom>
        </p:spPr>
        <p:txBody>
          <a:bodyPr wrap="square">
            <a:normAutofit fontScale="92500" lnSpcReduction="10000"/>
          </a:bodyPr>
          <a:lstStyle/>
          <a:p>
            <a:pPr indent="342900" algn="just"/>
            <a:r>
              <a:rPr lang="ru-RU" dirty="0" smtClean="0">
                <a:solidFill>
                  <a:srgbClr val="800000"/>
                </a:solidFill>
                <a:ea typeface="Times New Roman"/>
                <a:cs typeface="Times New Roman"/>
              </a:rPr>
              <a:t>К сожалению, лично мне не удалось с ней пообщаться (она умерла, когда я была еще совсем крохой), но память о ней живет в нашей семье в её фотографиях, наградах, документах, вырезках из газет, дневниковых записях.</a:t>
            </a:r>
            <a:endParaRPr lang="ru-RU" dirty="0" smtClean="0">
              <a:solidFill>
                <a:srgbClr val="800000"/>
              </a:solidFill>
              <a:ea typeface="Calibri"/>
              <a:cs typeface="Times New Roman"/>
            </a:endParaRPr>
          </a:p>
          <a:p>
            <a:pPr indent="342900" algn="just"/>
            <a:r>
              <a:rPr lang="ru-RU" dirty="0" smtClean="0">
                <a:solidFill>
                  <a:srgbClr val="800000"/>
                </a:solidFill>
                <a:ea typeface="Times New Roman"/>
                <a:cs typeface="Times New Roman"/>
              </a:rPr>
              <a:t>Моя мама мне очень много рассказывала про прабабушку. </a:t>
            </a:r>
          </a:p>
          <a:p>
            <a:pPr indent="342900" algn="just"/>
            <a:endParaRPr lang="ru-RU" dirty="0" smtClean="0">
              <a:solidFill>
                <a:srgbClr val="800000"/>
              </a:solidFill>
              <a:ea typeface="Times New Roman"/>
              <a:cs typeface="Times New Roman"/>
            </a:endParaRPr>
          </a:p>
          <a:p>
            <a:pPr indent="342900" algn="just"/>
            <a:r>
              <a:rPr lang="ru-RU" dirty="0" smtClean="0">
                <a:solidFill>
                  <a:srgbClr val="800000"/>
                </a:solidFill>
                <a:ea typeface="Times New Roman"/>
                <a:cs typeface="Times New Roman"/>
              </a:rPr>
              <a:t>В местном краеведческом музее я видела её фотографии, читала про неё в газетах, слышала на классных тематических часах, посвященных Великой Отечественной войне.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Библиотека\Рабочий стол\Новая папка (3)\13-04-2015_13-11-07\IMG_2131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812" y="0"/>
            <a:ext cx="9136375" cy="589377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50" y="6000768"/>
            <a:ext cx="8143916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800000"/>
                </a:solidFill>
                <a:ea typeface="Calibri"/>
                <a:cs typeface="Times New Roman"/>
              </a:rPr>
              <a:t>Я на руках у прабабушки, </a:t>
            </a:r>
            <a:br>
              <a:rPr lang="ru-RU" b="1" dirty="0" smtClean="0">
                <a:solidFill>
                  <a:srgbClr val="800000"/>
                </a:solidFill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800000"/>
                </a:solidFill>
                <a:ea typeface="Calibri"/>
                <a:cs typeface="Times New Roman"/>
              </a:rPr>
              <a:t>справа школьная фотография моей мамы (1999год)</a:t>
            </a:r>
            <a:endParaRPr lang="ru-RU" dirty="0">
              <a:solidFill>
                <a:srgbClr val="800000"/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4143372" cy="3293209"/>
          </a:xfrm>
          <a:prstGeom prst="rect">
            <a:avLst/>
          </a:prstGeom>
        </p:spPr>
        <p:txBody>
          <a:bodyPr wrap="square">
            <a:normAutofit fontScale="85000" lnSpcReduction="10000"/>
          </a:bodyPr>
          <a:lstStyle/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Когда над улицами </a:t>
            </a:r>
          </a:p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	наших городов,</a:t>
            </a:r>
            <a:endParaRPr lang="ru-RU" sz="2600" dirty="0">
              <a:solidFill>
                <a:srgbClr val="800000"/>
              </a:solidFill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Нависла свастика </a:t>
            </a:r>
          </a:p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	зловещей темной ночью</a:t>
            </a:r>
            <a:endParaRPr lang="ru-RU" sz="2600" dirty="0">
              <a:solidFill>
                <a:srgbClr val="800000"/>
              </a:solidFill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Выпускники сороковых годов</a:t>
            </a:r>
            <a:endParaRPr lang="ru-RU" sz="2600" dirty="0">
              <a:solidFill>
                <a:srgbClr val="800000"/>
              </a:solidFill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Свое призвание</a:t>
            </a:r>
          </a:p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	 увидели воочию.</a:t>
            </a:r>
            <a:endParaRPr lang="ru-RU" sz="2600" dirty="0">
              <a:solidFill>
                <a:srgbClr val="800000"/>
              </a:solidFill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У волжских городов, </a:t>
            </a:r>
          </a:p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	под Нарвою, в Карпатах.</a:t>
            </a:r>
            <a:endParaRPr lang="ru-RU" sz="2600" dirty="0">
              <a:solidFill>
                <a:srgbClr val="800000"/>
              </a:solidFill>
              <a:ea typeface="Calibri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604" y="4000504"/>
            <a:ext cx="4136574" cy="271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500594" y="3143248"/>
            <a:ext cx="4643406" cy="3693319"/>
          </a:xfrm>
          <a:prstGeom prst="rect">
            <a:avLst/>
          </a:prstGeom>
        </p:spPr>
        <p:txBody>
          <a:bodyPr wrap="square">
            <a:normAutofit fontScale="92500" lnSpcReduction="20000"/>
          </a:bodyPr>
          <a:lstStyle/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Не зная отдыха, </a:t>
            </a:r>
          </a:p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	без лишних громких слов</a:t>
            </a:r>
            <a:endParaRPr lang="ru-RU" sz="2600" dirty="0" smtClean="0">
              <a:solidFill>
                <a:srgbClr val="800000"/>
              </a:solidFill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Они за жизнь сражались как солдаты,</a:t>
            </a:r>
            <a:endParaRPr lang="ru-RU" sz="2600" dirty="0" smtClean="0">
              <a:solidFill>
                <a:srgbClr val="800000"/>
              </a:solidFill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Не отходя от перевязочных столов.</a:t>
            </a:r>
            <a:endParaRPr lang="ru-RU" sz="2600" dirty="0" smtClean="0">
              <a:solidFill>
                <a:srgbClr val="800000"/>
              </a:solidFill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Как будто и усталости не знали</a:t>
            </a:r>
            <a:endParaRPr lang="ru-RU" sz="2600" dirty="0" smtClean="0">
              <a:solidFill>
                <a:srgbClr val="800000"/>
              </a:solidFill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Награда их – </a:t>
            </a:r>
          </a:p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	боец в строю – здоров!</a:t>
            </a:r>
            <a:endParaRPr lang="ru-RU" sz="2600" dirty="0" smtClean="0">
              <a:solidFill>
                <a:srgbClr val="800000"/>
              </a:solidFill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А если надо, жизни отдавали</a:t>
            </a:r>
            <a:endParaRPr lang="ru-RU" sz="2600" dirty="0" smtClean="0">
              <a:solidFill>
                <a:srgbClr val="800000"/>
              </a:solidFill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rgbClr val="800000"/>
                </a:solidFill>
                <a:ea typeface="Times New Roman"/>
                <a:cs typeface="Times New Roman"/>
              </a:rPr>
              <a:t>Выпускники сороковых годов.</a:t>
            </a:r>
            <a:endParaRPr lang="ru-RU" sz="2600" dirty="0">
              <a:solidFill>
                <a:srgbClr val="800000"/>
              </a:solidFill>
              <a:ea typeface="Calibri"/>
              <a:cs typeface="Times New Roman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777078" y="-24"/>
            <a:ext cx="436399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643998" cy="542928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800000"/>
                </a:solidFill>
              </a:rPr>
              <a:t>Прабабушка умерла </a:t>
            </a:r>
            <a:r>
              <a:rPr lang="ru-RU" dirty="0" smtClean="0">
                <a:solidFill>
                  <a:srgbClr val="800000"/>
                </a:solidFill>
              </a:rPr>
              <a:t> 6 </a:t>
            </a:r>
            <a:r>
              <a:rPr lang="ru-RU" dirty="0">
                <a:solidFill>
                  <a:srgbClr val="800000"/>
                </a:solidFill>
              </a:rPr>
              <a:t>июня 2001 года, </a:t>
            </a:r>
            <a:endParaRPr lang="ru-RU" dirty="0" smtClean="0">
              <a:solidFill>
                <a:srgbClr val="80000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800000"/>
                </a:solidFill>
              </a:rPr>
              <a:t>ей </a:t>
            </a:r>
            <a:r>
              <a:rPr lang="ru-RU" dirty="0">
                <a:solidFill>
                  <a:srgbClr val="800000"/>
                </a:solidFill>
              </a:rPr>
              <a:t>было 83 года. </a:t>
            </a:r>
            <a:endParaRPr lang="ru-RU" dirty="0" smtClean="0">
              <a:solidFill>
                <a:srgbClr val="800000"/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rgbClr val="80000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800000"/>
                </a:solidFill>
              </a:rPr>
              <a:t>До </a:t>
            </a:r>
            <a:r>
              <a:rPr lang="ru-RU" dirty="0">
                <a:solidFill>
                  <a:srgbClr val="800000"/>
                </a:solidFill>
              </a:rPr>
              <a:t>конца дней она была полна оптимизма, жизненных сил, веры в хорошее. Это был очень светлый человек, к ней тянулись люди, шли за советом, помощью. </a:t>
            </a:r>
            <a:endParaRPr lang="ru-RU" dirty="0" smtClean="0">
              <a:solidFill>
                <a:srgbClr val="800000"/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rgbClr val="80000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800000"/>
                </a:solidFill>
              </a:rPr>
              <a:t>Мама </a:t>
            </a:r>
            <a:r>
              <a:rPr lang="ru-RU" dirty="0">
                <a:solidFill>
                  <a:srgbClr val="800000"/>
                </a:solidFill>
              </a:rPr>
              <a:t>говорит, что я очень похожа на неё. </a:t>
            </a:r>
            <a:endParaRPr lang="ru-RU" dirty="0" smtClean="0">
              <a:solidFill>
                <a:srgbClr val="80000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800000"/>
                </a:solidFill>
              </a:rPr>
              <a:t>Я </a:t>
            </a:r>
            <a:r>
              <a:rPr lang="ru-RU" dirty="0">
                <a:solidFill>
                  <a:srgbClr val="800000"/>
                </a:solidFill>
              </a:rPr>
              <a:t>уже твердо решила, что стану врачом, как и моя прабабушка</a:t>
            </a:r>
            <a:r>
              <a:rPr lang="ru-RU" dirty="0" smtClean="0">
                <a:solidFill>
                  <a:srgbClr val="800000"/>
                </a:solidFill>
              </a:rPr>
              <a:t>.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rgbClr val="800000"/>
                </a:solidFill>
              </a:rPr>
              <a:t>Источники</a:t>
            </a:r>
            <a:br>
              <a:rPr lang="ru-RU" dirty="0" smtClean="0">
                <a:solidFill>
                  <a:srgbClr val="800000"/>
                </a:solidFill>
              </a:rPr>
            </a:b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800000"/>
                </a:solidFill>
              </a:rPr>
              <a:t>1</a:t>
            </a:r>
            <a:r>
              <a:rPr lang="ru-RU" dirty="0">
                <a:solidFill>
                  <a:srgbClr val="800000"/>
                </a:solidFill>
              </a:rPr>
              <a:t>.	Дневник Афанасьевой Веры Константиновны</a:t>
            </a:r>
          </a:p>
          <a:p>
            <a:pPr>
              <a:buNone/>
            </a:pPr>
            <a:r>
              <a:rPr lang="ru-RU" dirty="0">
                <a:solidFill>
                  <a:srgbClr val="800000"/>
                </a:solidFill>
              </a:rPr>
              <a:t>2.	Фотографии из семейного альбома</a:t>
            </a:r>
          </a:p>
          <a:p>
            <a:pPr>
              <a:buNone/>
            </a:pPr>
            <a:r>
              <a:rPr lang="ru-RU" dirty="0">
                <a:solidFill>
                  <a:srgbClr val="800000"/>
                </a:solidFill>
              </a:rPr>
              <a:t>3.	Вырезки из газеты «</a:t>
            </a:r>
            <a:r>
              <a:rPr lang="ru-RU" dirty="0" err="1">
                <a:solidFill>
                  <a:srgbClr val="800000"/>
                </a:solidFill>
              </a:rPr>
              <a:t>Нерехтская</a:t>
            </a:r>
            <a:r>
              <a:rPr lang="ru-RU" dirty="0">
                <a:solidFill>
                  <a:srgbClr val="800000"/>
                </a:solidFill>
              </a:rPr>
              <a:t> правда»</a:t>
            </a:r>
          </a:p>
          <a:p>
            <a:pPr marL="514350" indent="-514350">
              <a:buAutoNum type="arabicPeriod" startAt="4"/>
            </a:pPr>
            <a:r>
              <a:rPr lang="ru-RU" dirty="0" smtClean="0">
                <a:solidFill>
                  <a:srgbClr val="800000"/>
                </a:solidFill>
              </a:rPr>
              <a:t>Документы </a:t>
            </a:r>
            <a:r>
              <a:rPr lang="ru-RU" dirty="0">
                <a:solidFill>
                  <a:srgbClr val="800000"/>
                </a:solidFill>
              </a:rPr>
              <a:t>семейного </a:t>
            </a:r>
            <a:r>
              <a:rPr lang="ru-RU" dirty="0" smtClean="0">
                <a:solidFill>
                  <a:srgbClr val="800000"/>
                </a:solidFill>
              </a:rPr>
              <a:t>архива</a:t>
            </a:r>
          </a:p>
          <a:p>
            <a:pPr marL="514350" indent="-514350">
              <a:buAutoNum type="arabicPeriod" startAt="4"/>
            </a:pPr>
            <a:r>
              <a:rPr lang="ru-RU" dirty="0" smtClean="0">
                <a:solidFill>
                  <a:srgbClr val="800000"/>
                </a:solidFill>
              </a:rPr>
              <a:t>Сведения  о наградах с сайта  </a:t>
            </a:r>
            <a:r>
              <a:rPr lang="en-US" sz="2000" dirty="0" smtClean="0">
                <a:solidFill>
                  <a:srgbClr val="800000"/>
                </a:solidFill>
                <a:hlinkClick r:id="rId3"/>
              </a:rPr>
              <a:t>http://podvignaroda.mil.ru</a:t>
            </a:r>
            <a:endParaRPr lang="ru-RU" sz="2000" dirty="0" smtClean="0">
              <a:solidFill>
                <a:srgbClr val="800000"/>
              </a:solidFill>
            </a:endParaRPr>
          </a:p>
          <a:p>
            <a:pPr marL="514350" indent="-514350" algn="just">
              <a:buAutoNum type="arabicPeriod" startAt="4"/>
            </a:pPr>
            <a:r>
              <a:rPr lang="ru-RU" dirty="0" smtClean="0">
                <a:solidFill>
                  <a:srgbClr val="800000"/>
                </a:solidFill>
              </a:rPr>
              <a:t>Фотографии, </a:t>
            </a:r>
            <a:r>
              <a:rPr lang="ru-RU" sz="2400" dirty="0" smtClean="0">
                <a:solidFill>
                  <a:srgbClr val="800000"/>
                </a:solidFill>
              </a:rPr>
              <a:t>иллюстрирующие  работу медиков  во время Великой Отечественной войны  со страниц интернета.</a:t>
            </a:r>
            <a:endParaRPr lang="ru-RU" sz="2400" dirty="0">
              <a:solidFill>
                <a:srgbClr val="800000"/>
              </a:solidFill>
            </a:endParaRPr>
          </a:p>
          <a:p>
            <a:pPr>
              <a:buNone/>
            </a:pPr>
            <a:endParaRPr lang="ru-RU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285728"/>
            <a:ext cx="4429156" cy="6286543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Все меньше остается ветеранов той войны, которая оставила глубокий след в сознании и психике поколения, к которому принадлежит моя прабабушка </a:t>
            </a:r>
            <a:r>
              <a:rPr lang="ru-RU" b="1" dirty="0" smtClean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Афанасьева Вера</a:t>
            </a:r>
            <a:r>
              <a:rPr lang="ru-RU" dirty="0" smtClean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Константиновна, капитан медицинской службы, кавалер двух орденов Красной Звезды, цеховой  врач каблучной фабрики, участковый врач города, заведующая поликлиникой, первый директор медицинского училища, заслуженный врач РСФСР.</a:t>
            </a:r>
            <a:r>
              <a:rPr lang="ru-RU" dirty="0" smtClean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 Это лишь неполный перечень  заслуг моей дорогой прабабушки.</a:t>
            </a:r>
            <a:endParaRPr lang="ru-RU" dirty="0">
              <a:solidFill>
                <a:srgbClr val="80000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144463"/>
            <a:ext cx="4213223" cy="5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71414"/>
            <a:ext cx="3357586" cy="6817251"/>
          </a:xfrm>
          <a:prstGeom prst="rect">
            <a:avLst/>
          </a:prstGeom>
        </p:spPr>
        <p:txBody>
          <a:bodyPr wrap="square">
            <a:normAutofit lnSpcReduction="10000"/>
          </a:bodyPr>
          <a:lstStyle/>
          <a:p>
            <a:pPr indent="288000" algn="just"/>
            <a:r>
              <a:rPr lang="ru-RU" sz="1900" dirty="0" smtClean="0">
                <a:solidFill>
                  <a:srgbClr val="800000"/>
                </a:solidFill>
                <a:ea typeface="Times New Roman"/>
              </a:rPr>
              <a:t>Моя прабабушка родилась в 1918 году в селе Троица </a:t>
            </a:r>
            <a:r>
              <a:rPr lang="ru-RU" sz="1900" dirty="0" err="1" smtClean="0">
                <a:solidFill>
                  <a:srgbClr val="800000"/>
                </a:solidFill>
                <a:ea typeface="Times New Roman"/>
              </a:rPr>
              <a:t>Нерехтского</a:t>
            </a:r>
            <a:r>
              <a:rPr lang="ru-RU" sz="1900" dirty="0" smtClean="0">
                <a:solidFill>
                  <a:srgbClr val="800000"/>
                </a:solidFill>
                <a:ea typeface="Times New Roman"/>
              </a:rPr>
              <a:t> района Костромской области. </a:t>
            </a:r>
          </a:p>
          <a:p>
            <a:pPr indent="288000" algn="just"/>
            <a:r>
              <a:rPr lang="ru-RU" sz="1900" dirty="0" smtClean="0">
                <a:solidFill>
                  <a:srgbClr val="800000"/>
                </a:solidFill>
                <a:ea typeface="Times New Roman"/>
              </a:rPr>
              <a:t>Окончила 10 классов средней школы №4, и в 1938 году поступила в Ивановский медицинский институт. </a:t>
            </a:r>
          </a:p>
          <a:p>
            <a:pPr indent="288000" algn="just"/>
            <a:endParaRPr lang="ru-RU" sz="1900" dirty="0" smtClean="0">
              <a:solidFill>
                <a:srgbClr val="800000"/>
              </a:solidFill>
              <a:ea typeface="Times New Roman"/>
            </a:endParaRPr>
          </a:p>
          <a:p>
            <a:pPr indent="288000" algn="just"/>
            <a:r>
              <a:rPr lang="ru-RU" sz="1900" dirty="0" smtClean="0">
                <a:solidFill>
                  <a:srgbClr val="800000"/>
                </a:solidFill>
                <a:ea typeface="Times New Roman"/>
              </a:rPr>
              <a:t>Когда началась Великая Отечественная война, Вера Константиновна сдавала экзамены за третий курс. </a:t>
            </a:r>
          </a:p>
          <a:p>
            <a:pPr indent="288000" algn="just"/>
            <a:r>
              <a:rPr lang="ru-RU" sz="1900" dirty="0" smtClean="0">
                <a:solidFill>
                  <a:srgbClr val="800000"/>
                </a:solidFill>
                <a:ea typeface="Times New Roman"/>
              </a:rPr>
              <a:t>Врачей-выпускников и студентов четвертого курса сразу же отправили на фронт. Их курс стал старшим. </a:t>
            </a:r>
          </a:p>
          <a:p>
            <a:pPr indent="288000" algn="just"/>
            <a:r>
              <a:rPr lang="ru-RU" sz="1900" dirty="0" smtClean="0">
                <a:solidFill>
                  <a:srgbClr val="800000"/>
                </a:solidFill>
                <a:ea typeface="Times New Roman"/>
              </a:rPr>
              <a:t>Программу двух лет ( в то время обучение на врача в институте было 5 лет) необходимо было пройти за один год. Занимались по восемь часов в день, а по ночам часто приходилось нести дежурство в госпиталях.</a:t>
            </a:r>
            <a:endParaRPr lang="ru-RU" sz="1900" dirty="0">
              <a:solidFill>
                <a:srgbClr val="800000"/>
              </a:solidFill>
            </a:endParaRPr>
          </a:p>
        </p:txBody>
      </p:sp>
      <p:pic>
        <p:nvPicPr>
          <p:cNvPr id="2051" name="Picture 3" descr="C:\Documents and Settings\Библиотека\Рабочий стол\Новая папка (3)\13-04-2015_13-11-07\IMG_2138-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695278" y="0"/>
            <a:ext cx="544748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4357718" cy="6643710"/>
          </a:xfrm>
        </p:spPr>
        <p:txBody>
          <a:bodyPr>
            <a:normAutofit fontScale="77500" lnSpcReduction="20000"/>
          </a:bodyPr>
          <a:lstStyle/>
          <a:p>
            <a:pPr marL="0" indent="2880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800000"/>
                </a:solidFill>
              </a:rPr>
              <a:t>В июне 1942 года, сдав государственный экзамен, военврач </a:t>
            </a:r>
            <a:r>
              <a:rPr lang="en-US" dirty="0">
                <a:solidFill>
                  <a:srgbClr val="800000"/>
                </a:solidFill>
              </a:rPr>
              <a:t>III</a:t>
            </a:r>
            <a:r>
              <a:rPr lang="ru-RU" dirty="0">
                <a:solidFill>
                  <a:srgbClr val="800000"/>
                </a:solidFill>
              </a:rPr>
              <a:t> ранга Вера Васильева </a:t>
            </a:r>
            <a:r>
              <a:rPr lang="ru-RU" b="1" u="sng" dirty="0">
                <a:solidFill>
                  <a:srgbClr val="800000"/>
                </a:solidFill>
              </a:rPr>
              <a:t>(девичья фамилия)</a:t>
            </a:r>
            <a:r>
              <a:rPr lang="ru-RU" dirty="0">
                <a:solidFill>
                  <a:srgbClr val="800000"/>
                </a:solidFill>
              </a:rPr>
              <a:t> получает направление на курсы усовершенствования врачей Московского военного округа, а в сентябре 1942 года была призвана в действующую армию на Калининский фронт ординатором хирургического отделения </a:t>
            </a:r>
            <a:r>
              <a:rPr lang="ru-RU" dirty="0" err="1">
                <a:solidFill>
                  <a:srgbClr val="800000"/>
                </a:solidFill>
              </a:rPr>
              <a:t>медсанвзвода</a:t>
            </a:r>
            <a:r>
              <a:rPr lang="ru-RU" dirty="0">
                <a:solidFill>
                  <a:srgbClr val="800000"/>
                </a:solidFill>
              </a:rPr>
              <a:t> механизированной бригады. </a:t>
            </a:r>
          </a:p>
          <a:p>
            <a:endParaRPr lang="ru-RU" dirty="0"/>
          </a:p>
        </p:txBody>
      </p:sp>
      <p:pic>
        <p:nvPicPr>
          <p:cNvPr id="9217" name="Picture 1" descr="C:\Documents and Settings\Библиотека\Рабочий стол\Новая папка (3)\13-04-2015_13-11-07\IMG_2118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617996" y="3917"/>
            <a:ext cx="4526004" cy="68501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6211669"/>
            <a:ext cx="4572000" cy="646331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Фото с фронта 1945 год.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Вера Константиновна Афанасьева (</a:t>
            </a:r>
            <a:r>
              <a:rPr lang="ru-RU" b="1" dirty="0">
                <a:solidFill>
                  <a:srgbClr val="0070C0"/>
                </a:solidFill>
              </a:rPr>
              <a:t>справа)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3707271"/>
            <a:ext cx="4429156" cy="3250121"/>
          </a:xfrm>
          <a:prstGeom prst="rect">
            <a:avLst/>
          </a:prstGeom>
        </p:spPr>
        <p:txBody>
          <a:bodyPr wrap="square">
            <a:normAutofit fontScale="92500" lnSpcReduction="10000"/>
          </a:bodyPr>
          <a:lstStyle/>
          <a:p>
            <a:pPr indent="288000" algn="just">
              <a:lnSpc>
                <a:spcPct val="120000"/>
              </a:lnSpc>
            </a:pPr>
            <a:r>
              <a:rPr lang="ru-RU" sz="1900" dirty="0" smtClean="0">
                <a:solidFill>
                  <a:srgbClr val="800000"/>
                </a:solidFill>
              </a:rPr>
              <a:t>Чтобы обогреть раненых зимой, в палатках ставили печки (печкой служила бочка из-под горючего), для раненых собирали сено, хвою, укрывали чем могли. </a:t>
            </a:r>
          </a:p>
          <a:p>
            <a:pPr indent="288000" algn="just">
              <a:lnSpc>
                <a:spcPct val="120000"/>
              </a:lnSpc>
            </a:pPr>
            <a:r>
              <a:rPr lang="ru-RU" sz="1900" dirty="0" smtClean="0">
                <a:solidFill>
                  <a:srgbClr val="800000"/>
                </a:solidFill>
              </a:rPr>
              <a:t>Очень трудными были переезды с одного места на другое: все дороги были разбиты военной техникой. Передвигались по лесам, болотам, вязли в грязи, часто приходилось самим толкать машины целые километры. </a:t>
            </a:r>
            <a:endParaRPr lang="ru-RU" sz="1900" dirty="0">
              <a:solidFill>
                <a:srgbClr val="8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2844" y="216397"/>
            <a:ext cx="2643206" cy="3248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786050" y="44624"/>
            <a:ext cx="6143668" cy="3714776"/>
          </a:xfrm>
          <a:prstGeom prst="rect">
            <a:avLst/>
          </a:prstGeom>
        </p:spPr>
        <p:txBody>
          <a:bodyPr wrap="square">
            <a:normAutofit fontScale="92500" lnSpcReduction="10000"/>
          </a:bodyPr>
          <a:lstStyle/>
          <a:p>
            <a:pPr indent="288000" algn="just">
              <a:lnSpc>
                <a:spcPct val="120000"/>
              </a:lnSpc>
            </a:pPr>
            <a:r>
              <a:rPr lang="ru-RU" sz="1900" dirty="0" smtClean="0">
                <a:solidFill>
                  <a:srgbClr val="800000"/>
                </a:solidFill>
              </a:rPr>
              <a:t>В </a:t>
            </a:r>
            <a:r>
              <a:rPr lang="ru-RU" sz="1900" dirty="0" err="1" smtClean="0">
                <a:solidFill>
                  <a:srgbClr val="800000"/>
                </a:solidFill>
              </a:rPr>
              <a:t>медсанвзвод</a:t>
            </a:r>
            <a:r>
              <a:rPr lang="ru-RU" sz="1900" dirty="0" smtClean="0">
                <a:solidFill>
                  <a:srgbClr val="800000"/>
                </a:solidFill>
              </a:rPr>
              <a:t> раненых доставляли непосредственно с поля боя. Их задачей было  оказание первой врачебной помощи: обработка ран, остановка кровотечения, выведение  раненых из шока, по показаниям – ампутация конечностей и направление раненых для дальнейшего лечения в медсанбаты и госпиталя. Оказывать помощь раненым приходилось в трудных, тяжелых условиях.</a:t>
            </a:r>
          </a:p>
          <a:p>
            <a:pPr indent="288000" algn="just">
              <a:lnSpc>
                <a:spcPct val="120000"/>
              </a:lnSpc>
            </a:pPr>
            <a:r>
              <a:rPr lang="ru-RU" sz="1900" dirty="0" smtClean="0">
                <a:solidFill>
                  <a:srgbClr val="800000"/>
                </a:solidFill>
              </a:rPr>
              <a:t>Редко, когда операционные или перевязочные развертывались в уцелевших зданиях (домах, сараях). Почти все было сожжено, разрушено, да и военная обстановка чаще требовала развертывать </a:t>
            </a:r>
            <a:r>
              <a:rPr lang="ru-RU" sz="1900" dirty="0" err="1" smtClean="0">
                <a:solidFill>
                  <a:srgbClr val="800000"/>
                </a:solidFill>
              </a:rPr>
              <a:t>медсанвзвод</a:t>
            </a:r>
            <a:r>
              <a:rPr lang="ru-RU" sz="1900" dirty="0" smtClean="0">
                <a:solidFill>
                  <a:srgbClr val="800000"/>
                </a:solidFill>
              </a:rPr>
              <a:t> в укрытиях, более безопасных местах: в лесу, оврагах.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650828" y="3714752"/>
            <a:ext cx="441437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40" y="214290"/>
            <a:ext cx="5000660" cy="2143140"/>
          </a:xfrm>
          <a:noFill/>
        </p:spPr>
        <p:txBody>
          <a:bodyPr>
            <a:normAutofit fontScale="92500" lnSpcReduction="10000"/>
          </a:bodyPr>
          <a:lstStyle/>
          <a:p>
            <a:pPr marL="0"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i="1" dirty="0">
                <a:solidFill>
                  <a:srgbClr val="800000"/>
                </a:solidFill>
              </a:rPr>
              <a:t>«Прибыли на фронт. Определили молодого врача </a:t>
            </a:r>
            <a:r>
              <a:rPr lang="ru-RU" sz="1800" i="1" dirty="0" smtClean="0">
                <a:solidFill>
                  <a:srgbClr val="800000"/>
                </a:solidFill>
              </a:rPr>
              <a:t>Васильеву </a:t>
            </a:r>
            <a:r>
              <a:rPr lang="ru-RU" sz="1800" i="1" dirty="0">
                <a:solidFill>
                  <a:srgbClr val="800000"/>
                </a:solidFill>
              </a:rPr>
              <a:t>в </a:t>
            </a:r>
            <a:r>
              <a:rPr lang="ru-RU" sz="1800" i="1" dirty="0" err="1">
                <a:solidFill>
                  <a:srgbClr val="800000"/>
                </a:solidFill>
              </a:rPr>
              <a:t>медсанвзвод</a:t>
            </a:r>
            <a:r>
              <a:rPr lang="ru-RU" sz="1800" i="1" dirty="0">
                <a:solidFill>
                  <a:srgbClr val="800000"/>
                </a:solidFill>
              </a:rPr>
              <a:t>. </a:t>
            </a:r>
            <a:endParaRPr lang="ru-RU" sz="1800" i="1" dirty="0" smtClean="0">
              <a:solidFill>
                <a:srgbClr val="800000"/>
              </a:solidFill>
            </a:endParaRPr>
          </a:p>
          <a:p>
            <a:pPr marL="0" indent="342900" algn="just">
              <a:spcBef>
                <a:spcPts val="0"/>
              </a:spcBef>
              <a:buNone/>
            </a:pPr>
            <a:endParaRPr lang="ru-RU" sz="1800" i="1" dirty="0" smtClean="0">
              <a:solidFill>
                <a:srgbClr val="800000"/>
              </a:solidFill>
            </a:endParaRP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rgbClr val="800000"/>
                </a:solidFill>
              </a:rPr>
              <a:t>Никогда </a:t>
            </a:r>
            <a:r>
              <a:rPr lang="ru-RU" sz="1800" i="1" dirty="0">
                <a:solidFill>
                  <a:srgbClr val="800000"/>
                </a:solidFill>
              </a:rPr>
              <a:t>не забыть ей первого раненого, русоволосого безусого паренька. Как сняла с него гимнастерку, так и ахнула: живого места не осталось, всего покрыли бинтами, десяток уколов сделали, но все было тщетно.  </a:t>
            </a:r>
            <a:endParaRPr lang="ru-RU" sz="1800" i="1" dirty="0" smtClean="0">
              <a:solidFill>
                <a:srgbClr val="800000"/>
              </a:solidFill>
            </a:endParaRPr>
          </a:p>
          <a:p>
            <a:pPr marL="0" indent="3429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300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51" y="0"/>
            <a:ext cx="3997598" cy="2489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14314" y="4357694"/>
            <a:ext cx="4572000" cy="2396938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indent="342900" algn="just">
              <a:lnSpc>
                <a:spcPct val="120000"/>
              </a:lnSpc>
            </a:pPr>
            <a:r>
              <a:rPr lang="ru-RU" i="1" dirty="0" smtClean="0">
                <a:solidFill>
                  <a:srgbClr val="800000"/>
                </a:solidFill>
              </a:rPr>
              <a:t>И она держалась, как и все. Делала все, что требовалось. Оказывала первую помощь, в любых условиях оперировала, рубила дрова, носила воду. Боролась за каждого, отстаивала неимоверными усилиями едва-едва теплившуюся жизнь. Падала от усталости, но вставала и снова шла, словно силы её были неисчерпаемы».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2500306"/>
            <a:ext cx="8858312" cy="1754326"/>
          </a:xfrm>
          <a:prstGeom prst="rect">
            <a:avLst/>
          </a:prstGeom>
          <a:blipFill dpi="0" rotWithShape="1">
            <a:blip r:embed="rId4" cstate="print">
              <a:alphaModFix amt="22000"/>
            </a:blip>
            <a:srcRect/>
            <a:tile tx="0" ty="0" sx="100000" sy="100000" flip="none" algn="tl"/>
          </a:blipFill>
        </p:spPr>
        <p:txBody>
          <a:bodyPr wrap="square">
            <a:normAutofit fontScale="92500" lnSpcReduction="10000"/>
          </a:bodyPr>
          <a:lstStyle/>
          <a:p>
            <a:pPr indent="252000" algn="just"/>
            <a:r>
              <a:rPr lang="ru-RU" i="1" dirty="0" smtClean="0">
                <a:solidFill>
                  <a:srgbClr val="800000"/>
                </a:solidFill>
              </a:rPr>
              <a:t>Еле передвигая ноги, вышла за угол палатки, уткнулась лицом в шершавый брезент. Через минуту увидел её пробегавший мимо санитар, взял девушку осторожно за плечо, заговорил:</a:t>
            </a:r>
            <a:endParaRPr lang="ru-RU" dirty="0" smtClean="0">
              <a:solidFill>
                <a:srgbClr val="800000"/>
              </a:solidFill>
            </a:endParaRPr>
          </a:p>
          <a:p>
            <a:pPr indent="252000" algn="just"/>
            <a:r>
              <a:rPr lang="ru-RU" i="1" dirty="0" smtClean="0">
                <a:solidFill>
                  <a:srgbClr val="800000"/>
                </a:solidFill>
              </a:rPr>
              <a:t>- Ты что же это? Мокроту разводишь? Нашла тоже время. На войне это бывает. Живые перевязки ждут, а ты…</a:t>
            </a:r>
            <a:endParaRPr lang="ru-RU" dirty="0" smtClean="0">
              <a:solidFill>
                <a:srgbClr val="800000"/>
              </a:solidFill>
            </a:endParaRPr>
          </a:p>
          <a:p>
            <a:pPr indent="252000" algn="just"/>
            <a:r>
              <a:rPr lang="ru-RU" i="1" dirty="0" smtClean="0">
                <a:solidFill>
                  <a:srgbClr val="800000"/>
                </a:solidFill>
              </a:rPr>
              <a:t> - Молоденький, - чуть слышно прошептала она.</a:t>
            </a:r>
            <a:endParaRPr lang="ru-RU" dirty="0" smtClean="0">
              <a:solidFill>
                <a:srgbClr val="800000"/>
              </a:solidFill>
            </a:endParaRPr>
          </a:p>
          <a:p>
            <a:pPr indent="252000" algn="just"/>
            <a:r>
              <a:rPr lang="ru-RU" i="1" dirty="0" smtClean="0">
                <a:solidFill>
                  <a:srgbClr val="800000"/>
                </a:solidFill>
              </a:rPr>
              <a:t>- Ты врач! На всю жизнь запомни, и после войны…  Держись!</a:t>
            </a:r>
            <a:endParaRPr lang="ru-RU" dirty="0" smtClean="0">
              <a:solidFill>
                <a:srgbClr val="800000"/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935044" y="4244742"/>
            <a:ext cx="4079232" cy="2613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44" y="188640"/>
            <a:ext cx="4249644" cy="3024336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rgbClr val="800000"/>
                </a:solidFill>
              </a:rPr>
              <a:t>5 февраля 1943 года </a:t>
            </a:r>
            <a:br>
              <a:rPr lang="ru-RU" sz="2200" dirty="0" smtClean="0">
                <a:solidFill>
                  <a:srgbClr val="800000"/>
                </a:solidFill>
              </a:rPr>
            </a:br>
            <a:r>
              <a:rPr lang="ru-RU" sz="2200" dirty="0" smtClean="0">
                <a:solidFill>
                  <a:srgbClr val="800000"/>
                </a:solidFill>
              </a:rPr>
              <a:t>военный врач 3 ранга  младший врач хирургического отделения </a:t>
            </a:r>
            <a:r>
              <a:rPr lang="ru-RU" sz="2200" dirty="0" err="1" smtClean="0">
                <a:solidFill>
                  <a:srgbClr val="800000"/>
                </a:solidFill>
              </a:rPr>
              <a:t>мед.сан.взвода</a:t>
            </a:r>
            <a:r>
              <a:rPr lang="ru-RU" sz="2200" dirty="0" smtClean="0">
                <a:solidFill>
                  <a:srgbClr val="800000"/>
                </a:solidFill>
              </a:rPr>
              <a:t> </a:t>
            </a:r>
            <a:br>
              <a:rPr lang="ru-RU" sz="2200" dirty="0" smtClean="0">
                <a:solidFill>
                  <a:srgbClr val="800000"/>
                </a:solidFill>
              </a:rPr>
            </a:br>
            <a:r>
              <a:rPr lang="ru-RU" sz="2200" b="1" dirty="0" smtClean="0">
                <a:solidFill>
                  <a:srgbClr val="800000"/>
                </a:solidFill>
              </a:rPr>
              <a:t>Васильева Вера Константиновна </a:t>
            </a:r>
            <a:r>
              <a:rPr lang="ru-RU" sz="2200" dirty="0" smtClean="0">
                <a:solidFill>
                  <a:srgbClr val="800000"/>
                </a:solidFill>
              </a:rPr>
              <a:t/>
            </a:r>
            <a:br>
              <a:rPr lang="ru-RU" sz="2200" dirty="0" smtClean="0">
                <a:solidFill>
                  <a:srgbClr val="800000"/>
                </a:solidFill>
              </a:rPr>
            </a:br>
            <a:r>
              <a:rPr lang="ru-RU" sz="2200" dirty="0" smtClean="0">
                <a:solidFill>
                  <a:srgbClr val="800000"/>
                </a:solidFill>
              </a:rPr>
              <a:t>была награждена </a:t>
            </a:r>
            <a:br>
              <a:rPr lang="ru-RU" sz="2200" dirty="0" smtClean="0">
                <a:solidFill>
                  <a:srgbClr val="800000"/>
                </a:solidFill>
              </a:rPr>
            </a:br>
            <a:r>
              <a:rPr lang="ru-RU" sz="2200" b="1" dirty="0" smtClean="0">
                <a:solidFill>
                  <a:srgbClr val="800000"/>
                </a:solidFill>
              </a:rPr>
              <a:t>медалью  «За боевые заслуги».</a:t>
            </a:r>
            <a:r>
              <a:rPr lang="ru-RU" sz="2200" dirty="0" smtClean="0">
                <a:solidFill>
                  <a:srgbClr val="800000"/>
                </a:solidFill>
              </a:rPr>
              <a:t/>
            </a:r>
            <a:br>
              <a:rPr lang="ru-RU" sz="2200" dirty="0" smtClean="0">
                <a:solidFill>
                  <a:srgbClr val="800000"/>
                </a:solidFill>
              </a:rPr>
            </a:br>
            <a:r>
              <a:rPr lang="ru-RU" sz="2200" dirty="0" smtClean="0">
                <a:solidFill>
                  <a:srgbClr val="800000"/>
                </a:solidFill>
              </a:rPr>
              <a:t>Выписка из наградного листа:</a:t>
            </a:r>
            <a:endParaRPr lang="ru-RU" sz="2200" dirty="0">
              <a:solidFill>
                <a:srgbClr val="800000"/>
              </a:solidFill>
            </a:endParaRPr>
          </a:p>
        </p:txBody>
      </p:sp>
      <p:pic>
        <p:nvPicPr>
          <p:cNvPr id="5" name="Picture 2" descr="F:\Новая папка (3)\Нерехтский район\Медаль лист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0" y="7586"/>
            <a:ext cx="4490606" cy="68428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0" y="3357562"/>
            <a:ext cx="4392488" cy="331179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ru-RU" i="1" dirty="0" smtClean="0">
                <a:solidFill>
                  <a:srgbClr val="800000"/>
                </a:solidFill>
              </a:rPr>
              <a:t>«ВВр3р </a:t>
            </a:r>
            <a:r>
              <a:rPr lang="ru-RU" u="sng" dirty="0" smtClean="0">
                <a:solidFill>
                  <a:srgbClr val="800000"/>
                </a:solidFill>
              </a:rPr>
              <a:t>(военный врач 3-го ранга)</a:t>
            </a:r>
            <a:r>
              <a:rPr lang="ru-RU" dirty="0" smtClean="0">
                <a:solidFill>
                  <a:srgbClr val="800000"/>
                </a:solidFill>
              </a:rPr>
              <a:t> </a:t>
            </a:r>
            <a:r>
              <a:rPr lang="ru-RU" i="1" dirty="0" smtClean="0">
                <a:solidFill>
                  <a:srgbClr val="800000"/>
                </a:solidFill>
              </a:rPr>
              <a:t>Вера Константиновна, молодой врач, инициативна трудолюбива, растет, как врач к раненым, которых оперирует относится очень заботливо как мать и сестра. За время боев 46 мех. </a:t>
            </a:r>
            <a:r>
              <a:rPr lang="ru-RU" i="1" dirty="0" err="1" smtClean="0">
                <a:solidFill>
                  <a:srgbClr val="800000"/>
                </a:solidFill>
              </a:rPr>
              <a:t>бр</a:t>
            </a:r>
            <a:r>
              <a:rPr lang="ru-RU" i="1" dirty="0" smtClean="0">
                <a:solidFill>
                  <a:srgbClr val="800000"/>
                </a:solidFill>
              </a:rPr>
              <a:t>. (механизированной бригады) с 12 по 22 января самостоятельно обработала 91 раненых, а вообще через хирургическую пропустила 320 человек. Вполне заслуживает награды медалью «За боевые заслуги»».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857620" y="145489"/>
            <a:ext cx="1018733" cy="1923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2551</Words>
  <Application>Microsoft Office PowerPoint</Application>
  <PresentationFormat>Экран (4:3)</PresentationFormat>
  <Paragraphs>144</Paragraphs>
  <Slides>31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Фронтовой путь военного медика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5 февраля 1943 года  военный врач 3 ранга  младший врач хирургического отделения мед.сан.взвода  Васильева Вера Константиновна  была награждена  медалью  «За боевые заслуги». Выписка из наградного листа:</vt:lpstr>
      <vt:lpstr>В марте 1944 года  Вера Константиновна  вступает   в ряды членов  ВКП(б) номер партийного билета  № 6278282</vt:lpstr>
      <vt:lpstr>Из дневника Веры Константиновны:</vt:lpstr>
      <vt:lpstr>20 июля 1944 года  лейтенант медицинской службы Вера Константиновна Васильева была награждена орденом «Красная Звезда» Выписка из наградного листа:</vt:lpstr>
      <vt:lpstr>Слайд 13</vt:lpstr>
      <vt:lpstr>Из очерка «Штрихи к портрету. Доктор Вера» </vt:lpstr>
      <vt:lpstr>14 апреля 1945 года  Вера Константиновна Васильева была награждена орденом «Красная Звезда»  Выписка из наградного листа:</vt:lpstr>
      <vt:lpstr>Боевой путь 3  - го гвардейского Сталинградского механизированного корпуса</vt:lpstr>
      <vt:lpstr>Титульный лист письма Президиума совета  ветеранов – однополчан   3 – го гвардейского Сталинградского механизированного корпуса  (обратная сторона карты) </vt:lpstr>
      <vt:lpstr>Слайд 18</vt:lpstr>
      <vt:lpstr>Слайд 19</vt:lpstr>
      <vt:lpstr>Слайд 20</vt:lpstr>
      <vt:lpstr>Слайд 21</vt:lpstr>
      <vt:lpstr>Слайд 22</vt:lpstr>
      <vt:lpstr> 22 ноября 1970 года указом президиума Верховного совета РСФСР Афанасьевой Вере Константиновне  было присвоено    почетное звание «Заслуженный врач РСФСР».</vt:lpstr>
      <vt:lpstr>На протяжении всей своей жизни Вера Константиновна никогда не забывала своих друзей-однополчан.  Ездила в Иваново, Москву на встречу с ними. </vt:lpstr>
      <vt:lpstr>Слайд 25</vt:lpstr>
      <vt:lpstr>Она являлась активным членом секции ветеранов вооруженных сил, принимала участие в жизни Совета ветеранов при ГК КПСС, встречалась с учащимися в школах, вела большую переписку с людьми, землю которых освобождала. </vt:lpstr>
      <vt:lpstr>Слайд 27</vt:lpstr>
      <vt:lpstr>Слайд 28</vt:lpstr>
      <vt:lpstr>Слайд 29</vt:lpstr>
      <vt:lpstr>Слайд 30</vt:lpstr>
      <vt:lpstr>Источники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«Фронтовой путь военного медика»</dc:title>
  <dc:creator>Neo</dc:creator>
  <cp:lastModifiedBy>Елена Кулябина</cp:lastModifiedBy>
  <cp:revision>95</cp:revision>
  <dcterms:created xsi:type="dcterms:W3CDTF">2015-04-17T07:26:53Z</dcterms:created>
  <dcterms:modified xsi:type="dcterms:W3CDTF">2020-11-15T13:40:36Z</dcterms:modified>
</cp:coreProperties>
</file>