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E7A3"/>
    <a:srgbClr val="9A0000"/>
    <a:srgbClr val="A2A7CE"/>
    <a:srgbClr val="9089E7"/>
    <a:srgbClr val="8774FC"/>
    <a:srgbClr val="E99993"/>
    <a:srgbClr val="F69686"/>
    <a:srgbClr val="EFF1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25" autoAdjust="0"/>
  </p:normalViewPr>
  <p:slideViewPr>
    <p:cSldViewPr>
      <p:cViewPr>
        <p:scale>
          <a:sx n="76" d="100"/>
          <a:sy n="76" d="100"/>
        </p:scale>
        <p:origin x="-72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altLang="ru-RU" sz="2400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altLang="ru-RU" sz="2400"/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altLang="ru-RU" sz="2400"/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>
                    <a:gd name="T0" fmla="*/ 212 w 221"/>
                    <a:gd name="T1" fmla="*/ 204 h 230"/>
                    <a:gd name="T2" fmla="*/ 194 w 221"/>
                    <a:gd name="T3" fmla="*/ 158 h 230"/>
                    <a:gd name="T4" fmla="*/ 188 w 221"/>
                    <a:gd name="T5" fmla="*/ 111 h 230"/>
                    <a:gd name="T6" fmla="*/ 183 w 221"/>
                    <a:gd name="T7" fmla="*/ 72 h 230"/>
                    <a:gd name="T8" fmla="*/ 178 w 221"/>
                    <a:gd name="T9" fmla="*/ 52 h 230"/>
                    <a:gd name="T10" fmla="*/ 169 w 221"/>
                    <a:gd name="T11" fmla="*/ 37 h 230"/>
                    <a:gd name="T12" fmla="*/ 157 w 221"/>
                    <a:gd name="T13" fmla="*/ 24 h 230"/>
                    <a:gd name="T14" fmla="*/ 143 w 221"/>
                    <a:gd name="T15" fmla="*/ 13 h 230"/>
                    <a:gd name="T16" fmla="*/ 124 w 221"/>
                    <a:gd name="T17" fmla="*/ 5 h 230"/>
                    <a:gd name="T18" fmla="*/ 100 w 221"/>
                    <a:gd name="T19" fmla="*/ 0 h 230"/>
                    <a:gd name="T20" fmla="*/ 76 w 221"/>
                    <a:gd name="T21" fmla="*/ 0 h 230"/>
                    <a:gd name="T22" fmla="*/ 54 w 221"/>
                    <a:gd name="T23" fmla="*/ 7 h 230"/>
                    <a:gd name="T24" fmla="*/ 35 w 221"/>
                    <a:gd name="T25" fmla="*/ 16 h 230"/>
                    <a:gd name="T26" fmla="*/ 18 w 221"/>
                    <a:gd name="T27" fmla="*/ 31 h 230"/>
                    <a:gd name="T28" fmla="*/ 5 w 221"/>
                    <a:gd name="T29" fmla="*/ 51 h 230"/>
                    <a:gd name="T30" fmla="*/ 0 w 221"/>
                    <a:gd name="T31" fmla="*/ 73 h 230"/>
                    <a:gd name="T32" fmla="*/ 3 w 221"/>
                    <a:gd name="T33" fmla="*/ 72 h 230"/>
                    <a:gd name="T34" fmla="*/ 15 w 221"/>
                    <a:gd name="T35" fmla="*/ 64 h 230"/>
                    <a:gd name="T36" fmla="*/ 35 w 221"/>
                    <a:gd name="T37" fmla="*/ 58 h 230"/>
                    <a:gd name="T38" fmla="*/ 56 w 221"/>
                    <a:gd name="T39" fmla="*/ 57 h 230"/>
                    <a:gd name="T40" fmla="*/ 74 w 221"/>
                    <a:gd name="T41" fmla="*/ 63 h 230"/>
                    <a:gd name="T42" fmla="*/ 87 w 221"/>
                    <a:gd name="T43" fmla="*/ 73 h 230"/>
                    <a:gd name="T44" fmla="*/ 93 w 221"/>
                    <a:gd name="T45" fmla="*/ 85 h 230"/>
                    <a:gd name="T46" fmla="*/ 96 w 221"/>
                    <a:gd name="T47" fmla="*/ 102 h 230"/>
                    <a:gd name="T48" fmla="*/ 100 w 221"/>
                    <a:gd name="T49" fmla="*/ 124 h 230"/>
                    <a:gd name="T50" fmla="*/ 106 w 221"/>
                    <a:gd name="T51" fmla="*/ 147 h 230"/>
                    <a:gd name="T52" fmla="*/ 116 w 221"/>
                    <a:gd name="T53" fmla="*/ 168 h 230"/>
                    <a:gd name="T54" fmla="*/ 131 w 221"/>
                    <a:gd name="T55" fmla="*/ 190 h 230"/>
                    <a:gd name="T56" fmla="*/ 150 w 221"/>
                    <a:gd name="T57" fmla="*/ 207 h 230"/>
                    <a:gd name="T58" fmla="*/ 172 w 221"/>
                    <a:gd name="T59" fmla="*/ 219 h 230"/>
                    <a:gd name="T60" fmla="*/ 194 w 221"/>
                    <a:gd name="T61" fmla="*/ 226 h 230"/>
                    <a:gd name="T62" fmla="*/ 220 w 221"/>
                    <a:gd name="T63" fmla="*/ 229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>
                    <a:gd name="T0" fmla="*/ 7 w 222"/>
                    <a:gd name="T1" fmla="*/ 204 h 230"/>
                    <a:gd name="T2" fmla="*/ 25 w 222"/>
                    <a:gd name="T3" fmla="*/ 158 h 230"/>
                    <a:gd name="T4" fmla="*/ 31 w 222"/>
                    <a:gd name="T5" fmla="*/ 111 h 230"/>
                    <a:gd name="T6" fmla="*/ 36 w 222"/>
                    <a:gd name="T7" fmla="*/ 72 h 230"/>
                    <a:gd name="T8" fmla="*/ 41 w 222"/>
                    <a:gd name="T9" fmla="*/ 52 h 230"/>
                    <a:gd name="T10" fmla="*/ 50 w 222"/>
                    <a:gd name="T11" fmla="*/ 37 h 230"/>
                    <a:gd name="T12" fmla="*/ 62 w 222"/>
                    <a:gd name="T13" fmla="*/ 24 h 230"/>
                    <a:gd name="T14" fmla="*/ 77 w 222"/>
                    <a:gd name="T15" fmla="*/ 13 h 230"/>
                    <a:gd name="T16" fmla="*/ 96 w 222"/>
                    <a:gd name="T17" fmla="*/ 5 h 230"/>
                    <a:gd name="T18" fmla="*/ 120 w 222"/>
                    <a:gd name="T19" fmla="*/ 0 h 230"/>
                    <a:gd name="T20" fmla="*/ 143 w 222"/>
                    <a:gd name="T21" fmla="*/ 0 h 230"/>
                    <a:gd name="T22" fmla="*/ 165 w 222"/>
                    <a:gd name="T23" fmla="*/ 7 h 230"/>
                    <a:gd name="T24" fmla="*/ 184 w 222"/>
                    <a:gd name="T25" fmla="*/ 16 h 230"/>
                    <a:gd name="T26" fmla="*/ 201 w 222"/>
                    <a:gd name="T27" fmla="*/ 31 h 230"/>
                    <a:gd name="T28" fmla="*/ 215 w 222"/>
                    <a:gd name="T29" fmla="*/ 51 h 230"/>
                    <a:gd name="T30" fmla="*/ 221 w 222"/>
                    <a:gd name="T31" fmla="*/ 73 h 230"/>
                    <a:gd name="T32" fmla="*/ 217 w 222"/>
                    <a:gd name="T33" fmla="*/ 72 h 230"/>
                    <a:gd name="T34" fmla="*/ 205 w 222"/>
                    <a:gd name="T35" fmla="*/ 64 h 230"/>
                    <a:gd name="T36" fmla="*/ 184 w 222"/>
                    <a:gd name="T37" fmla="*/ 58 h 230"/>
                    <a:gd name="T38" fmla="*/ 164 w 222"/>
                    <a:gd name="T39" fmla="*/ 57 h 230"/>
                    <a:gd name="T40" fmla="*/ 145 w 222"/>
                    <a:gd name="T41" fmla="*/ 63 h 230"/>
                    <a:gd name="T42" fmla="*/ 132 w 222"/>
                    <a:gd name="T43" fmla="*/ 73 h 230"/>
                    <a:gd name="T44" fmla="*/ 127 w 222"/>
                    <a:gd name="T45" fmla="*/ 85 h 230"/>
                    <a:gd name="T46" fmla="*/ 123 w 222"/>
                    <a:gd name="T47" fmla="*/ 102 h 230"/>
                    <a:gd name="T48" fmla="*/ 120 w 222"/>
                    <a:gd name="T49" fmla="*/ 124 h 230"/>
                    <a:gd name="T50" fmla="*/ 113 w 222"/>
                    <a:gd name="T51" fmla="*/ 147 h 230"/>
                    <a:gd name="T52" fmla="*/ 104 w 222"/>
                    <a:gd name="T53" fmla="*/ 168 h 230"/>
                    <a:gd name="T54" fmla="*/ 89 w 222"/>
                    <a:gd name="T55" fmla="*/ 190 h 230"/>
                    <a:gd name="T56" fmla="*/ 69 w 222"/>
                    <a:gd name="T57" fmla="*/ 207 h 230"/>
                    <a:gd name="T58" fmla="*/ 47 w 222"/>
                    <a:gd name="T59" fmla="*/ 219 h 230"/>
                    <a:gd name="T60" fmla="*/ 25 w 222"/>
                    <a:gd name="T61" fmla="*/ 226 h 230"/>
                    <a:gd name="T62" fmla="*/ 0 w 222"/>
                    <a:gd name="T63" fmla="*/ 229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altLang="ru-RU" sz="2400"/>
                </a:p>
              </p:txBody>
            </p:sp>
          </p:grpSp>
        </p:grpSp>
      </p:grpSp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8B3E-BD7A-48DC-AB28-506DAA956E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DC19-5A8B-4E76-AA79-84A48C17D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FFCBD-108C-4322-9718-B57D73DAD0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483E0-F89C-400B-B0A9-BC88EED4B4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B0656-13F6-4ACA-91DB-62BAFF41CA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9BA10-1F31-4A6B-BD2E-1F36C72F7EF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73272-7235-4565-ABD4-0FE7068781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53A61-11BC-4973-920D-7054D93F1D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EA040-F0DC-4923-A14A-5C8E9E6904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77183-1616-49E4-A4DB-79B29F753C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FB4B3-9387-4424-A369-FDF97F11F0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00355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56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58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100359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0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1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2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3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4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>
                <a:gd name="T0" fmla="*/ 264 w 265"/>
                <a:gd name="T1" fmla="*/ 52 h 392"/>
                <a:gd name="T2" fmla="*/ 264 w 265"/>
                <a:gd name="T3" fmla="*/ 194 h 392"/>
                <a:gd name="T4" fmla="*/ 256 w 265"/>
                <a:gd name="T5" fmla="*/ 188 h 392"/>
                <a:gd name="T6" fmla="*/ 236 w 265"/>
                <a:gd name="T7" fmla="*/ 188 h 392"/>
                <a:gd name="T8" fmla="*/ 221 w 265"/>
                <a:gd name="T9" fmla="*/ 194 h 392"/>
                <a:gd name="T10" fmla="*/ 205 w 265"/>
                <a:gd name="T11" fmla="*/ 209 h 392"/>
                <a:gd name="T12" fmla="*/ 162 w 265"/>
                <a:gd name="T13" fmla="*/ 261 h 392"/>
                <a:gd name="T14" fmla="*/ 66 w 265"/>
                <a:gd name="T15" fmla="*/ 366 h 392"/>
                <a:gd name="T16" fmla="*/ 45 w 265"/>
                <a:gd name="T17" fmla="*/ 391 h 392"/>
                <a:gd name="T18" fmla="*/ 0 w 265"/>
                <a:gd name="T19" fmla="*/ 391 h 392"/>
                <a:gd name="T20" fmla="*/ 178 w 265"/>
                <a:gd name="T21" fmla="*/ 190 h 392"/>
                <a:gd name="T22" fmla="*/ 218 w 265"/>
                <a:gd name="T23" fmla="*/ 138 h 392"/>
                <a:gd name="T24" fmla="*/ 233 w 265"/>
                <a:gd name="T25" fmla="*/ 111 h 392"/>
                <a:gd name="T26" fmla="*/ 246 w 265"/>
                <a:gd name="T27" fmla="*/ 84 h 392"/>
                <a:gd name="T28" fmla="*/ 256 w 265"/>
                <a:gd name="T29" fmla="*/ 39 h 392"/>
                <a:gd name="T30" fmla="*/ 264 w 265"/>
                <a:gd name="T31" fmla="*/ 0 h 392"/>
                <a:gd name="T32" fmla="*/ 264 w 265"/>
                <a:gd name="T33" fmla="*/ 11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5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6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>
                <a:gd name="T0" fmla="*/ 345 w 346"/>
                <a:gd name="T1" fmla="*/ 0 h 575"/>
                <a:gd name="T2" fmla="*/ 343 w 346"/>
                <a:gd name="T3" fmla="*/ 122 h 575"/>
                <a:gd name="T4" fmla="*/ 336 w 346"/>
                <a:gd name="T5" fmla="*/ 116 h 575"/>
                <a:gd name="T6" fmla="*/ 315 w 346"/>
                <a:gd name="T7" fmla="*/ 116 h 575"/>
                <a:gd name="T8" fmla="*/ 300 w 346"/>
                <a:gd name="T9" fmla="*/ 122 h 575"/>
                <a:gd name="T10" fmla="*/ 285 w 346"/>
                <a:gd name="T11" fmla="*/ 137 h 575"/>
                <a:gd name="T12" fmla="*/ 242 w 346"/>
                <a:gd name="T13" fmla="*/ 188 h 575"/>
                <a:gd name="T14" fmla="*/ 146 w 346"/>
                <a:gd name="T15" fmla="*/ 294 h 575"/>
                <a:gd name="T16" fmla="*/ 50 w 346"/>
                <a:gd name="T17" fmla="*/ 403 h 575"/>
                <a:gd name="T18" fmla="*/ 30 w 346"/>
                <a:gd name="T19" fmla="*/ 433 h 575"/>
                <a:gd name="T20" fmla="*/ 17 w 346"/>
                <a:gd name="T21" fmla="*/ 463 h 575"/>
                <a:gd name="T22" fmla="*/ 10 w 346"/>
                <a:gd name="T23" fmla="*/ 510 h 575"/>
                <a:gd name="T24" fmla="*/ 0 w 346"/>
                <a:gd name="T25" fmla="*/ 574 h 575"/>
                <a:gd name="T26" fmla="*/ 0 w 346"/>
                <a:gd name="T27" fmla="*/ 293 h 575"/>
                <a:gd name="T28" fmla="*/ 5 w 346"/>
                <a:gd name="T29" fmla="*/ 320 h 575"/>
                <a:gd name="T30" fmla="*/ 10 w 346"/>
                <a:gd name="T31" fmla="*/ 332 h 575"/>
                <a:gd name="T32" fmla="*/ 20 w 346"/>
                <a:gd name="T33" fmla="*/ 338 h 575"/>
                <a:gd name="T34" fmla="*/ 30 w 346"/>
                <a:gd name="T35" fmla="*/ 341 h 575"/>
                <a:gd name="T36" fmla="*/ 45 w 346"/>
                <a:gd name="T37" fmla="*/ 341 h 575"/>
                <a:gd name="T38" fmla="*/ 60 w 346"/>
                <a:gd name="T39" fmla="*/ 335 h 575"/>
                <a:gd name="T40" fmla="*/ 257 w 346"/>
                <a:gd name="T41" fmla="*/ 117 h 575"/>
                <a:gd name="T42" fmla="*/ 298 w 346"/>
                <a:gd name="T43" fmla="*/ 66 h 575"/>
                <a:gd name="T44" fmla="*/ 313 w 346"/>
                <a:gd name="T45" fmla="*/ 39 h 575"/>
                <a:gd name="T46" fmla="*/ 326 w 346"/>
                <a:gd name="T47" fmla="*/ 12 h 575"/>
                <a:gd name="T48" fmla="*/ 329 w 346"/>
                <a:gd name="T49" fmla="*/ 0 h 575"/>
                <a:gd name="T50" fmla="*/ 345 w 346"/>
                <a:gd name="T51" fmla="*/ 3 h 575"/>
                <a:gd name="T52" fmla="*/ 343 w 346"/>
                <a:gd name="T53" fmla="*/ 4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7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68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100369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0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altLang="ru-RU" sz="2400"/>
            </a:p>
          </p:txBody>
        </p:sp>
        <p:sp>
          <p:nvSpPr>
            <p:cNvPr id="100371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2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3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>
                <a:gd name="T0" fmla="*/ 343 w 344"/>
                <a:gd name="T1" fmla="*/ 52 h 645"/>
                <a:gd name="T2" fmla="*/ 343 w 344"/>
                <a:gd name="T3" fmla="*/ 194 h 645"/>
                <a:gd name="T4" fmla="*/ 335 w 344"/>
                <a:gd name="T5" fmla="*/ 188 h 645"/>
                <a:gd name="T6" fmla="*/ 315 w 344"/>
                <a:gd name="T7" fmla="*/ 188 h 645"/>
                <a:gd name="T8" fmla="*/ 300 w 344"/>
                <a:gd name="T9" fmla="*/ 194 h 645"/>
                <a:gd name="T10" fmla="*/ 284 w 344"/>
                <a:gd name="T11" fmla="*/ 209 h 645"/>
                <a:gd name="T12" fmla="*/ 242 w 344"/>
                <a:gd name="T13" fmla="*/ 260 h 645"/>
                <a:gd name="T14" fmla="*/ 146 w 344"/>
                <a:gd name="T15" fmla="*/ 365 h 645"/>
                <a:gd name="T16" fmla="*/ 50 w 344"/>
                <a:gd name="T17" fmla="*/ 473 h 645"/>
                <a:gd name="T18" fmla="*/ 30 w 344"/>
                <a:gd name="T19" fmla="*/ 504 h 645"/>
                <a:gd name="T20" fmla="*/ 17 w 344"/>
                <a:gd name="T21" fmla="*/ 534 h 645"/>
                <a:gd name="T22" fmla="*/ 10 w 344"/>
                <a:gd name="T23" fmla="*/ 580 h 645"/>
                <a:gd name="T24" fmla="*/ 0 w 344"/>
                <a:gd name="T25" fmla="*/ 644 h 645"/>
                <a:gd name="T26" fmla="*/ 0 w 344"/>
                <a:gd name="T27" fmla="*/ 364 h 645"/>
                <a:gd name="T28" fmla="*/ 5 w 344"/>
                <a:gd name="T29" fmla="*/ 391 h 645"/>
                <a:gd name="T30" fmla="*/ 10 w 344"/>
                <a:gd name="T31" fmla="*/ 403 h 645"/>
                <a:gd name="T32" fmla="*/ 20 w 344"/>
                <a:gd name="T33" fmla="*/ 409 h 645"/>
                <a:gd name="T34" fmla="*/ 30 w 344"/>
                <a:gd name="T35" fmla="*/ 412 h 645"/>
                <a:gd name="T36" fmla="*/ 45 w 344"/>
                <a:gd name="T37" fmla="*/ 412 h 645"/>
                <a:gd name="T38" fmla="*/ 60 w 344"/>
                <a:gd name="T39" fmla="*/ 406 h 645"/>
                <a:gd name="T40" fmla="*/ 257 w 344"/>
                <a:gd name="T41" fmla="*/ 189 h 645"/>
                <a:gd name="T42" fmla="*/ 297 w 344"/>
                <a:gd name="T43" fmla="*/ 138 h 645"/>
                <a:gd name="T44" fmla="*/ 312 w 344"/>
                <a:gd name="T45" fmla="*/ 111 h 645"/>
                <a:gd name="T46" fmla="*/ 325 w 344"/>
                <a:gd name="T47" fmla="*/ 84 h 645"/>
                <a:gd name="T48" fmla="*/ 335 w 344"/>
                <a:gd name="T49" fmla="*/ 39 h 645"/>
                <a:gd name="T50" fmla="*/ 343 w 344"/>
                <a:gd name="T51" fmla="*/ 0 h 645"/>
                <a:gd name="T52" fmla="*/ 343 w 344"/>
                <a:gd name="T53" fmla="*/ 11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4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5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>
                <a:gd name="T0" fmla="*/ 343 w 344"/>
                <a:gd name="T1" fmla="*/ 52 h 647"/>
                <a:gd name="T2" fmla="*/ 343 w 344"/>
                <a:gd name="T3" fmla="*/ 194 h 647"/>
                <a:gd name="T4" fmla="*/ 335 w 344"/>
                <a:gd name="T5" fmla="*/ 188 h 647"/>
                <a:gd name="T6" fmla="*/ 315 w 344"/>
                <a:gd name="T7" fmla="*/ 188 h 647"/>
                <a:gd name="T8" fmla="*/ 300 w 344"/>
                <a:gd name="T9" fmla="*/ 194 h 647"/>
                <a:gd name="T10" fmla="*/ 284 w 344"/>
                <a:gd name="T11" fmla="*/ 209 h 647"/>
                <a:gd name="T12" fmla="*/ 242 w 344"/>
                <a:gd name="T13" fmla="*/ 261 h 647"/>
                <a:gd name="T14" fmla="*/ 146 w 344"/>
                <a:gd name="T15" fmla="*/ 366 h 647"/>
                <a:gd name="T16" fmla="*/ 50 w 344"/>
                <a:gd name="T17" fmla="*/ 475 h 647"/>
                <a:gd name="T18" fmla="*/ 30 w 344"/>
                <a:gd name="T19" fmla="*/ 505 h 647"/>
                <a:gd name="T20" fmla="*/ 17 w 344"/>
                <a:gd name="T21" fmla="*/ 535 h 647"/>
                <a:gd name="T22" fmla="*/ 10 w 344"/>
                <a:gd name="T23" fmla="*/ 582 h 647"/>
                <a:gd name="T24" fmla="*/ 0 w 344"/>
                <a:gd name="T25" fmla="*/ 646 h 647"/>
                <a:gd name="T26" fmla="*/ 0 w 344"/>
                <a:gd name="T27" fmla="*/ 365 h 647"/>
                <a:gd name="T28" fmla="*/ 5 w 344"/>
                <a:gd name="T29" fmla="*/ 392 h 647"/>
                <a:gd name="T30" fmla="*/ 10 w 344"/>
                <a:gd name="T31" fmla="*/ 404 h 647"/>
                <a:gd name="T32" fmla="*/ 20 w 344"/>
                <a:gd name="T33" fmla="*/ 410 h 647"/>
                <a:gd name="T34" fmla="*/ 30 w 344"/>
                <a:gd name="T35" fmla="*/ 413 h 647"/>
                <a:gd name="T36" fmla="*/ 45 w 344"/>
                <a:gd name="T37" fmla="*/ 413 h 647"/>
                <a:gd name="T38" fmla="*/ 60 w 344"/>
                <a:gd name="T39" fmla="*/ 407 h 647"/>
                <a:gd name="T40" fmla="*/ 257 w 344"/>
                <a:gd name="T41" fmla="*/ 190 h 647"/>
                <a:gd name="T42" fmla="*/ 297 w 344"/>
                <a:gd name="T43" fmla="*/ 138 h 647"/>
                <a:gd name="T44" fmla="*/ 312 w 344"/>
                <a:gd name="T45" fmla="*/ 111 h 647"/>
                <a:gd name="T46" fmla="*/ 325 w 344"/>
                <a:gd name="T47" fmla="*/ 84 h 647"/>
                <a:gd name="T48" fmla="*/ 335 w 344"/>
                <a:gd name="T49" fmla="*/ 39 h 647"/>
                <a:gd name="T50" fmla="*/ 343 w 344"/>
                <a:gd name="T51" fmla="*/ 0 h 647"/>
                <a:gd name="T52" fmla="*/ 343 w 344"/>
                <a:gd name="T53" fmla="*/ 11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6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>
                <a:gd name="T0" fmla="*/ 345 w 349"/>
                <a:gd name="T1" fmla="*/ 52 h 149"/>
                <a:gd name="T2" fmla="*/ 348 w 349"/>
                <a:gd name="T3" fmla="*/ 144 h 149"/>
                <a:gd name="T4" fmla="*/ 0 w 349"/>
                <a:gd name="T5" fmla="*/ 148 h 149"/>
                <a:gd name="T6" fmla="*/ 299 w 349"/>
                <a:gd name="T7" fmla="*/ 143 h 149"/>
                <a:gd name="T8" fmla="*/ 315 w 349"/>
                <a:gd name="T9" fmla="*/ 111 h 149"/>
                <a:gd name="T10" fmla="*/ 328 w 349"/>
                <a:gd name="T11" fmla="*/ 84 h 149"/>
                <a:gd name="T12" fmla="*/ 338 w 349"/>
                <a:gd name="T13" fmla="*/ 39 h 149"/>
                <a:gd name="T14" fmla="*/ 345 w 349"/>
                <a:gd name="T15" fmla="*/ 0 h 149"/>
                <a:gd name="T16" fmla="*/ 345 w 349"/>
                <a:gd name="T17" fmla="*/ 11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7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8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>
                <a:gd name="T0" fmla="*/ 345 w 346"/>
                <a:gd name="T1" fmla="*/ 0 h 574"/>
                <a:gd name="T2" fmla="*/ 343 w 346"/>
                <a:gd name="T3" fmla="*/ 122 h 574"/>
                <a:gd name="T4" fmla="*/ 336 w 346"/>
                <a:gd name="T5" fmla="*/ 116 h 574"/>
                <a:gd name="T6" fmla="*/ 315 w 346"/>
                <a:gd name="T7" fmla="*/ 116 h 574"/>
                <a:gd name="T8" fmla="*/ 300 w 346"/>
                <a:gd name="T9" fmla="*/ 122 h 574"/>
                <a:gd name="T10" fmla="*/ 285 w 346"/>
                <a:gd name="T11" fmla="*/ 137 h 574"/>
                <a:gd name="T12" fmla="*/ 242 w 346"/>
                <a:gd name="T13" fmla="*/ 188 h 574"/>
                <a:gd name="T14" fmla="*/ 146 w 346"/>
                <a:gd name="T15" fmla="*/ 294 h 574"/>
                <a:gd name="T16" fmla="*/ 50 w 346"/>
                <a:gd name="T17" fmla="*/ 402 h 574"/>
                <a:gd name="T18" fmla="*/ 30 w 346"/>
                <a:gd name="T19" fmla="*/ 432 h 574"/>
                <a:gd name="T20" fmla="*/ 17 w 346"/>
                <a:gd name="T21" fmla="*/ 462 h 574"/>
                <a:gd name="T22" fmla="*/ 10 w 346"/>
                <a:gd name="T23" fmla="*/ 509 h 574"/>
                <a:gd name="T24" fmla="*/ 0 w 346"/>
                <a:gd name="T25" fmla="*/ 573 h 574"/>
                <a:gd name="T26" fmla="*/ 0 w 346"/>
                <a:gd name="T27" fmla="*/ 292 h 574"/>
                <a:gd name="T28" fmla="*/ 5 w 346"/>
                <a:gd name="T29" fmla="*/ 319 h 574"/>
                <a:gd name="T30" fmla="*/ 10 w 346"/>
                <a:gd name="T31" fmla="*/ 331 h 574"/>
                <a:gd name="T32" fmla="*/ 20 w 346"/>
                <a:gd name="T33" fmla="*/ 337 h 574"/>
                <a:gd name="T34" fmla="*/ 30 w 346"/>
                <a:gd name="T35" fmla="*/ 340 h 574"/>
                <a:gd name="T36" fmla="*/ 45 w 346"/>
                <a:gd name="T37" fmla="*/ 340 h 574"/>
                <a:gd name="T38" fmla="*/ 60 w 346"/>
                <a:gd name="T39" fmla="*/ 334 h 574"/>
                <a:gd name="T40" fmla="*/ 257 w 346"/>
                <a:gd name="T41" fmla="*/ 117 h 574"/>
                <a:gd name="T42" fmla="*/ 298 w 346"/>
                <a:gd name="T43" fmla="*/ 66 h 574"/>
                <a:gd name="T44" fmla="*/ 313 w 346"/>
                <a:gd name="T45" fmla="*/ 39 h 574"/>
                <a:gd name="T46" fmla="*/ 326 w 346"/>
                <a:gd name="T47" fmla="*/ 12 h 574"/>
                <a:gd name="T48" fmla="*/ 329 w 346"/>
                <a:gd name="T49" fmla="*/ 0 h 574"/>
                <a:gd name="T50" fmla="*/ 345 w 346"/>
                <a:gd name="T51" fmla="*/ 3 h 574"/>
                <a:gd name="T52" fmla="*/ 343 w 346"/>
                <a:gd name="T53" fmla="*/ 4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79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>
                <a:gd name="T0" fmla="*/ 153 w 154"/>
                <a:gd name="T1" fmla="*/ 3 h 294"/>
                <a:gd name="T2" fmla="*/ 50 w 154"/>
                <a:gd name="T3" fmla="*/ 122 h 294"/>
                <a:gd name="T4" fmla="*/ 30 w 154"/>
                <a:gd name="T5" fmla="*/ 152 h 294"/>
                <a:gd name="T6" fmla="*/ 17 w 154"/>
                <a:gd name="T7" fmla="*/ 182 h 294"/>
                <a:gd name="T8" fmla="*/ 10 w 154"/>
                <a:gd name="T9" fmla="*/ 229 h 294"/>
                <a:gd name="T10" fmla="*/ 0 w 154"/>
                <a:gd name="T11" fmla="*/ 293 h 294"/>
                <a:gd name="T12" fmla="*/ 0 w 154"/>
                <a:gd name="T13" fmla="*/ 12 h 294"/>
                <a:gd name="T14" fmla="*/ 5 w 154"/>
                <a:gd name="T15" fmla="*/ 39 h 294"/>
                <a:gd name="T16" fmla="*/ 10 w 154"/>
                <a:gd name="T17" fmla="*/ 51 h 294"/>
                <a:gd name="T18" fmla="*/ 20 w 154"/>
                <a:gd name="T19" fmla="*/ 57 h 294"/>
                <a:gd name="T20" fmla="*/ 30 w 154"/>
                <a:gd name="T21" fmla="*/ 60 h 294"/>
                <a:gd name="T22" fmla="*/ 45 w 154"/>
                <a:gd name="T23" fmla="*/ 60 h 294"/>
                <a:gd name="T24" fmla="*/ 60 w 154"/>
                <a:gd name="T25" fmla="*/ 54 h 294"/>
                <a:gd name="T26" fmla="*/ 110 w 154"/>
                <a:gd name="T2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80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>
                <a:gd name="T0" fmla="*/ 343 w 344"/>
                <a:gd name="T1" fmla="*/ 52 h 646"/>
                <a:gd name="T2" fmla="*/ 343 w 344"/>
                <a:gd name="T3" fmla="*/ 194 h 646"/>
                <a:gd name="T4" fmla="*/ 335 w 344"/>
                <a:gd name="T5" fmla="*/ 188 h 646"/>
                <a:gd name="T6" fmla="*/ 315 w 344"/>
                <a:gd name="T7" fmla="*/ 188 h 646"/>
                <a:gd name="T8" fmla="*/ 300 w 344"/>
                <a:gd name="T9" fmla="*/ 194 h 646"/>
                <a:gd name="T10" fmla="*/ 284 w 344"/>
                <a:gd name="T11" fmla="*/ 209 h 646"/>
                <a:gd name="T12" fmla="*/ 242 w 344"/>
                <a:gd name="T13" fmla="*/ 260 h 646"/>
                <a:gd name="T14" fmla="*/ 146 w 344"/>
                <a:gd name="T15" fmla="*/ 366 h 646"/>
                <a:gd name="T16" fmla="*/ 50 w 344"/>
                <a:gd name="T17" fmla="*/ 474 h 646"/>
                <a:gd name="T18" fmla="*/ 30 w 344"/>
                <a:gd name="T19" fmla="*/ 504 h 646"/>
                <a:gd name="T20" fmla="*/ 17 w 344"/>
                <a:gd name="T21" fmla="*/ 534 h 646"/>
                <a:gd name="T22" fmla="*/ 10 w 344"/>
                <a:gd name="T23" fmla="*/ 581 h 646"/>
                <a:gd name="T24" fmla="*/ 0 w 344"/>
                <a:gd name="T25" fmla="*/ 645 h 646"/>
                <a:gd name="T26" fmla="*/ 0 w 344"/>
                <a:gd name="T27" fmla="*/ 364 h 646"/>
                <a:gd name="T28" fmla="*/ 5 w 344"/>
                <a:gd name="T29" fmla="*/ 391 h 646"/>
                <a:gd name="T30" fmla="*/ 10 w 344"/>
                <a:gd name="T31" fmla="*/ 403 h 646"/>
                <a:gd name="T32" fmla="*/ 20 w 344"/>
                <a:gd name="T33" fmla="*/ 409 h 646"/>
                <a:gd name="T34" fmla="*/ 30 w 344"/>
                <a:gd name="T35" fmla="*/ 412 h 646"/>
                <a:gd name="T36" fmla="*/ 45 w 344"/>
                <a:gd name="T37" fmla="*/ 412 h 646"/>
                <a:gd name="T38" fmla="*/ 60 w 344"/>
                <a:gd name="T39" fmla="*/ 406 h 646"/>
                <a:gd name="T40" fmla="*/ 257 w 344"/>
                <a:gd name="T41" fmla="*/ 189 h 646"/>
                <a:gd name="T42" fmla="*/ 297 w 344"/>
                <a:gd name="T43" fmla="*/ 138 h 646"/>
                <a:gd name="T44" fmla="*/ 312 w 344"/>
                <a:gd name="T45" fmla="*/ 111 h 646"/>
                <a:gd name="T46" fmla="*/ 325 w 344"/>
                <a:gd name="T47" fmla="*/ 84 h 646"/>
                <a:gd name="T48" fmla="*/ 335 w 344"/>
                <a:gd name="T49" fmla="*/ 39 h 646"/>
                <a:gd name="T50" fmla="*/ 343 w 344"/>
                <a:gd name="T51" fmla="*/ 0 h 646"/>
                <a:gd name="T52" fmla="*/ 343 w 344"/>
                <a:gd name="T53" fmla="*/ 117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81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82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383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0386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0387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0388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FEBFE2B4-AE8C-4FD9-8C3D-8CC88D2A0D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spd="slow"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203575" y="2565400"/>
            <a:ext cx="52562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 sz="3600" b="1">
                <a:cs typeface="Times New Roman" pitchFamily="18" charset="0"/>
              </a:rPr>
              <a:t>Консультация</a:t>
            </a:r>
          </a:p>
          <a:p>
            <a:pPr algn="ctr">
              <a:spcBef>
                <a:spcPct val="50000"/>
              </a:spcBef>
            </a:pPr>
            <a:r>
              <a:rPr kumimoji="0" lang="ru-RU" altLang="ru-RU" sz="2000" b="1">
                <a:cs typeface="Times New Roman" pitchFamily="18" charset="0"/>
              </a:rPr>
              <a:t>Тема:</a:t>
            </a:r>
            <a:r>
              <a:rPr kumimoji="0" lang="ru-RU" altLang="ru-RU" sz="2000">
                <a:latin typeface="Arial" charset="0"/>
              </a:rPr>
              <a:t> </a:t>
            </a:r>
            <a:r>
              <a:rPr kumimoji="0" lang="ru-RU" altLang="ru-RU" sz="2400" b="1">
                <a:cs typeface="Times New Roman" pitchFamily="18" charset="0"/>
              </a:rPr>
              <a:t>«Развитие личности ребенка в трудовой деятельности»</a:t>
            </a:r>
            <a:endParaRPr kumimoji="0" lang="ru-RU" altLang="ru-RU" sz="2400" b="1">
              <a:latin typeface="Arial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3203575" y="4508500"/>
            <a:ext cx="30972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dirty="0"/>
              <a:t>Подготовила: </a:t>
            </a:r>
            <a:r>
              <a:rPr lang="ru-RU" altLang="ru-RU" dirty="0" smtClean="0"/>
              <a:t>Ершова Елена Евгеньевна. </a:t>
            </a:r>
            <a:endParaRPr lang="ru-RU" alt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98427" y="426305"/>
            <a:ext cx="6562005" cy="1224136"/>
          </a:xfrm>
          <a:prstGeom prst="roundRect">
            <a:avLst/>
          </a:prstGeom>
        </p:spPr>
        <p:style>
          <a:lnRef idx="1">
            <a:schemeClr val="accent5"/>
          </a:lnRef>
          <a:fillRef idx="1002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6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трудового воспитания дошкольника</a:t>
            </a:r>
          </a:p>
        </p:txBody>
      </p:sp>
      <p:sp>
        <p:nvSpPr>
          <p:cNvPr id="8" name="Стрелка вниз 7"/>
          <p:cNvSpPr>
            <a:spLocks noChangeArrowheads="1"/>
          </p:cNvSpPr>
          <p:nvPr/>
        </p:nvSpPr>
        <p:spPr bwMode="auto">
          <a:xfrm>
            <a:off x="5003800" y="1773238"/>
            <a:ext cx="484188" cy="792162"/>
          </a:xfrm>
          <a:prstGeom prst="downArrow">
            <a:avLst>
              <a:gd name="adj1" fmla="val 50000"/>
              <a:gd name="adj2" fmla="val 68821"/>
            </a:avLst>
          </a:prstGeom>
          <a:solidFill>
            <a:srgbClr val="8774F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0901" y="2852936"/>
            <a:ext cx="5257055" cy="30972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kumimoji="0" lang="ru-RU" altLang="ru-RU" sz="3600" b="1" i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положительного отношения ребенка к труду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1835150" y="333375"/>
            <a:ext cx="6624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kumimoji="0" lang="ru-RU" altLang="ru-RU" b="1">
                <a:cs typeface="Times New Roman" pitchFamily="18" charset="0"/>
              </a:rPr>
              <a:t>Образовательная область</a:t>
            </a:r>
          </a:p>
          <a:p>
            <a:pPr algn="ctr"/>
            <a:r>
              <a:rPr kumimoji="0" lang="ru-RU" altLang="ru-RU" b="1">
                <a:cs typeface="Times New Roman" pitchFamily="18" charset="0"/>
              </a:rPr>
              <a:t> «СОЦИАЛЬНО-КОММУНИКАТИВНОЕ РАЗВИТИЕ»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809991" y="1247800"/>
            <a:ext cx="6430451" cy="787022"/>
          </a:xfrm>
          <a:prstGeom prst="roundRect">
            <a:avLst/>
          </a:prstGeom>
          <a:solidFill>
            <a:srgbClr val="95E7A3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spc="5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трудового воспитания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spc="5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 ДОУ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1403350" y="2708275"/>
            <a:ext cx="3455988" cy="1008063"/>
          </a:xfrm>
          <a:prstGeom prst="roundRect">
            <a:avLst>
              <a:gd name="adj" fmla="val 40944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kumimoji="0" lang="ru-RU" altLang="ru-RU" sz="1400" dirty="0">
                <a:cs typeface="Times New Roman" pitchFamily="18" charset="0"/>
              </a:rPr>
              <a:t>развитие навыков самообслуживания </a:t>
            </a:r>
          </a:p>
          <a:p>
            <a:pPr marL="342900" indent="-342900" algn="ctr"/>
            <a:r>
              <a:rPr kumimoji="0" lang="ru-RU" altLang="ru-RU" sz="1400" dirty="0" smtClean="0">
                <a:cs typeface="Times New Roman" pitchFamily="18" charset="0"/>
              </a:rPr>
              <a:t>становление </a:t>
            </a:r>
            <a:r>
              <a:rPr kumimoji="0" lang="ru-RU" altLang="ru-RU" sz="1400" dirty="0">
                <a:cs typeface="Times New Roman" pitchFamily="18" charset="0"/>
              </a:rPr>
              <a:t>самостоятельности,</a:t>
            </a:r>
          </a:p>
          <a:p>
            <a:pPr marL="342900" indent="-342900" algn="ctr"/>
            <a:r>
              <a:rPr kumimoji="0" lang="ru-RU" altLang="ru-RU" sz="1400" dirty="0">
                <a:cs typeface="Times New Roman" pitchFamily="18" charset="0"/>
              </a:rPr>
              <a:t>целенаправленности  и </a:t>
            </a:r>
            <a:r>
              <a:rPr kumimoji="0" lang="ru-RU" altLang="ru-RU" sz="1400" dirty="0" err="1">
                <a:cs typeface="Times New Roman" pitchFamily="18" charset="0"/>
              </a:rPr>
              <a:t>саморегуляции</a:t>
            </a:r>
            <a:r>
              <a:rPr kumimoji="0" lang="ru-RU" altLang="ru-RU" sz="1400" dirty="0">
                <a:cs typeface="Times New Roman" pitchFamily="18" charset="0"/>
              </a:rPr>
              <a:t> </a:t>
            </a:r>
          </a:p>
          <a:p>
            <a:pPr marL="342900" indent="-342900" algn="ctr"/>
            <a:r>
              <a:rPr kumimoji="0" lang="ru-RU" altLang="ru-RU" sz="1400" dirty="0">
                <a:cs typeface="Times New Roman" pitchFamily="18" charset="0"/>
              </a:rPr>
              <a:t>собственных действий;</a:t>
            </a:r>
            <a:endParaRPr lang="ru-RU" altLang="ru-RU" sz="1400" dirty="0">
              <a:cs typeface="Times New Roman" pitchFamily="18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5580063" y="3789363"/>
            <a:ext cx="3240087" cy="433387"/>
          </a:xfrm>
          <a:prstGeom prst="roundRect">
            <a:avLst>
              <a:gd name="adj" fmla="val 50000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kumimoji="0" lang="ru-RU" altLang="ru-RU" sz="1400">
                <a:cs typeface="Times New Roman" pitchFamily="18" charset="0"/>
              </a:rPr>
              <a:t>воспитание культурно-гигиенических</a:t>
            </a:r>
          </a:p>
          <a:p>
            <a:pPr marL="342900" indent="-342900" algn="ctr"/>
            <a:r>
              <a:rPr kumimoji="0" lang="ru-RU" altLang="ru-RU" sz="1400">
                <a:cs typeface="Times New Roman" pitchFamily="18" charset="0"/>
              </a:rPr>
              <a:t> навыков;</a:t>
            </a:r>
            <a:endParaRPr lang="ru-RU" alt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403350" y="4292600"/>
            <a:ext cx="3889375" cy="865188"/>
          </a:xfrm>
          <a:prstGeom prst="roundRect">
            <a:avLst>
              <a:gd name="adj" fmla="val 41685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altLang="ru-RU" sz="1400">
                <a:cs typeface="Times New Roman" pitchFamily="18" charset="0"/>
              </a:rPr>
              <a:t>формирование позитивных установок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 к различным видам труда и творчества,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 воспитание положительного отношения к труду, 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желания трудиться;</a:t>
            </a: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5580063" y="4724400"/>
            <a:ext cx="3384550" cy="719138"/>
          </a:xfrm>
          <a:prstGeom prst="roundRect">
            <a:avLst>
              <a:gd name="adj" fmla="val 50000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altLang="ru-RU" sz="1400">
                <a:cs typeface="Times New Roman" pitchFamily="18" charset="0"/>
              </a:rPr>
              <a:t>воспитание ценностного отношения к 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собственному труду,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 труду других людей и его результатам;</a:t>
            </a:r>
            <a:endParaRPr lang="ru-RU" altLang="ru-RU" sz="1400">
              <a:cs typeface="Times New Roman" pitchFamily="18" charset="0"/>
            </a:endParaRP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1476375" y="5734050"/>
            <a:ext cx="5040313" cy="692150"/>
          </a:xfrm>
          <a:prstGeom prst="roundRect">
            <a:avLst>
              <a:gd name="adj" fmla="val 38759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altLang="ru-RU" sz="1400">
                <a:cs typeface="Times New Roman" pitchFamily="18" charset="0"/>
              </a:rPr>
              <a:t>формирование умения ответственно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относиться к порученному заданию (умение и желание доводить</a:t>
            </a:r>
          </a:p>
          <a:p>
            <a:pPr algn="ctr"/>
            <a:r>
              <a:rPr kumimoji="0" lang="ru-RU" altLang="ru-RU" sz="1400">
                <a:cs typeface="Times New Roman" pitchFamily="18" charset="0"/>
              </a:rPr>
              <a:t> дело до конца, стремление сделать его хорошо);</a:t>
            </a: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5076825" y="2492375"/>
            <a:ext cx="3527425" cy="863600"/>
          </a:xfrm>
          <a:prstGeom prst="roundRect">
            <a:avLst>
              <a:gd name="adj" fmla="val 50000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kumimoji="0" lang="ru-RU" altLang="ru-RU" sz="1400">
                <a:cs typeface="Times New Roman" pitchFamily="18" charset="0"/>
              </a:rPr>
              <a:t>формирование первичных представлений о </a:t>
            </a:r>
          </a:p>
          <a:p>
            <a:pPr marL="342900" indent="-342900" algn="ctr"/>
            <a:r>
              <a:rPr kumimoji="0" lang="ru-RU" altLang="ru-RU" sz="1400">
                <a:cs typeface="Times New Roman" pitchFamily="18" charset="0"/>
              </a:rPr>
              <a:t>труде взрослых, его роли в обществе и </a:t>
            </a:r>
          </a:p>
          <a:p>
            <a:pPr marL="342900" indent="-342900" algn="ctr"/>
            <a:r>
              <a:rPr kumimoji="0" lang="ru-RU" altLang="ru-RU" sz="1400">
                <a:cs typeface="Times New Roman" pitchFamily="18" charset="0"/>
              </a:rPr>
              <a:t>жизни каждого человека; </a:t>
            </a:r>
            <a:endParaRPr lang="ru-RU" altLang="ru-RU" sz="1400"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  <p:bldP spid="4106" grpId="0" animBg="1"/>
      <p:bldP spid="4108" grpId="0" animBg="1"/>
      <p:bldP spid="4110" grpId="0" animBg="1"/>
      <p:bldP spid="41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Oval 4"/>
          <p:cNvSpPr>
            <a:spLocks noChangeArrowheads="1"/>
          </p:cNvSpPr>
          <p:nvPr/>
        </p:nvSpPr>
        <p:spPr bwMode="auto">
          <a:xfrm>
            <a:off x="3244850" y="2852738"/>
            <a:ext cx="3313113" cy="1152525"/>
          </a:xfrm>
          <a:prstGeom prst="ellipse">
            <a:avLst/>
          </a:prstGeom>
          <a:solidFill>
            <a:srgbClr val="95E7A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6" name="Oval 6"/>
          <p:cNvSpPr>
            <a:spLocks noChangeArrowheads="1"/>
          </p:cNvSpPr>
          <p:nvPr/>
        </p:nvSpPr>
        <p:spPr bwMode="auto">
          <a:xfrm>
            <a:off x="5291138" y="4891088"/>
            <a:ext cx="3313112" cy="1152525"/>
          </a:xfrm>
          <a:prstGeom prst="ellipse">
            <a:avLst/>
          </a:prstGeom>
          <a:solidFill>
            <a:srgbClr val="EFF18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7" name="Oval 7"/>
          <p:cNvSpPr>
            <a:spLocks noChangeArrowheads="1"/>
          </p:cNvSpPr>
          <p:nvPr/>
        </p:nvSpPr>
        <p:spPr bwMode="auto">
          <a:xfrm>
            <a:off x="1474788" y="4919663"/>
            <a:ext cx="3314700" cy="1152525"/>
          </a:xfrm>
          <a:prstGeom prst="ellipse">
            <a:avLst/>
          </a:prstGeom>
          <a:solidFill>
            <a:srgbClr val="EFF18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8" name="Oval 8"/>
          <p:cNvSpPr>
            <a:spLocks noChangeArrowheads="1"/>
          </p:cNvSpPr>
          <p:nvPr/>
        </p:nvSpPr>
        <p:spPr bwMode="auto">
          <a:xfrm>
            <a:off x="5651500" y="1231900"/>
            <a:ext cx="3313113" cy="1152525"/>
          </a:xfrm>
          <a:prstGeom prst="ellipse">
            <a:avLst/>
          </a:prstGeom>
          <a:solidFill>
            <a:srgbClr val="EFF18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9" name="Oval 9"/>
          <p:cNvSpPr>
            <a:spLocks noChangeArrowheads="1"/>
          </p:cNvSpPr>
          <p:nvPr/>
        </p:nvSpPr>
        <p:spPr bwMode="auto">
          <a:xfrm>
            <a:off x="1474788" y="1268413"/>
            <a:ext cx="3313112" cy="1152525"/>
          </a:xfrm>
          <a:prstGeom prst="ellipse">
            <a:avLst/>
          </a:prstGeom>
          <a:solidFill>
            <a:srgbClr val="EFF18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1474788" y="1231900"/>
            <a:ext cx="316865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kumimoji="0" lang="ru-RU" altLang="ru-RU">
              <a:cs typeface="Times New Roman" pitchFamily="18" charset="0"/>
            </a:endParaRPr>
          </a:p>
          <a:p>
            <a:pPr algn="ctr"/>
            <a:r>
              <a:rPr kumimoji="0" lang="ru-RU" altLang="ru-RU">
                <a:cs typeface="Times New Roman" pitchFamily="18" charset="0"/>
              </a:rPr>
              <a:t>Воспитание культурно-гигиенических навыков </a:t>
            </a:r>
          </a:p>
          <a:p>
            <a:pPr algn="ctr">
              <a:spcBef>
                <a:spcPct val="50000"/>
              </a:spcBef>
            </a:pPr>
            <a:endParaRPr lang="ru-RU" altLang="ru-RU">
              <a:cs typeface="Times New Roman" pitchFamily="18" charset="0"/>
            </a:endParaRPr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6089650" y="158273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>
                <a:cs typeface="Times New Roman" pitchFamily="18" charset="0"/>
              </a:rPr>
              <a:t>Самообслуживание</a:t>
            </a:r>
          </a:p>
        </p:txBody>
      </p:sp>
      <p:sp>
        <p:nvSpPr>
          <p:cNvPr id="102412" name="Text Box 12"/>
          <p:cNvSpPr txBox="1">
            <a:spLocks noChangeArrowheads="1"/>
          </p:cNvSpPr>
          <p:nvPr/>
        </p:nvSpPr>
        <p:spPr bwMode="auto">
          <a:xfrm>
            <a:off x="1547813" y="5313363"/>
            <a:ext cx="3240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altLang="ru-RU">
                <a:cs typeface="Times New Roman" pitchFamily="18" charset="0"/>
              </a:rPr>
              <a:t>Общественно-полезный труд</a:t>
            </a:r>
          </a:p>
        </p:txBody>
      </p:sp>
      <p:sp>
        <p:nvSpPr>
          <p:cNvPr id="102413" name="Text Box 13"/>
          <p:cNvSpPr txBox="1">
            <a:spLocks noChangeArrowheads="1"/>
          </p:cNvSpPr>
          <p:nvPr/>
        </p:nvSpPr>
        <p:spPr bwMode="auto">
          <a:xfrm>
            <a:off x="5472113" y="52847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altLang="ru-RU">
                <a:cs typeface="Times New Roman" pitchFamily="18" charset="0"/>
              </a:rPr>
              <a:t>Уважение к труду взрослых</a:t>
            </a:r>
          </a:p>
        </p:txBody>
      </p:sp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3676650" y="3219450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>
                <a:cs typeface="Times New Roman" pitchFamily="18" charset="0"/>
              </a:rPr>
              <a:t>Трудовая деятельность</a:t>
            </a:r>
          </a:p>
        </p:txBody>
      </p:sp>
      <p:sp>
        <p:nvSpPr>
          <p:cNvPr id="102415" name="Line 15"/>
          <p:cNvSpPr>
            <a:spLocks noChangeShapeType="1"/>
          </p:cNvSpPr>
          <p:nvPr/>
        </p:nvSpPr>
        <p:spPr bwMode="auto">
          <a:xfrm>
            <a:off x="2124075" y="2420938"/>
            <a:ext cx="1655763" cy="503237"/>
          </a:xfrm>
          <a:prstGeom prst="line">
            <a:avLst/>
          </a:prstGeom>
          <a:noFill/>
          <a:ln w="57150">
            <a:solidFill>
              <a:srgbClr val="E999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16" name="Line 16"/>
          <p:cNvSpPr>
            <a:spLocks noChangeShapeType="1"/>
          </p:cNvSpPr>
          <p:nvPr/>
        </p:nvSpPr>
        <p:spPr bwMode="auto">
          <a:xfrm flipH="1">
            <a:off x="5927725" y="2520950"/>
            <a:ext cx="1223963" cy="360363"/>
          </a:xfrm>
          <a:prstGeom prst="line">
            <a:avLst/>
          </a:prstGeom>
          <a:noFill/>
          <a:ln w="57150">
            <a:solidFill>
              <a:srgbClr val="E999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17" name="Line 17"/>
          <p:cNvSpPr>
            <a:spLocks noChangeShapeType="1"/>
          </p:cNvSpPr>
          <p:nvPr/>
        </p:nvSpPr>
        <p:spPr bwMode="auto">
          <a:xfrm flipV="1">
            <a:off x="2700338" y="4222750"/>
            <a:ext cx="1295400" cy="506413"/>
          </a:xfrm>
          <a:prstGeom prst="line">
            <a:avLst/>
          </a:prstGeom>
          <a:noFill/>
          <a:ln w="57150">
            <a:solidFill>
              <a:srgbClr val="E999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18" name="Line 18"/>
          <p:cNvSpPr>
            <a:spLocks noChangeShapeType="1"/>
          </p:cNvSpPr>
          <p:nvPr/>
        </p:nvSpPr>
        <p:spPr bwMode="auto">
          <a:xfrm flipH="1" flipV="1">
            <a:off x="5603875" y="4187825"/>
            <a:ext cx="1584325" cy="576263"/>
          </a:xfrm>
          <a:prstGeom prst="line">
            <a:avLst/>
          </a:prstGeom>
          <a:noFill/>
          <a:ln w="57150">
            <a:solidFill>
              <a:srgbClr val="E9999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 bwMode="auto">
          <a:xfrm>
            <a:off x="2483768" y="378119"/>
            <a:ext cx="5220494" cy="577856"/>
          </a:xfrm>
          <a:prstGeom prst="roundRect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9A0000"/>
                </a:solidFill>
              </a:rPr>
              <a:t>Структура трудовой деятельности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2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0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2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nimBg="1"/>
      <p:bldP spid="102406" grpId="0" animBg="1"/>
      <p:bldP spid="102407" grpId="0" animBg="1"/>
      <p:bldP spid="102408" grpId="0" animBg="1"/>
      <p:bldP spid="102409" grpId="0" animBg="1"/>
      <p:bldP spid="102410" grpId="0"/>
      <p:bldP spid="102411" grpId="0"/>
      <p:bldP spid="102412" grpId="0"/>
      <p:bldP spid="102413" grpId="0"/>
      <p:bldP spid="102414" grpId="0"/>
      <p:bldP spid="102415" grpId="0" animBg="1"/>
      <p:bldP spid="102416" grpId="0" animBg="1"/>
      <p:bldP spid="102417" grpId="0" animBg="1"/>
      <p:bldP spid="1024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о стрелкой вниз 8"/>
          <p:cNvSpPr/>
          <p:nvPr/>
        </p:nvSpPr>
        <p:spPr>
          <a:xfrm>
            <a:off x="1836242" y="1858690"/>
            <a:ext cx="1728192" cy="1296144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dirty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Поручения</a:t>
            </a: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4192538" y="1879749"/>
            <a:ext cx="1850504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</a:rPr>
              <a:t>Дежурства</a:t>
            </a:r>
            <a:endParaRPr kumimoji="0" lang="ru-RU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6732240" y="1879749"/>
            <a:ext cx="1997819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</a:rPr>
              <a:t>Коллективный труд</a:t>
            </a:r>
          </a:p>
        </p:txBody>
      </p:sp>
      <p:sp>
        <p:nvSpPr>
          <p:cNvPr id="23" name="Вертикальный свиток 22"/>
          <p:cNvSpPr/>
          <p:nvPr/>
        </p:nvSpPr>
        <p:spPr>
          <a:xfrm>
            <a:off x="1042988" y="3429000"/>
            <a:ext cx="2735262" cy="316865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Индивидуальные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Подгрупповые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Коллективные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Общие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Кратковременные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Долгосрочные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Эпизодические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Регулярные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Простые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Сложные  </a:t>
            </a:r>
            <a:r>
              <a:rPr kumimoji="0" lang="ru-RU" dirty="0"/>
              <a:t> </a:t>
            </a:r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3635375" y="3429000"/>
            <a:ext cx="2736850" cy="3024188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Индивидуальные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Подгрупповые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(по столовой;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в уголке природы;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подготовка к занятиям)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Обязательные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Систематичные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 dirty="0"/>
          </a:p>
        </p:txBody>
      </p:sp>
      <p:sp>
        <p:nvSpPr>
          <p:cNvPr id="22" name="Вертикальный свиток 21"/>
          <p:cNvSpPr/>
          <p:nvPr/>
        </p:nvSpPr>
        <p:spPr>
          <a:xfrm>
            <a:off x="6300788" y="3429000"/>
            <a:ext cx="2663825" cy="3024188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Общий труд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/>
              <a:t>Совместный труд</a:t>
            </a:r>
          </a:p>
        </p:txBody>
      </p:sp>
      <p:sp>
        <p:nvSpPr>
          <p:cNvPr id="104462" name="AutoShape 14"/>
          <p:cNvSpPr>
            <a:spLocks noChangeArrowheads="1"/>
          </p:cNvSpPr>
          <p:nvPr/>
        </p:nvSpPr>
        <p:spPr bwMode="auto">
          <a:xfrm>
            <a:off x="2268538" y="260350"/>
            <a:ext cx="5975350" cy="1152525"/>
          </a:xfrm>
          <a:prstGeom prst="horizontalScroll">
            <a:avLst>
              <a:gd name="adj" fmla="val 12500"/>
            </a:avLst>
          </a:prstGeom>
          <a:solidFill>
            <a:srgbClr val="A2A7C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2700338" y="549275"/>
            <a:ext cx="5616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rgbClr val="C00000"/>
                </a:solidFill>
              </a:rPr>
              <a:t>Формы организации труда детей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750"/>
                                        <p:tgtEl>
                                          <p:spTgt spid="104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2" grpId="0" animBg="1"/>
      <p:bldP spid="1044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1808539" y="393998"/>
            <a:ext cx="6927097" cy="864096"/>
          </a:xfrm>
          <a:prstGeom prst="ribbon2">
            <a:avLst>
              <a:gd name="adj1" fmla="val 0"/>
              <a:gd name="adj2" fmla="val 75000"/>
            </a:avLst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400" b="1" dirty="0">
                <a:ln w="1905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Средства, методы и приемы трудового воспитания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92275" y="1700213"/>
            <a:ext cx="7127875" cy="4608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kumimoji="0" lang="ru-RU" alt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ООД</a:t>
            </a:r>
            <a:endParaRPr kumimoji="0" lang="ru-RU" alt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Совместная 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деятельность  в процессе режимных </a:t>
            </a:r>
          </a:p>
          <a:p>
            <a:pPr>
              <a:defRPr/>
            </a:pP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моментов в течение всего дня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Наблюдения 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трудом взрослых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Организация 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трудовой деятельности и посильной помощи взрослым 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Экскурсии</a:t>
            </a:r>
            <a:endParaRPr kumimoji="0" lang="ru-RU" alt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Художественные 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средства (изо, музыка, </a:t>
            </a:r>
          </a:p>
          <a:p>
            <a:pPr>
              <a:defRPr/>
            </a:pP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художественная литература и др.) 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Дидактические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настольные, с/р игры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alt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Рассматривание </a:t>
            </a:r>
            <a:r>
              <a:rPr kumimoji="0"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картин, иллюстраций, картинок</a:t>
            </a:r>
          </a:p>
          <a:p>
            <a:pPr>
              <a:defRPr/>
            </a:pPr>
            <a:endParaRPr kumimoji="0" lang="ru-RU" alt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kumimoji="0" lang="ru-RU" alt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619250" y="2205038"/>
            <a:ext cx="5905500" cy="1295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kumimoji="0" lang="ru-RU" altLang="ru-RU" sz="36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организации</a:t>
            </a:r>
          </a:p>
          <a:p>
            <a:pPr algn="ctr">
              <a:defRPr/>
            </a:pPr>
            <a:r>
              <a:rPr kumimoji="0" lang="ru-RU" altLang="ru-RU" sz="3600" b="1" dirty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труда детей</a:t>
            </a: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0" y="692150"/>
            <a:ext cx="3095625" cy="1584325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Создание эмоционально-положительной обстановки в процессе труда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3059113" y="333375"/>
            <a:ext cx="2641600" cy="914400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Подбор оборудования для труда</a:t>
            </a:r>
          </a:p>
        </p:txBody>
      </p:sp>
      <p:sp>
        <p:nvSpPr>
          <p:cNvPr id="8" name="Овал 7"/>
          <p:cNvSpPr>
            <a:spLocks noChangeArrowheads="1"/>
          </p:cNvSpPr>
          <p:nvPr/>
        </p:nvSpPr>
        <p:spPr bwMode="auto">
          <a:xfrm>
            <a:off x="5759450" y="765175"/>
            <a:ext cx="3384550" cy="1584325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Систематическое включение каждого ребенка в труд на правах партнера</a:t>
            </a:r>
          </a:p>
        </p:txBody>
      </p: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179388" y="3573463"/>
            <a:ext cx="3168650" cy="1152525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Создание мотивации  трудовой деятельности</a:t>
            </a: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6046788" y="3357563"/>
            <a:ext cx="3097212" cy="1223962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Демонстрация заинтересованности педагога </a:t>
            </a:r>
          </a:p>
        </p:txBody>
      </p:sp>
      <p:sp>
        <p:nvSpPr>
          <p:cNvPr id="15" name="Овал 14"/>
          <p:cNvSpPr>
            <a:spLocks noChangeArrowheads="1"/>
          </p:cNvSpPr>
          <p:nvPr/>
        </p:nvSpPr>
        <p:spPr bwMode="auto">
          <a:xfrm>
            <a:off x="3348038" y="4076700"/>
            <a:ext cx="2498725" cy="1296988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Поощрения в процессе и по результатам труда </a:t>
            </a:r>
          </a:p>
        </p:txBody>
      </p:sp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190500" y="4868863"/>
            <a:ext cx="3529013" cy="1800225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Создание в группе трудовой атмосферы, постоянной занятости, стремление  к полезным делам</a:t>
            </a:r>
          </a:p>
        </p:txBody>
      </p:sp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5651500" y="4868863"/>
            <a:ext cx="3275013" cy="1836737"/>
          </a:xfrm>
          <a:prstGeom prst="ellipse">
            <a:avLst/>
          </a:prstGeom>
          <a:solidFill>
            <a:srgbClr val="A2A7CE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1600" dirty="0">
                <a:solidFill>
                  <a:schemeClr val="lt1"/>
                </a:solidFill>
                <a:latin typeface="+mn-lt"/>
                <a:cs typeface="+mn-cs"/>
              </a:rPr>
              <a:t>Учет нагрузки, состояния здоровья , интересов, способностей ребенка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8" grpId="0" animBg="1"/>
      <p:bldP spid="11" grpId="0" animBg="1"/>
      <p:bldP spid="13" grpId="0" animBg="1"/>
      <p:bldP spid="15" grpId="0" animBg="1"/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7" name="WordArt 7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7272338" cy="1223962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089E7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Условия для успешного </a:t>
            </a:r>
          </a:p>
          <a:p>
            <a:pPr algn="ctr"/>
            <a:r>
              <a:rPr lang="ru-RU" sz="2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089E7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выполнения задач</a:t>
            </a:r>
          </a:p>
          <a:p>
            <a:pPr algn="ctr"/>
            <a:r>
              <a:rPr lang="ru-RU" sz="24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089E7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трудового воспитания</a:t>
            </a:r>
          </a:p>
        </p:txBody>
      </p:sp>
      <p:sp>
        <p:nvSpPr>
          <p:cNvPr id="2" name="Скругленный прямоугольник 1"/>
          <p:cNvSpPr>
            <a:spLocks noChangeArrowheads="1"/>
          </p:cNvSpPr>
          <p:nvPr/>
        </p:nvSpPr>
        <p:spPr bwMode="auto">
          <a:xfrm>
            <a:off x="1905000" y="2060848"/>
            <a:ext cx="6697663" cy="446449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kumimoji="0" lang="ru-RU" altLang="ru-RU" b="1" dirty="0">
                <a:solidFill>
                  <a:srgbClr val="333300"/>
                </a:solidFill>
              </a:rPr>
              <a:t>    Наличие соответствующего оборудования для всех видов труда. </a:t>
            </a:r>
          </a:p>
          <a:p>
            <a:pPr>
              <a:buFontTx/>
              <a:buBlip>
                <a:blip r:embed="rId2"/>
              </a:buBlip>
            </a:pPr>
            <a:endParaRPr kumimoji="0" lang="ru-RU" altLang="ru-RU" b="1" dirty="0">
              <a:solidFill>
                <a:srgbClr val="3333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kumimoji="0" lang="ru-RU" altLang="ru-RU" b="1" dirty="0">
                <a:solidFill>
                  <a:srgbClr val="333300"/>
                </a:solidFill>
              </a:rPr>
              <a:t>     Хранение оборудования для разных видов труда в обусловленном месте в установленном порядке, свободный доступ для самостоятельного использования его детьми, поддержание постоянного порядка.</a:t>
            </a:r>
          </a:p>
          <a:p>
            <a:pPr>
              <a:buFontTx/>
              <a:buBlip>
                <a:blip r:embed="rId2"/>
              </a:buBlip>
            </a:pPr>
            <a:endParaRPr kumimoji="0" lang="ru-RU" altLang="ru-RU" b="1" dirty="0">
              <a:solidFill>
                <a:srgbClr val="3333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kumimoji="0" lang="ru-RU" altLang="ru-RU" b="1" dirty="0">
                <a:solidFill>
                  <a:srgbClr val="333300"/>
                </a:solidFill>
              </a:rPr>
              <a:t>      </a:t>
            </a:r>
            <a:r>
              <a:rPr kumimoji="0" lang="ru-RU" altLang="ru-RU" b="1" dirty="0">
                <a:solidFill>
                  <a:srgbClr val="333300"/>
                </a:solidFill>
              </a:rPr>
              <a:t>Повседневность труда и постоянство участия в нем всех детей, ведение учета участия каждого ребенка в различных видах и формах труда, уровня развития его трудовой деятельности.</a:t>
            </a:r>
            <a:endParaRPr kumimoji="0" lang="ru-RU" altLang="ru-RU" b="1" dirty="0">
              <a:solidFill>
                <a:srgbClr val="333300"/>
              </a:solidFill>
            </a:endParaRPr>
          </a:p>
          <a:p>
            <a:endParaRPr kumimoji="0" lang="ru-RU" altLang="ru-RU" b="1" dirty="0">
              <a:solidFill>
                <a:srgbClr val="3333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kumimoji="0" lang="ru-RU" altLang="ru-RU" b="1" dirty="0">
                <a:solidFill>
                  <a:srgbClr val="333300"/>
                </a:solidFill>
              </a:rPr>
              <a:t>      Посильность труда</a:t>
            </a:r>
          </a:p>
          <a:p>
            <a:pPr>
              <a:buFontTx/>
              <a:buBlip>
                <a:blip r:embed="rId2"/>
              </a:buBlip>
            </a:pPr>
            <a:endParaRPr kumimoji="0" lang="ru-RU" altLang="ru-RU" dirty="0">
              <a:solidFill>
                <a:srgbClr val="3333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7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3276600" y="2997200"/>
            <a:ext cx="5183188" cy="1584325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Reporting Progress or Status</Template>
  <TotalTime>449</TotalTime>
  <Words>387</Words>
  <Application>Microsoft Office PowerPoint</Application>
  <PresentationFormat>Экран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Reporting Progress or Status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алена</cp:lastModifiedBy>
  <cp:revision>18</cp:revision>
  <dcterms:created xsi:type="dcterms:W3CDTF">2015-04-24T15:04:04Z</dcterms:created>
  <dcterms:modified xsi:type="dcterms:W3CDTF">2019-04-10T08:24:13Z</dcterms:modified>
</cp:coreProperties>
</file>