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  <p:sldId id="260" r:id="rId5"/>
    <p:sldId id="261" r:id="rId6"/>
    <p:sldId id="278" r:id="rId7"/>
    <p:sldId id="279" r:id="rId8"/>
    <p:sldId id="280" r:id="rId9"/>
    <p:sldId id="281" r:id="rId10"/>
    <p:sldId id="271" r:id="rId11"/>
    <p:sldId id="272" r:id="rId12"/>
    <p:sldId id="273" r:id="rId13"/>
    <p:sldId id="274" r:id="rId14"/>
    <p:sldId id="276" r:id="rId15"/>
    <p:sldId id="275" r:id="rId16"/>
    <p:sldId id="277" r:id="rId17"/>
    <p:sldId id="28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C0199-E7D4-44A8-BF33-601C7C91E213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4FF41-CA43-42CE-A894-A563A36722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C0199-E7D4-44A8-BF33-601C7C91E213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4FF41-CA43-42CE-A894-A563A36722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C0199-E7D4-44A8-BF33-601C7C91E213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4FF41-CA43-42CE-A894-A563A36722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7F598B-EBDC-4E47-A20E-8A4747CF80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5DB54C-BB99-4F4A-977E-8C4D5FE419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C0199-E7D4-44A8-BF33-601C7C91E213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4FF41-CA43-42CE-A894-A563A36722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C0199-E7D4-44A8-BF33-601C7C91E213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4FF41-CA43-42CE-A894-A563A36722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C0199-E7D4-44A8-BF33-601C7C91E213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4FF41-CA43-42CE-A894-A563A36722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C0199-E7D4-44A8-BF33-601C7C91E213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4FF41-CA43-42CE-A894-A563A36722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C0199-E7D4-44A8-BF33-601C7C91E213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4FF41-CA43-42CE-A894-A563A36722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C0199-E7D4-44A8-BF33-601C7C91E213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4FF41-CA43-42CE-A894-A563A36722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C0199-E7D4-44A8-BF33-601C7C91E213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4FF41-CA43-42CE-A894-A563A36722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C0199-E7D4-44A8-BF33-601C7C91E213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4FF41-CA43-42CE-A894-A563A36722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screen">
            <a:lum/>
          </a:blip>
          <a:srcRect/>
          <a:stretch>
            <a:fillRect t="-26000" b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C0199-E7D4-44A8-BF33-601C7C91E213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A4FF41-CA43-42CE-A894-A563A367229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39612904_1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656183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Лыжная подготовка в начальной школе.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5229200"/>
            <a:ext cx="8352928" cy="1296144"/>
          </a:xfrm>
        </p:spPr>
        <p:txBody>
          <a:bodyPr>
            <a:normAutofit fontScale="70000" lnSpcReduction="20000"/>
          </a:bodyPr>
          <a:lstStyle/>
          <a:p>
            <a:pPr algn="r">
              <a:spcBef>
                <a:spcPct val="0"/>
              </a:spcBef>
            </a:pPr>
            <a:r>
              <a:rPr lang="ru-RU" dirty="0" smtClean="0">
                <a:solidFill>
                  <a:schemeClr val="tx1"/>
                </a:solidFill>
                <a:cs typeface="Times New Roman" pitchFamily="18" charset="0"/>
              </a:rPr>
              <a:t>Выполнила учитель начальных</a:t>
            </a:r>
          </a:p>
          <a:p>
            <a:pPr algn="r">
              <a:spcBef>
                <a:spcPct val="0"/>
              </a:spcBef>
            </a:pPr>
            <a:r>
              <a:rPr lang="ru-RU" dirty="0" smtClean="0">
                <a:solidFill>
                  <a:schemeClr val="tx1"/>
                </a:solidFill>
                <a:cs typeface="Times New Roman" pitchFamily="18" charset="0"/>
              </a:rPr>
              <a:t> классов МБОУ</a:t>
            </a:r>
          </a:p>
          <a:p>
            <a:pPr algn="r">
              <a:spcBef>
                <a:spcPct val="0"/>
              </a:spcBef>
            </a:pPr>
            <a:r>
              <a:rPr lang="ru-RU" dirty="0" smtClean="0">
                <a:solidFill>
                  <a:schemeClr val="tx1"/>
                </a:solidFill>
                <a:cs typeface="Times New Roman" pitchFamily="18" charset="0"/>
              </a:rPr>
              <a:t> «Основная школа п. Большевик» </a:t>
            </a:r>
          </a:p>
          <a:p>
            <a:pPr algn="r">
              <a:spcBef>
                <a:spcPct val="0"/>
              </a:spcBef>
            </a:pPr>
            <a:r>
              <a:rPr lang="ru-RU" dirty="0" smtClean="0">
                <a:solidFill>
                  <a:schemeClr val="tx1"/>
                </a:solidFill>
                <a:cs typeface="Times New Roman" pitchFamily="18" charset="0"/>
              </a:rPr>
              <a:t>Костарева Н.В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endParaRPr lang="ru-RU" dirty="0"/>
          </a:p>
        </p:txBody>
      </p:sp>
      <p:pic>
        <p:nvPicPr>
          <p:cNvPr id="5" name="Рисунок 4" descr="DXW7mZXXkAAiw7q.jpg large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267744" y="1988840"/>
            <a:ext cx="4242048" cy="31815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0" name="Rectangle 10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32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Ходьба ступающим шагом без палок</a:t>
            </a:r>
          </a:p>
        </p:txBody>
      </p:sp>
      <p:sp>
        <p:nvSpPr>
          <p:cNvPr id="6147" name="Rectangle 11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752600"/>
            <a:ext cx="4038600" cy="4038600"/>
          </a:xfrm>
        </p:spPr>
        <p:txBody>
          <a:bodyPr>
            <a:normAutofit fontScale="92500" lnSpcReduction="20000"/>
          </a:bodyPr>
          <a:lstStyle/>
          <a:p>
            <a:pPr>
              <a:buFontTx/>
              <a:buNone/>
            </a:pPr>
            <a:r>
              <a:rPr lang="ru-RU" sz="2000" dirty="0" smtClean="0"/>
              <a:t>     </a:t>
            </a:r>
            <a:r>
              <a:rPr lang="ru-RU" sz="2000" dirty="0" smtClean="0"/>
              <a:t> </a:t>
            </a:r>
            <a:r>
              <a:rPr lang="ru-RU" sz="2400" dirty="0" smtClean="0"/>
              <a:t>Это </a:t>
            </a:r>
            <a:r>
              <a:rPr lang="ru-RU" sz="2400" dirty="0" smtClean="0"/>
              <a:t>первый этап в освоении передвижения на лыжах. При этом способе необходимо поочерёдно приподнимать носки лыж, а пятки прижимать к снегу и так совершать движения. Руки сначала движутся произвольно. В дальнейшем нужно следить за тем, чтобы левая рука выносилась вперёд вместе с правой ногой, а правая рука – с левой ногой.</a:t>
            </a:r>
          </a:p>
        </p:txBody>
      </p:sp>
      <p:pic>
        <p:nvPicPr>
          <p:cNvPr id="6148" name="Picture 6" descr="http://photo.7ya.ru/ph/2008/2/25/1203927337559.jpg"/>
          <p:cNvPicPr>
            <a:picLocks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572000" y="2438400"/>
            <a:ext cx="4419600" cy="3314700"/>
          </a:xfr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pPr>
              <a:defRPr/>
            </a:pPr>
            <a:r>
              <a:rPr lang="ru-RU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Ходьба скользящим шагом без палок</a:t>
            </a:r>
          </a:p>
        </p:txBody>
      </p:sp>
      <p:sp>
        <p:nvSpPr>
          <p:cNvPr id="717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51520" y="836712"/>
            <a:ext cx="8136904" cy="3600400"/>
          </a:xfrm>
        </p:spPr>
        <p:txBody>
          <a:bodyPr/>
          <a:lstStyle/>
          <a:p>
            <a:pPr>
              <a:buFontTx/>
              <a:buNone/>
            </a:pPr>
            <a:r>
              <a:rPr lang="ru-RU" sz="2000" dirty="0" smtClean="0"/>
              <a:t>     Осваивают </a:t>
            </a:r>
            <a:r>
              <a:rPr lang="ru-RU" sz="2000" dirty="0" smtClean="0"/>
              <a:t>после того, как научились </a:t>
            </a:r>
            <a:r>
              <a:rPr lang="ru-RU" sz="2000" dirty="0" smtClean="0"/>
              <a:t>передвигаться ступающим </a:t>
            </a:r>
            <a:r>
              <a:rPr lang="ru-RU" sz="2000" dirty="0" smtClean="0"/>
              <a:t>шагом. Итак, встав на лыжи, надо оттолкнуться левой ногой , согнуть правую ногу в колене и, вынеся её вперёд, скользить на правой лыжи. Одновременно с этим левая рука идёт вперёд. Туловище во время скольжения слегка наклоняется вперёд в направлении правой ноги. Когда скольжение будет замедляться, следует оттолкнуться правой ногой и т. д. </a:t>
            </a:r>
          </a:p>
          <a:p>
            <a:pPr>
              <a:buFontTx/>
              <a:buNone/>
            </a:pPr>
            <a:r>
              <a:rPr lang="ru-RU" sz="2000" dirty="0" smtClean="0"/>
              <a:t>      Осваивая </a:t>
            </a:r>
            <a:r>
              <a:rPr lang="ru-RU" sz="2000" dirty="0" smtClean="0"/>
              <a:t>этот способ, старайтесь как можно дольше скользить на одной лыже и плавно переходить с одной лыжи на другую.</a:t>
            </a:r>
          </a:p>
          <a:p>
            <a:pPr>
              <a:buFontTx/>
              <a:buNone/>
            </a:pPr>
            <a:r>
              <a:rPr lang="ru-RU" sz="2000" dirty="0" smtClean="0"/>
              <a:t>     После </a:t>
            </a:r>
            <a:r>
              <a:rPr lang="ru-RU" sz="2000" dirty="0" smtClean="0"/>
              <a:t>освоения ходьбы без палок переходите к передвижению этими способами с палками.</a:t>
            </a:r>
          </a:p>
        </p:txBody>
      </p:sp>
      <p:pic>
        <p:nvPicPr>
          <p:cNvPr id="6" name="Содержимое 5" descr="85799.002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971600" y="4501753"/>
            <a:ext cx="7416824" cy="2356247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Содержимое 4"/>
          <p:cNvPicPr>
            <a:picLocks noGrp="1"/>
          </p:cNvPicPr>
          <p:nvPr>
            <p:ph sz="half" idx="4294967295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762000" y="1447800"/>
            <a:ext cx="7620000" cy="3176588"/>
          </a:xfrm>
        </p:spPr>
      </p:pic>
      <p:sp>
        <p:nvSpPr>
          <p:cNvPr id="8195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33400" y="5013176"/>
            <a:ext cx="8229600" cy="1411437"/>
          </a:xfrm>
        </p:spPr>
        <p:txBody>
          <a:bodyPr>
            <a:normAutofit fontScale="92500" lnSpcReduction="10000"/>
          </a:bodyPr>
          <a:lstStyle/>
          <a:p>
            <a:pPr>
              <a:buFontTx/>
              <a:buNone/>
            </a:pPr>
            <a:r>
              <a:rPr lang="ru-RU" sz="2000" dirty="0" smtClean="0"/>
              <a:t>     </a:t>
            </a:r>
            <a:r>
              <a:rPr lang="ru-RU" sz="2400" dirty="0" smtClean="0"/>
              <a:t>При передвижении этим способом каждый скользящий шаг сопровождается одним толчком палки. Один цикл хода состоит из двух скользящих шагов и двух попеременных отталкиваний палками.</a:t>
            </a:r>
          </a:p>
        </p:txBody>
      </p:sp>
      <p:sp>
        <p:nvSpPr>
          <p:cNvPr id="8196" name="Text Box 6"/>
          <p:cNvSpPr txBox="1">
            <a:spLocks noChangeArrowheads="1"/>
          </p:cNvSpPr>
          <p:nvPr/>
        </p:nvSpPr>
        <p:spPr bwMode="auto">
          <a:xfrm>
            <a:off x="1066800" y="457200"/>
            <a:ext cx="7620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/>
              <a:t>Попеременный </a:t>
            </a:r>
            <a:r>
              <a:rPr lang="ru-RU" sz="3200" b="1" dirty="0" err="1"/>
              <a:t>двухшажный</a:t>
            </a:r>
            <a:r>
              <a:rPr lang="ru-RU" sz="3200" b="1" dirty="0"/>
              <a:t> ход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2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Подъём «полуёлочкой»</a:t>
            </a:r>
          </a:p>
        </p:txBody>
      </p:sp>
      <p:sp>
        <p:nvSpPr>
          <p:cNvPr id="9219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3962400" y="1772816"/>
            <a:ext cx="5029200" cy="3713584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ru-RU" sz="2800" dirty="0" smtClean="0"/>
              <a:t>     Выполнять </a:t>
            </a:r>
            <a:r>
              <a:rPr lang="ru-RU" sz="2800" dirty="0" err="1" smtClean="0"/>
              <a:t>следуеет</a:t>
            </a:r>
            <a:r>
              <a:rPr lang="ru-RU" sz="2800" dirty="0" smtClean="0"/>
              <a:t> ступающим шагом наискось склона. Одна нога скользящим движением продвигается вперёд прямо, а другая ставится на внутреннее ребро с развёрнутым наружу носком.</a:t>
            </a:r>
          </a:p>
        </p:txBody>
      </p:sp>
      <p:pic>
        <p:nvPicPr>
          <p:cNvPr id="9220" name="Picture 10"/>
          <p:cNvPicPr>
            <a:picLocks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28600" y="1828800"/>
            <a:ext cx="3657600" cy="3472408"/>
          </a:xfr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28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Подъём «лесенкой»</a:t>
            </a:r>
          </a:p>
        </p:txBody>
      </p:sp>
      <p:sp>
        <p:nvSpPr>
          <p:cNvPr id="11267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412776"/>
            <a:ext cx="4038600" cy="4464496"/>
          </a:xfrm>
        </p:spPr>
        <p:txBody>
          <a:bodyPr/>
          <a:lstStyle/>
          <a:p>
            <a:pPr>
              <a:buFontTx/>
              <a:buNone/>
            </a:pPr>
            <a:r>
              <a:rPr lang="ru-RU" sz="2000" dirty="0" smtClean="0"/>
              <a:t>     </a:t>
            </a:r>
            <a:r>
              <a:rPr lang="ru-RU" sz="2400" dirty="0" smtClean="0"/>
              <a:t>Осуществляется приставными шагами боком к склону. При этом верхняя лыжа располагается на наружном ребре, а нижняя – на внутреннем. Опираться надо на обе палки, переставляя их поочерёдно.</a:t>
            </a:r>
          </a:p>
        </p:txBody>
      </p:sp>
      <p:pic>
        <p:nvPicPr>
          <p:cNvPr id="11268" name="Picture 14"/>
          <p:cNvPicPr>
            <a:picLocks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95536" y="1315676"/>
            <a:ext cx="3900239" cy="4846999"/>
          </a:xfr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28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Спуск на лыжах</a:t>
            </a:r>
          </a:p>
        </p:txBody>
      </p:sp>
      <p:sp>
        <p:nvSpPr>
          <p:cNvPr id="1024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556792"/>
            <a:ext cx="4925888" cy="4844008"/>
          </a:xfrm>
        </p:spPr>
        <p:txBody>
          <a:bodyPr>
            <a:noAutofit/>
          </a:bodyPr>
          <a:lstStyle/>
          <a:p>
            <a:pPr>
              <a:buFontTx/>
              <a:buNone/>
            </a:pPr>
            <a:r>
              <a:rPr lang="ru-RU" sz="2400" dirty="0" smtClean="0"/>
              <a:t>     Спуску </a:t>
            </a:r>
            <a:r>
              <a:rPr lang="ru-RU" sz="2400" dirty="0" smtClean="0"/>
              <a:t>нужно учиться на пологих склонах сначала в основной стойке. Лыжи расположены параллельно на расстоянии 10 – 15 см друг от друга. Ноги слегка согнуты, одна чуть-чуть впереди другой. Туловище слегка наклонено вперёд. Руки немного согнуты в локтях. Освоив спуск без палок, можно приступить к спуску с палками. В этом случае палки наклонены кольцами назад.</a:t>
            </a:r>
          </a:p>
        </p:txBody>
      </p:sp>
      <p:pic>
        <p:nvPicPr>
          <p:cNvPr id="10244" name="Picture 5"/>
          <p:cNvPicPr>
            <a:picLocks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148064" y="1772816"/>
            <a:ext cx="3763725" cy="3455963"/>
          </a:xfr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8200" y="1447800"/>
            <a:ext cx="401637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6" name="Rectangle 8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15240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28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Торможение плугом</a:t>
            </a:r>
          </a:p>
        </p:txBody>
      </p:sp>
      <p:sp>
        <p:nvSpPr>
          <p:cNvPr id="12292" name="Rectangle 10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04800" y="1268760"/>
            <a:ext cx="4038600" cy="4752528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ru-RU" sz="2400" dirty="0" smtClean="0"/>
              <a:t>     Выполняется </a:t>
            </a:r>
            <a:r>
              <a:rPr lang="ru-RU" sz="2400" dirty="0" smtClean="0"/>
              <a:t>за счёт сведения носков лыж и разведения пяток в сторону. Лыжи при этом ставятся на внутренние рёбра, а ноги слегка сгибаются в коленях. </a:t>
            </a:r>
          </a:p>
          <a:p>
            <a:pPr>
              <a:buFontTx/>
              <a:buNone/>
            </a:pPr>
            <a:r>
              <a:rPr lang="ru-RU" sz="2400" dirty="0" smtClean="0"/>
              <a:t>     Этот </a:t>
            </a:r>
            <a:r>
              <a:rPr lang="ru-RU" sz="2400" dirty="0" smtClean="0"/>
              <a:t>способ торможения применяется при спусках с небольших склонах.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276775835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771800" y="1196752"/>
            <a:ext cx="3654922" cy="5301208"/>
          </a:xfrm>
        </p:spPr>
      </p:pic>
      <p:sp>
        <p:nvSpPr>
          <p:cNvPr id="8" name="Прямоугольник 7"/>
          <p:cNvSpPr/>
          <p:nvPr/>
        </p:nvSpPr>
        <p:spPr>
          <a:xfrm>
            <a:off x="899592" y="260648"/>
            <a:ext cx="73597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</a:rPr>
              <a:t>Спасибо за внимание!!!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39612904_1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152127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Значение: 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908720"/>
            <a:ext cx="8208912" cy="3744416"/>
          </a:xfrm>
        </p:spPr>
        <p:txBody>
          <a:bodyPr>
            <a:normAutofit lnSpcReduction="1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Ходьба на лыжах очень популярна в нашей стране и является доступным, увлекательным и полезным занятием, прекрасным средством укрепления здоровья, закаливания, развития выносливости. Лыжные прогулки придают бодрость, повышают работоспособность, создают хорошее настроение.</a:t>
            </a:r>
          </a:p>
          <a:p>
            <a:endParaRPr lang="ru-RU" dirty="0"/>
          </a:p>
        </p:txBody>
      </p:sp>
      <p:pic>
        <p:nvPicPr>
          <p:cNvPr id="5" name="Рисунок 4" descr="DXW7mZXXkAAiw7q.jpg large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72000" y="4072508"/>
            <a:ext cx="3713989" cy="27854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39612904_1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152127"/>
          </a:xfrm>
        </p:spPr>
        <p:txBody>
          <a:bodyPr>
            <a:noAutofit/>
          </a:bodyPr>
          <a:lstStyle/>
          <a:p>
            <a:r>
              <a:rPr lang="ru-RU" b="1" dirty="0" smtClean="0"/>
              <a:t>История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1484784"/>
            <a:ext cx="4248472" cy="5112568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Лыжи появились в глубокой древности, еще в каменном веке. Первые лыжи были короткими и широкими, и охотники могли на них только ходить по снегу.     1767г – в Норвегии прошли первые официальные соревнования по лыжным гонкам.</a:t>
            </a:r>
          </a:p>
          <a:p>
            <a:endParaRPr lang="ru-RU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251520" y="1484784"/>
            <a:ext cx="4176464" cy="41044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39612904_1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008111"/>
          </a:xfrm>
        </p:spPr>
        <p:txBody>
          <a:bodyPr>
            <a:normAutofit fontScale="90000"/>
          </a:bodyPr>
          <a:lstStyle/>
          <a:p>
            <a:r>
              <a:rPr lang="ru-RU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Техника безопасности</a:t>
            </a:r>
            <a:br>
              <a:rPr lang="ru-RU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620688"/>
            <a:ext cx="4176464" cy="5760640"/>
          </a:xfrm>
        </p:spPr>
        <p:txBody>
          <a:bodyPr>
            <a:noAutofit/>
          </a:bodyPr>
          <a:lstStyle/>
          <a:p>
            <a:pPr lvl="0" algn="l" fontAlgn="base">
              <a:spcBef>
                <a:spcPct val="0"/>
              </a:spcBef>
              <a:spcAft>
                <a:spcPct val="0"/>
              </a:spcAft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algn="l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Учащийся должен: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1. Соблюдать интервал при движении на лыжах: на дистанции – 3-4 м, при спуске с горы – не менее 30 м.</a:t>
            </a: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2. При спуске с горы не выставлять вперед лыжные палки.</a:t>
            </a: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3. После спуска с горы не останавливаться у подножия.</a:t>
            </a:r>
          </a:p>
          <a:p>
            <a:pPr lvl="0" algn="l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4. Наблюдать друг за другом и немедленно сообщать учителю (преподавателю) о первых признаках обморожения.</a:t>
            </a:r>
          </a:p>
          <a:p>
            <a:endParaRPr lang="ru-RU" sz="2400" dirty="0"/>
          </a:p>
        </p:txBody>
      </p:sp>
      <p:pic>
        <p:nvPicPr>
          <p:cNvPr id="5" name="Picture 2" descr="http://www.esv-stvalentin.at/stocksport/images/stories/Schifahren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11552" y="1700808"/>
            <a:ext cx="4032448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39612904_1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080119"/>
          </a:xfrm>
        </p:spPr>
        <p:txBody>
          <a:bodyPr>
            <a:normAutofit fontScale="90000"/>
          </a:bodyPr>
          <a:lstStyle/>
          <a:p>
            <a:r>
              <a:rPr lang="ru-RU" b="1" cap="none" spc="50" dirty="0" smtClean="0">
                <a:ln w="11430"/>
              </a:rPr>
              <a:t/>
            </a:r>
            <a:br>
              <a:rPr lang="ru-RU" b="1" cap="none" spc="50" dirty="0" smtClean="0">
                <a:ln w="11430"/>
              </a:rPr>
            </a:br>
            <a:r>
              <a:rPr lang="ru-RU" b="1" cap="none" spc="50" dirty="0" smtClean="0">
                <a:ln w="11430"/>
              </a:rPr>
              <a:t>Лыжная подготовка в 1-4 </a:t>
            </a:r>
            <a:r>
              <a:rPr lang="ru-RU" b="1" cap="none" spc="50" dirty="0" err="1" smtClean="0">
                <a:ln w="11430"/>
              </a:rPr>
              <a:t>кл</a:t>
            </a:r>
            <a:r>
              <a:rPr lang="ru-RU" b="1" cap="none" spc="50" dirty="0" smtClean="0">
                <a:ln w="11430"/>
              </a:rPr>
              <a:t>.</a:t>
            </a:r>
            <a:br>
              <a:rPr lang="ru-RU" b="1" cap="none" spc="50" dirty="0" smtClean="0">
                <a:ln w="1143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http://player.myshared.ru/828705/data/images/img1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700808"/>
            <a:ext cx="9144000" cy="48257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0724-6-1100x110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724128" y="836712"/>
            <a:ext cx="3118619" cy="3118619"/>
          </a:xfrm>
        </p:spPr>
      </p:pic>
      <p:sp>
        <p:nvSpPr>
          <p:cNvPr id="4" name="Прямоугольник 3"/>
          <p:cNvSpPr/>
          <p:nvPr/>
        </p:nvSpPr>
        <p:spPr>
          <a:xfrm>
            <a:off x="251520" y="0"/>
            <a:ext cx="871296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</a:rPr>
              <a:t>Одежда, обувь, лыжный инвентарь</a:t>
            </a:r>
            <a:endParaRPr lang="ru-RU" sz="4000" b="1" cap="none" spc="0" dirty="0">
              <a:ln w="1143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 flipH="1">
            <a:off x="8686800" y="404664"/>
            <a:ext cx="2437928" cy="101297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http://nartygdansk.pl/data/uploads/grafiki-do-strony/aaa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4365104"/>
            <a:ext cx="3394348" cy="2253847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95536" y="836712"/>
            <a:ext cx="4572000" cy="132343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2000" b="1" dirty="0" smtClean="0"/>
              <a:t>Еще до того как выпадет снег, надо позаботиться об инвентаре и одежде. </a:t>
            </a:r>
            <a:br>
              <a:rPr lang="ru-RU" sz="2000" b="1" dirty="0" smtClean="0"/>
            </a:br>
            <a:r>
              <a:rPr lang="ru-RU" sz="2000" b="1" dirty="0" smtClean="0"/>
              <a:t>Лыжный костюм должен быть легким, удобным, </a:t>
            </a:r>
            <a:r>
              <a:rPr lang="ru-RU" sz="2000" b="1" dirty="0" err="1" smtClean="0"/>
              <a:t>непродуваемым</a:t>
            </a:r>
            <a:r>
              <a:rPr lang="ru-RU" sz="2000" b="1" dirty="0" smtClean="0"/>
              <a:t>. </a:t>
            </a:r>
            <a:endParaRPr lang="ru-RU" sz="2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2420888"/>
            <a:ext cx="4536504" cy="132343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/>
              <a:t>Носки лучше иметь простые или шерстяные. Ботинки приобретайте обязательно на один размер больше, чем носите.</a:t>
            </a:r>
            <a:endParaRPr lang="ru-RU" sz="2000" b="1" dirty="0"/>
          </a:p>
        </p:txBody>
      </p:sp>
      <p:pic>
        <p:nvPicPr>
          <p:cNvPr id="1032" name="Picture 8" descr="https://im2-tub-ru.yandex.net/i?id=2e3b9aa580b8878341d39e578cec9d6f&amp;n=33&amp;h=190&amp;w=26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08104" y="4765118"/>
            <a:ext cx="2649091" cy="1913792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8686800" y="1417638"/>
            <a:ext cx="7622504" cy="186734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H="1">
            <a:off x="8686800" y="5445224"/>
            <a:ext cx="4598168" cy="68093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332656"/>
            <a:ext cx="5256584" cy="286232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/>
              <a:t>Детям очень нравится лишний раз поваляться в снегу, поэтому желательно иметь варежки или рукавички, обшитые водонепроницаемой тканью. Они должны быть, конечно, теплыми и в меру свободными. Шапочка предпочтительнее шерстяная, плотно прилегающая к голове и закрывающая уши. Шарф лучше заменить свитером с высоким воротом. </a:t>
            </a:r>
            <a:endParaRPr lang="ru-RU" sz="2000" b="1" dirty="0"/>
          </a:p>
        </p:txBody>
      </p:sp>
      <p:pic>
        <p:nvPicPr>
          <p:cNvPr id="5" name="Picture 4" descr="http://www.gore-tex.cz/resources/goretex/static/en_GB/images/products/GTX_GL-9239_50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44208" y="404664"/>
            <a:ext cx="2204244" cy="2204244"/>
          </a:xfrm>
          <a:prstGeom prst="rect">
            <a:avLst/>
          </a:prstGeom>
          <a:noFill/>
        </p:spPr>
      </p:pic>
      <p:pic>
        <p:nvPicPr>
          <p:cNvPr id="28674" name="Picture 2" descr="http://www.fischer.biz.ua/published/publicdata/FISCHER/attachments/SC/products_pictures/SUOMI_enl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3501008"/>
            <a:ext cx="3168352" cy="2992982"/>
          </a:xfrm>
          <a:prstGeom prst="rect">
            <a:avLst/>
          </a:prstGeom>
          <a:noFill/>
        </p:spPr>
      </p:pic>
      <p:pic>
        <p:nvPicPr>
          <p:cNvPr id="28676" name="Picture 4" descr="http://www.jrsport.si/prenos/1614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92080" y="3015369"/>
            <a:ext cx="2952328" cy="38426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8686800" y="1417638"/>
            <a:ext cx="3013992" cy="35517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319464" y="3833664"/>
          <a:ext cx="4824536" cy="3024336"/>
        </p:xfrm>
        <a:graphic>
          <a:graphicData uri="http://schemas.openxmlformats.org/drawingml/2006/table">
            <a:tbl>
              <a:tblPr/>
              <a:tblGrid>
                <a:gridCol w="1396884"/>
                <a:gridCol w="1408625"/>
                <a:gridCol w="2019027"/>
              </a:tblGrid>
              <a:tr h="511469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Вес, кг</a:t>
                      </a:r>
                    </a:p>
                  </a:txBody>
                  <a:tcPr marL="17780" marR="17780" marT="17780" marB="177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Рост, см</a:t>
                      </a:r>
                    </a:p>
                  </a:txBody>
                  <a:tcPr marL="17780" marR="17780" marT="17780" marB="177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Длина лыж, см</a:t>
                      </a:r>
                    </a:p>
                  </a:txBody>
                  <a:tcPr marL="17780" marR="17780" marT="17780" marB="177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512867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50-55</a:t>
                      </a:r>
                      <a:br>
                        <a:rPr lang="ru-RU" sz="2000" dirty="0"/>
                      </a:br>
                      <a:r>
                        <a:rPr lang="ru-RU" sz="2000" dirty="0"/>
                        <a:t>55-60</a:t>
                      </a:r>
                      <a:br>
                        <a:rPr lang="ru-RU" sz="2000" dirty="0"/>
                      </a:br>
                      <a:r>
                        <a:rPr lang="ru-RU" sz="2000" dirty="0"/>
                        <a:t>60-65</a:t>
                      </a:r>
                      <a:br>
                        <a:rPr lang="ru-RU" sz="2000" dirty="0"/>
                      </a:br>
                      <a:r>
                        <a:rPr lang="ru-RU" sz="2000" dirty="0"/>
                        <a:t>65-70</a:t>
                      </a:r>
                      <a:br>
                        <a:rPr lang="ru-RU" sz="2000" dirty="0"/>
                      </a:br>
                      <a:r>
                        <a:rPr lang="ru-RU" sz="2000" dirty="0"/>
                        <a:t>70-75</a:t>
                      </a:r>
                      <a:br>
                        <a:rPr lang="ru-RU" sz="2000" dirty="0"/>
                      </a:br>
                      <a:r>
                        <a:rPr lang="ru-RU" sz="2000" dirty="0"/>
                        <a:t>75-80</a:t>
                      </a:r>
                    </a:p>
                  </a:txBody>
                  <a:tcPr marL="17780" marR="17780" marT="17780" marB="1778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 smtClean="0"/>
                    </a:p>
                    <a:p>
                      <a:r>
                        <a:rPr lang="ru-RU" sz="2000" dirty="0" smtClean="0"/>
                        <a:t>150-155</a:t>
                      </a:r>
                      <a:br>
                        <a:rPr lang="ru-RU" sz="2000" dirty="0" smtClean="0"/>
                      </a:br>
                      <a:r>
                        <a:rPr lang="ru-RU" sz="2000" dirty="0" smtClean="0"/>
                        <a:t>155-160</a:t>
                      </a:r>
                      <a:br>
                        <a:rPr lang="ru-RU" sz="2000" dirty="0" smtClean="0"/>
                      </a:br>
                      <a:r>
                        <a:rPr lang="ru-RU" sz="2000" dirty="0" smtClean="0"/>
                        <a:t>160-165</a:t>
                      </a:r>
                      <a:br>
                        <a:rPr lang="ru-RU" sz="2000" dirty="0" smtClean="0"/>
                      </a:br>
                      <a:r>
                        <a:rPr lang="ru-RU" sz="2000" dirty="0" smtClean="0"/>
                        <a:t>165-170</a:t>
                      </a:r>
                      <a:br>
                        <a:rPr lang="ru-RU" sz="2000" dirty="0" smtClean="0"/>
                      </a:br>
                      <a:r>
                        <a:rPr lang="ru-RU" sz="2000" dirty="0" smtClean="0"/>
                        <a:t>170-175</a:t>
                      </a:r>
                      <a:br>
                        <a:rPr lang="ru-RU" sz="2000" dirty="0" smtClean="0"/>
                      </a:br>
                      <a:r>
                        <a:rPr lang="ru-RU" sz="2000" dirty="0" smtClean="0"/>
                        <a:t>175-180</a:t>
                      </a:r>
                      <a:endParaRPr lang="ru-RU" sz="2000" dirty="0"/>
                    </a:p>
                  </a:txBody>
                  <a:tcPr marL="42672" marR="42672" marT="21336" marB="21336">
                    <a:lnL>
                      <a:noFill/>
                    </a:lnL>
                    <a:lnT>
                      <a:noFill/>
                    </a:lnT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 smtClean="0"/>
                    </a:p>
                    <a:p>
                      <a:r>
                        <a:rPr lang="ru-RU" sz="2000" dirty="0" smtClean="0"/>
                        <a:t>190-195</a:t>
                      </a:r>
                      <a:br>
                        <a:rPr lang="ru-RU" sz="2000" dirty="0" smtClean="0"/>
                      </a:br>
                      <a:r>
                        <a:rPr lang="ru-RU" sz="2000" dirty="0" smtClean="0"/>
                        <a:t>195-200</a:t>
                      </a:r>
                      <a:br>
                        <a:rPr lang="ru-RU" sz="2000" dirty="0" smtClean="0"/>
                      </a:br>
                      <a:r>
                        <a:rPr lang="ru-RU" sz="2000" dirty="0" smtClean="0"/>
                        <a:t>200-205</a:t>
                      </a:r>
                      <a:br>
                        <a:rPr lang="ru-RU" sz="2000" dirty="0" smtClean="0"/>
                      </a:br>
                      <a:r>
                        <a:rPr lang="ru-RU" sz="2000" dirty="0" smtClean="0"/>
                        <a:t>205-210</a:t>
                      </a:r>
                      <a:br>
                        <a:rPr lang="ru-RU" sz="2000" dirty="0" smtClean="0"/>
                      </a:br>
                      <a:r>
                        <a:rPr lang="ru-RU" sz="2000" dirty="0" smtClean="0"/>
                        <a:t>205-210</a:t>
                      </a:r>
                      <a:br>
                        <a:rPr lang="ru-RU" sz="2000" dirty="0" smtClean="0"/>
                      </a:br>
                      <a:r>
                        <a:rPr lang="ru-RU" sz="2000" dirty="0" smtClean="0"/>
                        <a:t>210-215</a:t>
                      </a:r>
                      <a:endParaRPr lang="ru-RU" sz="2000" dirty="0"/>
                    </a:p>
                  </a:txBody>
                  <a:tcPr marL="42672" marR="42672" marT="21336" marB="21336">
                    <a:lnT>
                      <a:noFill/>
                    </a:lnT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Picture 2" descr="http://www.esv-stvalentin.at/stocksport/images/stories/Schifahre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16016" y="2348880"/>
            <a:ext cx="1412156" cy="141215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332656"/>
            <a:ext cx="4968552" cy="193899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/>
              <a:t>Выбор лыж — дело не очень простое. От того, как будут подобраны лыжи, зависит даже настроение лыжника на дистанции.</a:t>
            </a:r>
            <a:br>
              <a:rPr lang="ru-RU" sz="2000" b="1" dirty="0" smtClean="0"/>
            </a:br>
            <a:r>
              <a:rPr lang="ru-RU" sz="2000" b="1" dirty="0" smtClean="0"/>
              <a:t>Подбор лыж производится в зависимости от роста и веса лыжника. Рекомендуем пользоваться следующими показателями:</a:t>
            </a:r>
            <a:endParaRPr lang="ru-RU" sz="2000" b="1" dirty="0"/>
          </a:p>
        </p:txBody>
      </p:sp>
      <p:pic>
        <p:nvPicPr>
          <p:cNvPr id="2050" name="Picture 2" descr="http://mail.bip-ip.com/images/cms/thumbs/a5b0aeaa3fa7d6e58d75710c18673bd7ec6d5f6d/hlf_trm_skng_wls_456a_456_auto_5_10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2780928"/>
            <a:ext cx="4343400" cy="3562350"/>
          </a:xfrm>
          <a:prstGeom prst="rect">
            <a:avLst/>
          </a:prstGeom>
          <a:noFill/>
        </p:spPr>
      </p:pic>
      <p:pic>
        <p:nvPicPr>
          <p:cNvPr id="2052" name="Picture 4" descr="http://cs11125.vk.me/u21399757/-14/x_a79e6c2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00192" y="0"/>
            <a:ext cx="2420268" cy="3569895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8686800" y="1417638"/>
            <a:ext cx="457200" cy="2111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8604250" y="5093277"/>
          <a:ext cx="82550" cy="232208"/>
        </p:xfrm>
        <a:graphic>
          <a:graphicData uri="http://schemas.openxmlformats.org/drawingml/2006/table">
            <a:tbl>
              <a:tblPr/>
              <a:tblGrid>
                <a:gridCol w="37973"/>
                <a:gridCol w="44577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00"/>
                        <a:t>Рост лыжника, см</a:t>
                      </a:r>
                    </a:p>
                  </a:txBody>
                  <a:tcPr marL="902" marR="902" marT="902" marB="90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"/>
                        <a:t>Длина палок, см</a:t>
                      </a:r>
                    </a:p>
                  </a:txBody>
                  <a:tcPr marL="902" marR="902" marT="902" marB="90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779">
                <a:tc>
                  <a:txBody>
                    <a:bodyPr/>
                    <a:lstStyle/>
                    <a:p>
                      <a:pPr algn="ctr"/>
                      <a:r>
                        <a:rPr lang="ru-RU" sz="100"/>
                        <a:t>155-160 </a:t>
                      </a:r>
                      <a:br>
                        <a:rPr lang="ru-RU" sz="100"/>
                      </a:br>
                      <a:r>
                        <a:rPr lang="ru-RU" sz="100"/>
                        <a:t>160-165 </a:t>
                      </a:r>
                      <a:br>
                        <a:rPr lang="ru-RU" sz="100"/>
                      </a:br>
                      <a:r>
                        <a:rPr lang="ru-RU" sz="100"/>
                        <a:t>165-170 </a:t>
                      </a:r>
                      <a:br>
                        <a:rPr lang="ru-RU" sz="100"/>
                      </a:br>
                      <a:r>
                        <a:rPr lang="ru-RU" sz="100"/>
                        <a:t>170-175 </a:t>
                      </a:r>
                      <a:br>
                        <a:rPr lang="ru-RU" sz="100"/>
                      </a:br>
                      <a:r>
                        <a:rPr lang="ru-RU" sz="100"/>
                        <a:t>175-180 </a:t>
                      </a:r>
                      <a:br>
                        <a:rPr lang="ru-RU" sz="100"/>
                      </a:br>
                      <a:r>
                        <a:rPr lang="ru-RU" sz="100"/>
                        <a:t>185</a:t>
                      </a:r>
                    </a:p>
                  </a:txBody>
                  <a:tcPr marL="902" marR="902" marT="902" marB="90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" dirty="0"/>
                    </a:p>
                  </a:txBody>
                  <a:tcPr marL="2165" marR="2165" marT="1083" marB="1083">
                    <a:lnL>
                      <a:noFill/>
                    </a:lnL>
                    <a:lnT>
                      <a:noFill/>
                    </a:lnT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611560" y="188640"/>
            <a:ext cx="4320480" cy="175432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/>
              <a:t>Палки тоже должны соответствовать росту лыжника. Обычно их ставят на пол и прижимают рукой к плечу — верхний конец палки должен быть на 6—8 см ниже плева. При выборе палок пользуйтесь следующими данными:</a:t>
            </a:r>
            <a:endParaRPr lang="ru-RU" b="1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83568" y="2218928"/>
          <a:ext cx="3600400" cy="2722240"/>
        </p:xfrm>
        <a:graphic>
          <a:graphicData uri="http://schemas.openxmlformats.org/drawingml/2006/table">
            <a:tbl>
              <a:tblPr/>
              <a:tblGrid>
                <a:gridCol w="1656184"/>
                <a:gridCol w="1944216"/>
              </a:tblGrid>
              <a:tr h="720076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Рост лыжника, см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Длина палок, см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002164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155-160 </a:t>
                      </a:r>
                      <a:br>
                        <a:rPr lang="ru-RU"/>
                      </a:br>
                      <a:r>
                        <a:rPr lang="ru-RU"/>
                        <a:t>160-165 </a:t>
                      </a:r>
                      <a:br>
                        <a:rPr lang="ru-RU"/>
                      </a:br>
                      <a:r>
                        <a:rPr lang="ru-RU"/>
                        <a:t>165-170 </a:t>
                      </a:r>
                      <a:br>
                        <a:rPr lang="ru-RU"/>
                      </a:br>
                      <a:r>
                        <a:rPr lang="ru-RU"/>
                        <a:t>170-175 </a:t>
                      </a:r>
                      <a:br>
                        <a:rPr lang="ru-RU"/>
                      </a:br>
                      <a:r>
                        <a:rPr lang="ru-RU"/>
                        <a:t>175-180 </a:t>
                      </a:r>
                      <a:br>
                        <a:rPr lang="ru-RU"/>
                      </a:br>
                      <a:r>
                        <a:rPr lang="ru-RU"/>
                        <a:t>185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120-125 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125-130 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130-135 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135-140 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140-145 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150</a:t>
                      </a:r>
                      <a:endParaRPr lang="ru-RU" dirty="0"/>
                    </a:p>
                  </a:txBody>
                  <a:tcPr>
                    <a:lnL>
                      <a:noFill/>
                    </a:lnL>
                    <a:lnT>
                      <a:noFill/>
                    </a:lnT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6626" name="Picture 2" descr="http://maxxisport.ru/data/large/51d2568b13bb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147581" y="3501008"/>
            <a:ext cx="3996419" cy="3356992"/>
          </a:xfrm>
          <a:prstGeom prst="rect">
            <a:avLst/>
          </a:prstGeom>
          <a:noFill/>
        </p:spPr>
      </p:pic>
      <p:pic>
        <p:nvPicPr>
          <p:cNvPr id="26628" name="Picture 4" descr="http://велосипедопт.рф/wp-content/uploads/2014/07/LARSEN_ACTIVE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5517232"/>
            <a:ext cx="4004447" cy="1008112"/>
          </a:xfrm>
          <a:prstGeom prst="rect">
            <a:avLst/>
          </a:prstGeom>
          <a:noFill/>
        </p:spPr>
      </p:pic>
      <p:pic>
        <p:nvPicPr>
          <p:cNvPr id="9" name="Рисунок 8" descr="76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701589" y="-69434"/>
            <a:ext cx="3190891" cy="3354418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737</Words>
  <Application>Microsoft Office PowerPoint</Application>
  <PresentationFormat>Экран (4:3)</PresentationFormat>
  <Paragraphs>56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 Лыжная подготовка в начальной школе. </vt:lpstr>
      <vt:lpstr>Значение:  </vt:lpstr>
      <vt:lpstr>История </vt:lpstr>
      <vt:lpstr> Техника безопасности </vt:lpstr>
      <vt:lpstr> Лыжная подготовка в 1-4 кл. </vt:lpstr>
      <vt:lpstr>Слайд 6</vt:lpstr>
      <vt:lpstr>Слайд 7</vt:lpstr>
      <vt:lpstr>Слайд 8</vt:lpstr>
      <vt:lpstr>Слайд 9</vt:lpstr>
      <vt:lpstr>Ходьба ступающим шагом без палок</vt:lpstr>
      <vt:lpstr>Ходьба скользящим шагом без палок</vt:lpstr>
      <vt:lpstr>Слайд 12</vt:lpstr>
      <vt:lpstr>Подъём «полуёлочкой»</vt:lpstr>
      <vt:lpstr>Подъём «лесенкой»</vt:lpstr>
      <vt:lpstr>Спуск на лыжах</vt:lpstr>
      <vt:lpstr>Торможение плугом</vt:lpstr>
      <vt:lpstr>Слайд 17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Ar-on</dc:creator>
  <cp:lastModifiedBy>Ar-on</cp:lastModifiedBy>
  <cp:revision>34</cp:revision>
  <dcterms:created xsi:type="dcterms:W3CDTF">2020-11-15T13:40:55Z</dcterms:created>
  <dcterms:modified xsi:type="dcterms:W3CDTF">2020-11-15T14:49:28Z</dcterms:modified>
</cp:coreProperties>
</file>