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8" r:id="rId1"/>
  </p:sldMasterIdLst>
  <p:notesMasterIdLst>
    <p:notesMasterId r:id="rId23"/>
  </p:notesMasterIdLst>
  <p:sldIdLst>
    <p:sldId id="256" r:id="rId2"/>
    <p:sldId id="267" r:id="rId3"/>
    <p:sldId id="268" r:id="rId4"/>
    <p:sldId id="269" r:id="rId5"/>
    <p:sldId id="270" r:id="rId6"/>
    <p:sldId id="272" r:id="rId7"/>
    <p:sldId id="282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6" r:id="rId18"/>
    <p:sldId id="293" r:id="rId19"/>
    <p:sldId id="294" r:id="rId20"/>
    <p:sldId id="295" r:id="rId21"/>
    <p:sldId id="26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F3E4E6F-AF7C-4B8F-957E-DD68F4A7D138}">
          <p14:sldIdLst>
            <p14:sldId id="256"/>
            <p14:sldId id="267"/>
            <p14:sldId id="268"/>
            <p14:sldId id="269"/>
            <p14:sldId id="270"/>
            <p14:sldId id="272"/>
            <p14:sldId id="282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6"/>
            <p14:sldId id="293"/>
            <p14:sldId id="294"/>
            <p14:sldId id="295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7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15E06-E7A9-4CC2-A646-410037B76361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772F7C-6102-46AF-9850-DCEA59A3E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224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772F7C-6102-46AF-9850-DCEA59A3E9A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379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A563D87-609C-4AB6-9059-545F85CB1BC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B138041-21A9-4E2A-BA81-67A5E1A27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3D87-609C-4AB6-9059-545F85CB1BC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38041-21A9-4E2A-BA81-67A5E1A27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3D87-609C-4AB6-9059-545F85CB1BC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38041-21A9-4E2A-BA81-67A5E1A27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A563D87-609C-4AB6-9059-545F85CB1BC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B138041-21A9-4E2A-BA81-67A5E1A278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A563D87-609C-4AB6-9059-545F85CB1BC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B138041-21A9-4E2A-BA81-67A5E1A27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3D87-609C-4AB6-9059-545F85CB1BC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38041-21A9-4E2A-BA81-67A5E1A278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3D87-609C-4AB6-9059-545F85CB1BC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38041-21A9-4E2A-BA81-67A5E1A278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A563D87-609C-4AB6-9059-545F85CB1BC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B138041-21A9-4E2A-BA81-67A5E1A278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3D87-609C-4AB6-9059-545F85CB1BC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38041-21A9-4E2A-BA81-67A5E1A27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A563D87-609C-4AB6-9059-545F85CB1BC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B138041-21A9-4E2A-BA81-67A5E1A278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A563D87-609C-4AB6-9059-545F85CB1BC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B138041-21A9-4E2A-BA81-67A5E1A278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A563D87-609C-4AB6-9059-545F85CB1BC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B138041-21A9-4E2A-BA81-67A5E1A27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1" r:id="rId3"/>
    <p:sldLayoutId id="2147484042" r:id="rId4"/>
    <p:sldLayoutId id="2147484043" r:id="rId5"/>
    <p:sldLayoutId id="2147484044" r:id="rId6"/>
    <p:sldLayoutId id="2147484045" r:id="rId7"/>
    <p:sldLayoutId id="2147484046" r:id="rId8"/>
    <p:sldLayoutId id="2147484047" r:id="rId9"/>
    <p:sldLayoutId id="2147484048" r:id="rId10"/>
    <p:sldLayoutId id="214748404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404664"/>
            <a:ext cx="6879708" cy="792088"/>
          </a:xfrm>
        </p:spPr>
        <p:txBody>
          <a:bodyPr>
            <a:no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«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Степноозерский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центр развития ребенка - детский сад «Золотая рыбка»</a:t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Благовещенского района Алтайского края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636912"/>
            <a:ext cx="8143932" cy="151216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ВОЛШЕБНЫЕ КРУГИ ЛУЛЛИЯ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Технология ТРИЗ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267744" y="4869160"/>
            <a:ext cx="6376222" cy="1368152"/>
          </a:xfrm>
          <a:prstGeom prst="rect">
            <a:avLst/>
          </a:prstGeom>
        </p:spPr>
        <p:txBody>
          <a:bodyPr vert="horz" lIns="182880" tIns="0">
            <a:normAutofit/>
          </a:bodyPr>
          <a:lstStyle/>
          <a:p>
            <a:pPr marL="36576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Автор:  воспитатель</a:t>
            </a: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6576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Гамолей</a:t>
            </a: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конкурс Воспитатель года\фото\20200204_15534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620688"/>
            <a:ext cx="8293735" cy="49685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41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60648"/>
            <a:ext cx="7543800" cy="259228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 состоит 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двух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частей: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уточнение имеющихся знаний в определённых областях (реальное задание); </a:t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упражнения на развитие воображения </a:t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(фантастическое задание).</a:t>
            </a:r>
            <a:endParaRPr lang="ru-RU" sz="2700" dirty="0">
              <a:solidFill>
                <a:schemeClr val="tx1"/>
              </a:solidFill>
            </a:endParaRPr>
          </a:p>
        </p:txBody>
      </p:sp>
      <p:pic>
        <p:nvPicPr>
          <p:cNvPr id="4" name="Picture 3" descr="E:\конкурс Воспитатель года\фото\20200203_07512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924944"/>
            <a:ext cx="4176464" cy="26265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E:\конкурс Воспитатель года\фото\20200204_110736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130894"/>
            <a:ext cx="3969694" cy="25172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44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147248" cy="606928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Aft>
                <a:spcPts val="600"/>
              </a:spcAft>
              <a:buNone/>
            </a:pPr>
            <a:r>
              <a:rPr lang="ru-RU" sz="2800" spc="-50" dirty="0" smtClean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</a:t>
            </a:r>
            <a:r>
              <a:rPr lang="ru-RU" sz="2800" b="1" spc="-50" dirty="0" smtClean="0">
                <a:latin typeface="Times New Roman" pitchFamily="18" charset="0"/>
                <a:ea typeface="+mj-ea"/>
                <a:cs typeface="Times New Roman" pitchFamily="18" charset="0"/>
              </a:rPr>
              <a:t>Технологическая </a:t>
            </a:r>
            <a:r>
              <a:rPr lang="ru-RU" sz="2800" b="1" spc="-50" dirty="0">
                <a:latin typeface="Times New Roman" pitchFamily="18" charset="0"/>
                <a:ea typeface="+mj-ea"/>
                <a:cs typeface="Times New Roman" pitchFamily="18" charset="0"/>
              </a:rPr>
              <a:t>цепочка проведения игры</a:t>
            </a:r>
            <a:r>
              <a:rPr lang="ru-RU" sz="2800" b="1" spc="-50" dirty="0" smtClean="0"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1. На всех секторах круга картинками или знаками обозначаются какие-либо объекты. </a:t>
            </a:r>
            <a:b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2. Ставится задача. </a:t>
            </a:r>
            <a:b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3. Круги раскручивают, дети смотрят, какие изображения на кругах оказались под стрелкой, называют их. </a:t>
            </a:r>
            <a:b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4. На основе фантастического преобразования составляют рассказ. </a:t>
            </a:r>
            <a:b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5. По итогам преобразования организуется продуктивная деятельность (лепка, рисование и т.п.)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9768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60648"/>
            <a:ext cx="7543800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Типы игр с «Кругами </a:t>
            </a:r>
            <a:r>
              <a:rPr lang="ru-RU" sz="2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Луллия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»: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1.Игры 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подбор пар:</a:t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Д/И «Найди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где живет и чем питается»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Д/И «Назови 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детеныша»</a:t>
            </a:r>
            <a:r>
              <a:rPr lang="ru-RU" sz="2400" dirty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BD582C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pic>
        <p:nvPicPr>
          <p:cNvPr id="4" name="Picture 2" descr="http://www.corhelp.ru/wp-content/uploads/2015/05/WQ3WfEDUYek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780928"/>
            <a:ext cx="2069869" cy="2930236"/>
          </a:xfrm>
          <a:prstGeom prst="rect">
            <a:avLst/>
          </a:prstGeom>
          <a:noFill/>
        </p:spPr>
      </p:pic>
      <p:pic>
        <p:nvPicPr>
          <p:cNvPr id="7" name="Picture 4" descr="http://img0.liveinternet.ru/images/attach/c/4/122/578/122578758_Podberi_paru_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780928"/>
            <a:ext cx="2143140" cy="2928958"/>
          </a:xfrm>
          <a:prstGeom prst="rect">
            <a:avLst/>
          </a:prstGeom>
          <a:noFill/>
        </p:spPr>
      </p:pic>
      <p:pic>
        <p:nvPicPr>
          <p:cNvPr id="8" name="Picture 6" descr="http://img1.liveinternet.ru/images/attach/d/1/134/606/134606713_R1VYcdp6H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2892" y="2787047"/>
            <a:ext cx="2000264" cy="2928959"/>
          </a:xfrm>
          <a:prstGeom prst="rect">
            <a:avLst/>
          </a:prstGeom>
          <a:noFill/>
        </p:spPr>
      </p:pic>
      <p:pic>
        <p:nvPicPr>
          <p:cNvPr id="9" name="Picture 8" descr="http://img1.liveinternet.ru/images/attach/d/1/134/606/134606709_sAN6_QZgWQc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3156" y="2787048"/>
            <a:ext cx="2069965" cy="29289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6289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179136" cy="1584176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Игры с элементом случайности в установке колец: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Д/И «Уменьшаем, увеличиваем»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Д/И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«Найди по форме и назови, сколько».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https://i02.fotocdn.net/s25/161/public_pin_l/11/262616131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88719"/>
            <a:ext cx="2144684" cy="3000895"/>
          </a:xfrm>
          <a:prstGeom prst="rect">
            <a:avLst/>
          </a:prstGeom>
          <a:noFill/>
        </p:spPr>
      </p:pic>
      <p:pic>
        <p:nvPicPr>
          <p:cNvPr id="5" name="Picture 4" descr="http://xn------5cdcba9a8bhiqf4boq8n7b.xn--p1ai/87/1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6204" y="2688719"/>
            <a:ext cx="2143140" cy="3000396"/>
          </a:xfrm>
          <a:prstGeom prst="rect">
            <a:avLst/>
          </a:prstGeom>
          <a:noFill/>
        </p:spPr>
      </p:pic>
      <p:pic>
        <p:nvPicPr>
          <p:cNvPr id="6" name="Picture 6" descr="http://trudolub-sad.ucoz.ua/_ld/21/114039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0271" y="2688719"/>
            <a:ext cx="2071702" cy="3000396"/>
          </a:xfrm>
          <a:prstGeom prst="rect">
            <a:avLst/>
          </a:prstGeom>
          <a:noFill/>
        </p:spPr>
      </p:pic>
      <p:pic>
        <p:nvPicPr>
          <p:cNvPr id="7" name="Picture 8" descr="http://brovary.garo-gallery.com/imagis/veselye-zadaniya-dlya-mal-gimnastika-dlya-palchikov-zaharova-6065-smal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7185" y="2688719"/>
            <a:ext cx="2078437" cy="30003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5737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86605"/>
            <a:ext cx="6963112" cy="982156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Игры на развитие творческого воображения: 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Д/И «Чей детеныш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?», 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Д/И «Времена года»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https://i03.fotocdn.net/s21/215/public_pin_l/16/252654792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735074"/>
            <a:ext cx="3259416" cy="2304256"/>
          </a:xfrm>
          <a:prstGeom prst="rect">
            <a:avLst/>
          </a:prstGeom>
          <a:noFill/>
        </p:spPr>
      </p:pic>
      <p:pic>
        <p:nvPicPr>
          <p:cNvPr id="5" name="Picture 4" descr="http://babyspeech.ru/wp-content/uploads/2015/09/DwHpDMOwJE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735074"/>
            <a:ext cx="3233260" cy="2286016"/>
          </a:xfrm>
          <a:prstGeom prst="rect">
            <a:avLst/>
          </a:prstGeom>
          <a:noFill/>
        </p:spPr>
      </p:pic>
      <p:pic>
        <p:nvPicPr>
          <p:cNvPr id="6" name="Picture 6" descr="http://babyspeech.ru/wp-content/uploads/2015/09/n9Rgzi4woYQ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4149080"/>
            <a:ext cx="3073238" cy="2172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069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"/>
            <a:ext cx="8208912" cy="1340767"/>
          </a:xfrm>
        </p:spPr>
        <p:txBody>
          <a:bodyPr>
            <a:normAutofit/>
          </a:bodyPr>
          <a:lstStyle/>
          <a:p>
            <a:pPr lvl="0" algn="ctr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</a:pPr>
            <a:r>
              <a:rPr lang="ru-RU" sz="2400" b="1" spc="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Комплект игровых тренажеров для подготовки к школе</a:t>
            </a:r>
            <a:br>
              <a:rPr lang="ru-RU" sz="2400" b="1" spc="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spc="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«Обучение грамоте»</a:t>
            </a:r>
            <a:endParaRPr lang="ru-RU" sz="2400" b="1" spc="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2" descr="E:\конкурс Воспитатель года\фото\20200204_13275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7544" y="1484784"/>
            <a:ext cx="8171784" cy="51845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157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9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itchFamily="18" charset="0"/>
              </a:rPr>
              <a:t>Комплект игровых упражнений по математике </a:t>
            </a:r>
            <a:endParaRPr lang="ru-RU" sz="2400" b="1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latin typeface="Times New Roman" panose="02020603050405020304" pitchFamily="18" charset="0"/>
                <a:cs typeface="Times New Roman" pitchFamily="18" charset="0"/>
              </a:rPr>
              <a:t>Учимся считать»</a:t>
            </a: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48" y="1412776"/>
            <a:ext cx="8435887" cy="51456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6526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179136" cy="576064"/>
          </a:xfrm>
        </p:spPr>
        <p:txBody>
          <a:bodyPr>
            <a:normAutofit/>
          </a:bodyPr>
          <a:lstStyle/>
          <a:p>
            <a:pPr lvl="0" algn="ctr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</a:pPr>
            <a:r>
              <a:rPr lang="ru-RU" sz="2400" b="1" spc="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Развивающая игра «Чей домик?» 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052736"/>
            <a:ext cx="6480720" cy="55859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1316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188640"/>
            <a:ext cx="7543800" cy="576064"/>
          </a:xfrm>
        </p:spPr>
        <p:txBody>
          <a:bodyPr>
            <a:normAutofit/>
          </a:bodyPr>
          <a:lstStyle/>
          <a:p>
            <a:pPr lvl="0" algn="ctr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</a:pPr>
            <a:r>
              <a:rPr lang="ru-RU" sz="2400" spc="0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400" b="1" spc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Дидактическая игра </a:t>
            </a:r>
            <a:r>
              <a:rPr lang="ru-RU" sz="2400" b="1" spc="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«Часы и время</a:t>
            </a:r>
            <a:r>
              <a:rPr lang="ru-RU" sz="2400" b="1" spc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E:\конкурс Воспитатель года\фото\20200204_123739-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35696" y="1052736"/>
            <a:ext cx="5544616" cy="5616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643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97152"/>
            <a:ext cx="8183880" cy="108012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Раймонд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Луллий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XII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веке изобрел круги, на которых можно было найти ответ на любой вопрос путем простого раскручивания.</a:t>
            </a:r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" y="980729"/>
            <a:ext cx="3132976" cy="3659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980729"/>
            <a:ext cx="4828575" cy="3659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1744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60648"/>
            <a:ext cx="7543800" cy="576064"/>
          </a:xfrm>
        </p:spPr>
        <p:txBody>
          <a:bodyPr>
            <a:normAutofit/>
          </a:bodyPr>
          <a:lstStyle/>
          <a:p>
            <a:pPr lvl="0" algn="ctr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</a:pPr>
            <a:r>
              <a:rPr lang="ru-RU" sz="2400" b="1" spc="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Игра </a:t>
            </a:r>
            <a:r>
              <a:rPr lang="ru-RU" sz="2400" b="1" spc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400" b="1" spc="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«Гнездо, улей, нора</a:t>
            </a:r>
            <a:r>
              <a:rPr lang="ru-RU" sz="2400" b="1" spc="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…»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196752"/>
            <a:ext cx="6048672" cy="55284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6271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157192"/>
            <a:ext cx="8183880" cy="115212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E:\конкурс Воспитатель года\фото\20200203_0746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547" y="692696"/>
            <a:ext cx="7680854" cy="43204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02920" y="548680"/>
            <a:ext cx="8183880" cy="554461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рименяется  во всех образовательных областях: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(ознакомление с окружающим миром, ФЭМП)</a:t>
            </a:r>
          </a:p>
          <a:p>
            <a:pPr marL="0" indent="0" algn="just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коммуникативное развитие (беседы с детьми)</a:t>
            </a:r>
          </a:p>
          <a:p>
            <a:pPr marL="0" indent="0" algn="just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(словесные игры)</a:t>
            </a:r>
          </a:p>
          <a:p>
            <a:pPr marL="0" indent="0" algn="just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эстетическое развитие (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ественная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деятельность)</a:t>
            </a:r>
          </a:p>
          <a:p>
            <a:pPr marL="0" indent="0" algn="just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(пальчиковая гимнастика, упражнения)</a:t>
            </a:r>
          </a:p>
          <a:p>
            <a:pPr marL="0" indent="0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4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02920" y="530352"/>
            <a:ext cx="8183880" cy="5130896"/>
          </a:xfrm>
        </p:spPr>
        <p:txBody>
          <a:bodyPr>
            <a:normAutofit/>
          </a:bodyPr>
          <a:lstStyle/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познавательных интересов ребенка.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1.Развивать творческое мышление дошкольника.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Формировать ассоциативность и системность мышления. Постепенное расширение и углубление познавательных интересов; обогащение опыта ребенка; насыщение знаний о различных областях действительности.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3.Воспитывать навыки сотрудничества, активности, инициативности, самостоятельности.</a:t>
            </a:r>
          </a:p>
          <a:p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32656"/>
            <a:ext cx="7863840" cy="58066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406" y="188202"/>
            <a:ext cx="8410131" cy="6095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8588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260648"/>
            <a:ext cx="3767757" cy="5573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60648"/>
            <a:ext cx="4470950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4266" y="2924944"/>
            <a:ext cx="4446635" cy="2909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034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404664"/>
            <a:ext cx="8208912" cy="93610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09598" y="188640"/>
            <a:ext cx="7994850" cy="5852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Кругов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Луллия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оризонтальные и вертикальные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E:\конкурс Воспитатель года\фото\20200204_1325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10812"/>
            <a:ext cx="8412993" cy="53865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771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116633"/>
            <a:ext cx="7543800" cy="648071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Кругов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Луллия</a:t>
            </a:r>
            <a:endParaRPr lang="ru-RU" dirty="0"/>
          </a:p>
        </p:txBody>
      </p:sp>
      <p:pic>
        <p:nvPicPr>
          <p:cNvPr id="4" name="Picture 2" descr="E:\конкурс Воспитатель года\фото\20200204_13064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5536" y="980728"/>
            <a:ext cx="8208912" cy="56361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708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конкурс Воспитатель года\фото\20200204_122616-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1520" y="476672"/>
            <a:ext cx="8280920" cy="53285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086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конкурс Воспитатель года\фото\20200203_074706-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9551" y="404664"/>
            <a:ext cx="7869847" cy="54726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32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1">
      <a:dk1>
        <a:sysClr val="windowText" lastClr="000000"/>
      </a:dk1>
      <a:lt1>
        <a:srgbClr val="9FB9E1"/>
      </a:lt1>
      <a:dk2>
        <a:srgbClr val="2F5897"/>
      </a:dk2>
      <a:lt2>
        <a:srgbClr val="9FB9E1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802</TotalTime>
  <Words>215</Words>
  <Application>Microsoft Office PowerPoint</Application>
  <PresentationFormat>Экран (4:3)</PresentationFormat>
  <Paragraphs>41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Calibri</vt:lpstr>
      <vt:lpstr>Century Schoolbook</vt:lpstr>
      <vt:lpstr>Times New Roman</vt:lpstr>
      <vt:lpstr>Wingdings</vt:lpstr>
      <vt:lpstr>Wingdings 2</vt:lpstr>
      <vt:lpstr>Эркер</vt:lpstr>
      <vt:lpstr>Муниципальное бюджетное дошкольное образовательное учреждение «Степноозерский центр развития ребенка - детский сад «Золотая рыбка» Благовещенского района Алтайского края</vt:lpstr>
      <vt:lpstr>Раймонд Луллий в XII веке изобрел круги, на которых можно было найти ответ на любой вопрос путем простого раскручивания.</vt:lpstr>
      <vt:lpstr>Презентация PowerPoint</vt:lpstr>
      <vt:lpstr>Презентация PowerPoint</vt:lpstr>
      <vt:lpstr>Презентация PowerPoint</vt:lpstr>
      <vt:lpstr>                    </vt:lpstr>
      <vt:lpstr>Изготовление Кругов Луллия</vt:lpstr>
      <vt:lpstr>Презентация PowerPoint</vt:lpstr>
      <vt:lpstr>Презентация PowerPoint</vt:lpstr>
      <vt:lpstr>Презентация PowerPoint</vt:lpstr>
      <vt:lpstr>.  Игра состоит из двух частей:   1) уточнение имеющихся знаний в определённых областях (реальное задание);   2) упражнения на развитие воображения  (фантастическое задание).</vt:lpstr>
      <vt:lpstr>Презентация PowerPoint</vt:lpstr>
      <vt:lpstr>           Типы игр с «Кругами Луллия»:  1.Игры на подбор пар: Д/И «Найди, где живет и чем питается»  Д/И «Назови детеныша» </vt:lpstr>
      <vt:lpstr>2. Игры с элементом случайности в установке колец: Д/И «Уменьшаем, увеличиваем»  Д/И «Найди по форме и назови, сколько».</vt:lpstr>
      <vt:lpstr>3. Игры на развитие творческого воображения:  Д/И «Чей детеныш?»,  Д/И «Времена года»</vt:lpstr>
      <vt:lpstr>Комплект игровых тренажеров для подготовки к школе  «Обучение грамоте»</vt:lpstr>
      <vt:lpstr>Презентация PowerPoint</vt:lpstr>
      <vt:lpstr>Развивающая игра «Чей домик?» </vt:lpstr>
      <vt:lpstr> Дидактическая игра «Часы и время»</vt:lpstr>
      <vt:lpstr>Игра  «Гнездо, улей, нора…»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ДОМ</cp:lastModifiedBy>
  <cp:revision>73</cp:revision>
  <dcterms:created xsi:type="dcterms:W3CDTF">2018-03-13T10:07:05Z</dcterms:created>
  <dcterms:modified xsi:type="dcterms:W3CDTF">2020-11-15T09:38:16Z</dcterms:modified>
</cp:coreProperties>
</file>