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1" r:id="rId3"/>
    <p:sldId id="272" r:id="rId4"/>
    <p:sldId id="258" r:id="rId5"/>
    <p:sldId id="257" r:id="rId6"/>
    <p:sldId id="260" r:id="rId7"/>
    <p:sldId id="270" r:id="rId8"/>
    <p:sldId id="261" r:id="rId9"/>
    <p:sldId id="262" r:id="rId10"/>
    <p:sldId id="263" r:id="rId11"/>
    <p:sldId id="264" r:id="rId12"/>
    <p:sldId id="265" r:id="rId13"/>
    <p:sldId id="268" r:id="rId14"/>
    <p:sldId id="266" r:id="rId15"/>
    <p:sldId id="267" r:id="rId16"/>
    <p:sldId id="275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F32FEBE-7C5C-4FD6-8150-0445B720F27D}">
          <p14:sldIdLst>
            <p14:sldId id="259"/>
            <p14:sldId id="271"/>
            <p14:sldId id="272"/>
            <p14:sldId id="258"/>
            <p14:sldId id="257"/>
            <p14:sldId id="260"/>
            <p14:sldId id="270"/>
            <p14:sldId id="261"/>
            <p14:sldId id="262"/>
            <p14:sldId id="263"/>
            <p14:sldId id="264"/>
            <p14:sldId id="265"/>
            <p14:sldId id="268"/>
            <p14:sldId id="266"/>
            <p14:sldId id="267"/>
            <p14:sldId id="275"/>
            <p14:sldId id="273"/>
          </p14:sldIdLst>
        </p14:section>
        <p14:section name="Раздел без заголовка" id="{3BD611A7-880A-464A-9D47-462C85D1C532}">
          <p14:sldIdLst>
            <p14:sldId id="27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>
        <p:scale>
          <a:sx n="70" d="100"/>
          <a:sy n="70" d="100"/>
        </p:scale>
        <p:origin x="-129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53943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ДЕПАРТАМЕНТ ОБРАЗОВАНИЯ И НАУКИ ГОРОДА МОСКВЫ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города Москвы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"Юридический колледж"</a:t>
            </a:r>
          </a:p>
          <a:p>
            <a:pPr algn="ctr"/>
            <a:endParaRPr lang="en-US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Презентация на тему:</a:t>
            </a:r>
          </a:p>
          <a:p>
            <a:pPr algn="ctr"/>
            <a:r>
              <a:rPr lang="ru-RU" sz="2400" b="1" dirty="0" smtClean="0"/>
              <a:t>Методико-практические занятия для обучающихся первого года обучения</a:t>
            </a:r>
          </a:p>
          <a:p>
            <a:pPr algn="ctr"/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214686"/>
            <a:ext cx="9144000" cy="36933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r>
              <a:rPr lang="ru-RU" b="1" dirty="0" smtClean="0"/>
              <a:t>Преподаватель  </a:t>
            </a:r>
          </a:p>
          <a:p>
            <a:pPr algn="r"/>
            <a:r>
              <a:rPr lang="ru-RU" b="1" dirty="0" smtClean="0"/>
              <a:t>высшей квалификационной категории </a:t>
            </a:r>
          </a:p>
          <a:p>
            <a:pPr algn="r"/>
            <a:r>
              <a:rPr lang="ru-RU" b="1" dirty="0" smtClean="0"/>
              <a:t>Решетов Владимир Прокопьевич </a:t>
            </a:r>
            <a:endParaRPr lang="en-US" b="1" dirty="0" smtClean="0"/>
          </a:p>
          <a:p>
            <a:pPr algn="r"/>
            <a:endParaRPr lang="en-US" b="1" dirty="0"/>
          </a:p>
          <a:p>
            <a:pPr algn="r"/>
            <a:endParaRPr lang="ru-RU" b="1" dirty="0" smtClean="0"/>
          </a:p>
          <a:p>
            <a:pPr algn="ctr"/>
            <a:r>
              <a:rPr lang="ru-RU" b="1" dirty="0" smtClean="0"/>
              <a:t>Москва – 2019 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90568643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914400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Основы методики самомассажа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57166"/>
            <a:ext cx="9144000" cy="649408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/>
              <a:t>Самомассаж</a:t>
            </a:r>
            <a:r>
              <a:rPr lang="ru-RU" sz="1600" dirty="0"/>
              <a:t> - массаж, выполняемый собственноручно, на своем теле. Механизм воздействия на организм, все виды и формы, а также приемы массажа и самомассажа - аналогичны. Отличие состоит лишь в том, что возможности самомассажа ограничены доступными для его проведения участками тела.</a:t>
            </a:r>
          </a:p>
          <a:p>
            <a:r>
              <a:rPr lang="ru-RU" sz="1600" dirty="0"/>
              <a:t>Различные виды массажа (косметический, спортивный, лечебный, гигиенический) - эффективное средство восстановления и повышения работоспособности. Массажные приемы, действуя на заложенные в коже, мышцах и связках нервные окончания, оказывают влияние на центральную нервную систему, а через нее - на функциональное состояние всех органов и систем; улучшают кровообращение, повышают работоспособность мышц. Они лучше снабжаются кислородом и питательными веществами, быстрее освобождаются от продуктов распада; улучшается прочность мышечных сухожилий, подвижность суставов; ускоряется ток лимфы и крови. Вот почему после массажа человек чувствует себя бодрее, у него быстрее восстанавливаются силы.</a:t>
            </a:r>
          </a:p>
          <a:p>
            <a:r>
              <a:rPr lang="ru-RU" sz="1600" dirty="0"/>
              <a:t>Формы массажа и самомассажа: общий, когда массируется все тело, и частный (местный), при котором массируется отдельная часть тела (руки, ноги, спина и т.д</a:t>
            </a:r>
            <a:r>
              <a:rPr lang="ru-RU" sz="1600" dirty="0" smtClean="0"/>
              <a:t>.)</a:t>
            </a:r>
          </a:p>
          <a:p>
            <a:r>
              <a:rPr lang="ru-RU" sz="1600" dirty="0"/>
              <a:t>Основные приемы массажа и самомассажа: поглаживание, растирание, разминание, выжимание, ударные приемы (поколачивание, рубление, похлопывание), вибрации (потряхивание). Для выполнения самомассажа можно ограничиться поглаживанием, растиранием, разминанием, выжиманием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Массажные приемы выполняются в определенной последовательности. Начинается массаж и самомассаж с поглаживания, затем делают растирание и выжимание, после чего выполняют ударные приемы и вибрацию, далее переходят к разминанию. Между приемами и в конце массажа делается поглаживание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149529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горь\Desktop\136895810_2835299_SAMOMASSA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89"/>
            <a:ext cx="9286908" cy="6883489"/>
          </a:xfrm>
          <a:prstGeom prst="rect">
            <a:avLst/>
          </a:prstGeom>
          <a:solidFill>
            <a:srgbClr val="FFFF00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9772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4532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Методика </a:t>
            </a:r>
            <a:r>
              <a:rPr lang="ru-RU" b="1" dirty="0" smtClean="0"/>
              <a:t>корригирующей </a:t>
            </a:r>
            <a:r>
              <a:rPr lang="ru-RU" b="1" dirty="0"/>
              <a:t>гимнастики для глаз</a:t>
            </a:r>
          </a:p>
          <a:p>
            <a:r>
              <a:rPr lang="ru-RU" sz="1600" b="1" i="1" dirty="0"/>
              <a:t>Понятия "миопия", "усталость глаз".</a:t>
            </a:r>
            <a:r>
              <a:rPr lang="ru-RU" sz="1600" dirty="0"/>
              <a:t> Напряженная и длительная зрительная работа (чтение, письмо, работа за компьютером, черчение и т.п.), характерная для периода обучения в вузе, оказывает отрицательное влияние на состояние органов зрения. Постоянное ощущение "усталости глаз" в таких случаях может явиться причиной возникновения и развития миопии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при </a:t>
            </a:r>
            <a:r>
              <a:rPr lang="ru-RU" sz="1600" dirty="0"/>
              <a:t>напряженной и длительной зрительной работе, характерной для периода обучения в </a:t>
            </a:r>
            <a:r>
              <a:rPr lang="ru-RU" sz="1600" dirty="0" smtClean="0"/>
              <a:t>колледже, </a:t>
            </a:r>
            <a:r>
              <a:rPr lang="ru-RU" sz="1600" dirty="0"/>
              <a:t>нужно следить за правильным расположением источника света. Современные аудитории для лекций и практических занятий студентов должны быть освещены в соответствии с гигиеническими нормами, столы и стулья в них расположены с учетом тех же требований (окна слева от сидящего).</a:t>
            </a:r>
            <a:endParaRPr lang="ru-RU" sz="1600" b="1" i="1" dirty="0" smtClean="0"/>
          </a:p>
          <a:p>
            <a:r>
              <a:rPr lang="ru-RU" sz="1600" b="1" i="1" dirty="0" smtClean="0"/>
              <a:t>Коррегирующая </a:t>
            </a:r>
            <a:r>
              <a:rPr lang="ru-RU" sz="1600" b="1" i="1" dirty="0"/>
              <a:t>гимнастика для глаз.</a:t>
            </a:r>
            <a:r>
              <a:rPr lang="ru-RU" sz="1600" dirty="0"/>
              <a:t> Комплексы коррегирующей гимнастики для глаз обычно просты и доступны в выполнении, не требуют дополнительного оборудования, особых условий. Результат выполнения специальных упражнений - высокая зрительная работоспособность. Начать достаточно с 2-3 упражнений. В целом количество упражнений зависит от степени усталости глаз: чем сильнее усталость, тем большее количество упражнений следует выполнять.</a:t>
            </a:r>
          </a:p>
          <a:p>
            <a:r>
              <a:rPr lang="ru-RU" sz="1600" dirty="0"/>
              <a:t>Комплекс специальных упражнений для коррекции зрения</a:t>
            </a:r>
          </a:p>
          <a:p>
            <a:r>
              <a:rPr lang="ru-RU" sz="1600" dirty="0"/>
              <a:t>1. И. п. - сидя. Крепко зажмурить глаза на 3-5 с, а затем открыть на 3-5 с. Повторить 6-8 раз. Упражнение укрепляет мышцы век, способствует улучшению кровообращения и расслаблению мышц.</a:t>
            </a:r>
          </a:p>
          <a:p>
            <a:r>
              <a:rPr lang="ru-RU" sz="1600" dirty="0"/>
              <a:t>2. И. п. - сидя. Быстро моргать в течение 1-2 мин. Упражнение способствует улучшению кровообращения век.</a:t>
            </a:r>
          </a:p>
          <a:p>
            <a:r>
              <a:rPr lang="ru-RU" sz="1600" dirty="0"/>
              <a:t>3. И. и. - стоя. Смотреть прямо перед собой 2-3 с, перевести взгляд на палец вытянутой правой руки, расположенный по средней линии лица на расстоянии 25-30 см от глаз, и смотреть на него 3-5 с, опустить руку. Повторить 10-12 раз. Упражнение снижает утомление, облегчает зрительную работу на близком расстоянии.</a:t>
            </a:r>
          </a:p>
        </p:txBody>
      </p:sp>
    </p:spTree>
    <p:extLst>
      <p:ext uri="{BB962C8B-B14F-4D97-AF65-F5344CB8AC3E}">
        <p14:creationId xmlns="" xmlns:p14="http://schemas.microsoft.com/office/powerpoint/2010/main" val="2100736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горь\Desktop\450656-8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72642" cy="4143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горь\Downloads\f0f9c5612554d176d85280223305a4a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3380"/>
            <a:ext cx="9143999" cy="27146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горь\Desktop\d8bf2dfd1090c7a4c19f21b0f9c6cb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0"/>
            <a:ext cx="4357686" cy="4143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705532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893"/>
            <a:ext cx="9144000" cy="686341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Методика составления и проведения простейших самостоятельных занятий физическими упражнениями гигиенической или тренировочной </a:t>
            </a:r>
            <a:r>
              <a:rPr lang="ru-RU" b="1" dirty="0" smtClean="0"/>
              <a:t>направленности</a:t>
            </a:r>
          </a:p>
          <a:p>
            <a:r>
              <a:rPr lang="ru-RU" sz="1600" b="1" i="1" dirty="0"/>
              <a:t>Цель, направленность и формы самостоятельных занятий</a:t>
            </a:r>
            <a:r>
              <a:rPr lang="ru-RU" sz="1600" dirty="0"/>
              <a:t>. Выбор направленности и формы самостоятельных занятий зависит, прежде всего, от мотивации человека. Формирование мотивов, переходящих в потребность регулярных занятий физическими упражнениями, происходит под воздействием различных факторов, влияющих на образ жизни человека, в том числе традиций в семье, веяния моды, пропаганды ЗОЖ.</a:t>
            </a:r>
          </a:p>
          <a:p>
            <a:r>
              <a:rPr lang="ru-RU" sz="1600" dirty="0"/>
              <a:t>Целями самостоятельных занятий могут быть: активный отдых, укрепление и коррекция здоровья, повышение уровня физического развития и физической подготовленности, выполнение различных тестов, достижение спортивных результатов и т.д.</a:t>
            </a:r>
          </a:p>
          <a:p>
            <a:r>
              <a:rPr lang="ru-RU" sz="1600" dirty="0"/>
              <a:t>Конкретная направленность и организационные формы использования самостоятельных занятий зависят от пола, возраста, состояния здоровья, уровня физической и спортивной подготовленности занимающихся. К наиболее распространенным формам самостоятельных занятий физическими упражнениями относятся утренняя гигиеническая гимнастика, тренировочные занятия и оздоровительный досуг в выходные дни.</a:t>
            </a:r>
          </a:p>
          <a:p>
            <a:r>
              <a:rPr lang="ru-RU" sz="1600" b="1" i="1" dirty="0"/>
              <a:t>Методика проведения простейших самостоятельных занятий физическими упражнениями гигиенической направленности</a:t>
            </a:r>
            <a:r>
              <a:rPr lang="ru-RU" sz="1600" dirty="0"/>
              <a:t>. Утренняя гигиеническая гимнастика - это наиболее простой и доступный для организации и проведения самостоятельных занятий. Она включается в распорядок дня в утренние часы после пробуждения ото сна.</a:t>
            </a:r>
          </a:p>
          <a:p>
            <a:r>
              <a:rPr lang="ru-RU" sz="1600" dirty="0"/>
              <a:t>В комплекс утренней гигиенической гимнастики следует включать упражнения для всех групп мышц, упражнения на гибкость и дыхательные упражнения. Не рекомендуется выполнять упражнения статического характера, со значительными отягощениями, на выносливость (например, длительный бег до утомления).</a:t>
            </a:r>
          </a:p>
          <a:p>
            <a:r>
              <a:rPr lang="ru-RU" sz="1600" dirty="0"/>
              <a:t>При составлении комплексов и их выполнении рекомендуется физическую нагрузку на организм повышать постепенно, с максимумом в середине или второй половине комплекса.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573610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горь\Desktop\image0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43294" cy="4743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549676"/>
            <a:ext cx="3714744" cy="230832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/>
              <a:t>Примерный комплекс утренней гигиенической </a:t>
            </a:r>
            <a:r>
              <a:rPr lang="ru-RU" sz="1600" b="1" dirty="0" smtClean="0"/>
              <a:t>гимнастики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dirty="0"/>
          </a:p>
        </p:txBody>
      </p:sp>
      <p:pic>
        <p:nvPicPr>
          <p:cNvPr id="3075" name="Picture 3" descr="C:\Users\Игорь\Desktop\image0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087" y="0"/>
            <a:ext cx="5364088" cy="1924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14744" y="1928802"/>
            <a:ext cx="5429256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Примерные упражнения в потягивании</a:t>
            </a:r>
            <a:endParaRPr lang="ru-RU" dirty="0"/>
          </a:p>
        </p:txBody>
      </p:sp>
      <p:pic>
        <p:nvPicPr>
          <p:cNvPr id="3076" name="Picture 4" descr="C:\Users\Игорь\Desktop\image0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2285992"/>
            <a:ext cx="5429256" cy="3929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                Примерные </a:t>
            </a:r>
            <a:r>
              <a:rPr lang="ru-RU" b="1" dirty="0"/>
              <a:t>упражнения для </a:t>
            </a:r>
            <a:r>
              <a:rPr lang="ru-RU" b="1" dirty="0" smtClean="0"/>
              <a:t>рук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90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marL="475488" indent="-457200">
              <a:buFont typeface="+mj-lt"/>
              <a:buAutoNum type="arabicPeriod"/>
            </a:pPr>
            <a:r>
              <a:rPr lang="ru-RU" dirty="0" smtClean="0"/>
              <a:t>Охарактеризуйте основные формы самостоятельных занятий.</a:t>
            </a:r>
          </a:p>
          <a:p>
            <a:pPr marL="475488" indent="-457200">
              <a:buFont typeface="+mj-lt"/>
              <a:buAutoNum type="arabicPeriod"/>
            </a:pPr>
            <a:r>
              <a:rPr lang="ru-RU" dirty="0" smtClean="0"/>
              <a:t>Раскройте основные требования к проведению утренней гимнастики.</a:t>
            </a:r>
          </a:p>
          <a:p>
            <a:pPr marL="475488" indent="-457200">
              <a:buFont typeface="+mj-lt"/>
              <a:buAutoNum type="arabicPeriod"/>
            </a:pPr>
            <a:r>
              <a:rPr lang="ru-RU" dirty="0" smtClean="0"/>
              <a:t>Расскажите об особенностях методике самостоятельных тренировочных занятий ходьбой и бегом.</a:t>
            </a:r>
          </a:p>
          <a:p>
            <a:pPr marL="475488" indent="-457200">
              <a:buFont typeface="+mj-lt"/>
              <a:buAutoNum type="arabicPeriod"/>
            </a:pPr>
            <a:r>
              <a:rPr lang="ru-RU" dirty="0" smtClean="0"/>
              <a:t>Расскажите об особенностях методики самостоятельных тренировочных занятий плаванием и лыжным спортом.</a:t>
            </a:r>
          </a:p>
          <a:p>
            <a:pPr marL="475488" indent="-457200">
              <a:buFont typeface="+mj-lt"/>
              <a:buAutoNum type="arabicPeriod"/>
            </a:pPr>
            <a:r>
              <a:rPr lang="ru-RU" dirty="0" smtClean="0"/>
              <a:t>Как определяется степень воздействия физической нагрузки в процессе самостоятельных тренировочных занятий 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47056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r>
              <a:rPr lang="ru-RU" dirty="0" smtClean="0"/>
              <a:t>        Основные вопросы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3580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41402"/>
            <a:ext cx="9144000" cy="4916598"/>
          </a:xfrm>
          <a:solidFill>
            <a:schemeClr val="tx2">
              <a:lumMod val="50000"/>
            </a:schemeClr>
          </a:solidFill>
        </p:spPr>
        <p:txBody>
          <a:bodyPr anchor="t"/>
          <a:lstStyle/>
          <a:p>
            <a:pPr marL="475488" indent="-457200">
              <a:buFont typeface="+mj-lt"/>
              <a:buAutoNum type="arabicPeriod"/>
            </a:pPr>
            <a:r>
              <a:rPr lang="ru-RU" sz="2000" dirty="0" smtClean="0"/>
              <a:t>Охарактеризуйте основные формы самостоятельных занятий.</a:t>
            </a:r>
          </a:p>
          <a:p>
            <a:pPr marL="475488" indent="-457200">
              <a:buFont typeface="+mj-lt"/>
              <a:buAutoNum type="arabicPeriod"/>
            </a:pPr>
            <a:r>
              <a:rPr lang="ru-RU" sz="2000" dirty="0" smtClean="0"/>
              <a:t>Раскройте основные требования к проведению утренней гигиенической гимнастики.</a:t>
            </a:r>
          </a:p>
          <a:p>
            <a:pPr marL="475488" indent="-457200">
              <a:buFont typeface="+mj-lt"/>
              <a:buAutoNum type="arabicPeriod"/>
            </a:pPr>
            <a:r>
              <a:rPr lang="ru-RU" sz="2000" dirty="0" smtClean="0"/>
              <a:t>Расскажите об особенностях методики самостоятельных тренировочных занятий ходьбой и бегом.</a:t>
            </a:r>
          </a:p>
          <a:p>
            <a:pPr marL="475488" indent="-457200">
              <a:buFont typeface="+mj-lt"/>
              <a:buAutoNum type="arabicPeriod"/>
            </a:pPr>
            <a:r>
              <a:rPr lang="ru-RU" sz="2000" dirty="0" smtClean="0"/>
              <a:t>Расскажите об особенностях методики самостоятельных тренировочных занятий плаванием и лыжным спортом.</a:t>
            </a:r>
          </a:p>
          <a:p>
            <a:pPr marL="475488" indent="-457200">
              <a:buFont typeface="+mj-lt"/>
              <a:buAutoNum type="arabicPeriod"/>
            </a:pPr>
            <a:r>
              <a:rPr lang="ru-RU" sz="2000" dirty="0" smtClean="0"/>
              <a:t>Как определяется степень воздействия физической нагрузки в процессе самостоятельных тренировочных занятий?</a:t>
            </a:r>
          </a:p>
          <a:p>
            <a:pPr marL="18288" indent="0"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8840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 algn="ctr"/>
            <a:r>
              <a:rPr lang="ru-RU" sz="4000" dirty="0"/>
              <a:t>Контрольные вопросы по теме занятия</a:t>
            </a:r>
          </a:p>
        </p:txBody>
      </p:sp>
    </p:spTree>
    <p:extLst>
      <p:ext uri="{BB962C8B-B14F-4D97-AF65-F5344CB8AC3E}">
        <p14:creationId xmlns="" xmlns:p14="http://schemas.microsoft.com/office/powerpoint/2010/main" val="834538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Список </a:t>
            </a:r>
            <a:r>
              <a:rPr lang="ru-RU" sz="3600" dirty="0" smtClean="0"/>
              <a:t>источников.</a:t>
            </a:r>
          </a:p>
          <a:p>
            <a:pPr algn="ctr"/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0042"/>
            <a:ext cx="9144000" cy="95410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Основная литература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948690"/>
            <a:ext cx="9144000" cy="812530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marL="27432" indent="0">
              <a:buFontTx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1.Физическая культура: учебник и практикум/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Муллер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А.Б.,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Дядичкина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Н.С,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Богащенко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Ю.А.-М.: 2017.-424 с.</a:t>
            </a:r>
          </a:p>
          <a:p>
            <a:pPr marL="27432" indent="0">
              <a:buFontTx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Физическая культура: учебник /Кузнецов В.С.,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Колодницкий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Г.А.-2-ое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изд.,стер-М.:КНОРУС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2017.-256.</a:t>
            </a:r>
          </a:p>
          <a:p>
            <a:pPr marL="27432" indent="0">
              <a:buFontTx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Теория и методика физического воспитания и спорта: учебник/ И.С. Барчуков-5-ое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изд.,стер.-Москва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2017.-366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7432" indent="0">
              <a:buFontTx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Сайт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Яндекс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картинки Методико-практические занятия по физической культуре </a:t>
            </a:r>
          </a:p>
          <a:p>
            <a:pPr marL="27432" indent="0">
              <a:buFontTx/>
              <a:buNone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andex.ru/images/search?text=%D0%BC%D0%B5%D1%82%D0%BE%D0%B4%D0%B8%D0%BA%D0%BE-%D0%BF%D1%80%D0%B0%D0%BA%D1%82%D0%B8%D1%87%D0%B5%D1%81%D0%BA%D0%B8%D0%B5%20%D0%B7%D0%B0%D0%BD%D1%8F%D1%82%D0%B8%D1%8F%20%D0%BF%D0%BE%20%D1%84%D0%B8%D0%B7%D0%B8%D1%87%D0%B5%D1%81%D0%BA%D0%BE%D0%B9%20%D0%BA%D1%83%D0%BB%D1%8C%D1%82%D1%83%D1%80%D0%B5&amp;stype=image&amp;lr=133087&amp;source=wiz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904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</a:schemeClr>
          </a:solidFill>
        </p:spPr>
        <p:txBody>
          <a:bodyPr anchor="t">
            <a:normAutofit/>
          </a:bodyPr>
          <a:lstStyle/>
          <a:p>
            <a:pPr marL="18288" indent="0" algn="ctr">
              <a:buNone/>
            </a:pPr>
            <a:r>
              <a:rPr lang="ru-RU" sz="3200" dirty="0" smtClean="0"/>
              <a:t>1 курс </a:t>
            </a:r>
          </a:p>
          <a:p>
            <a:pPr marL="18288" indent="0">
              <a:buNone/>
            </a:pPr>
            <a:r>
              <a:rPr lang="ru-RU" sz="2800" dirty="0" smtClean="0"/>
              <a:t>Специальность</a:t>
            </a:r>
          </a:p>
          <a:p>
            <a:pPr marL="18288" indent="0">
              <a:buNone/>
            </a:pPr>
            <a:r>
              <a:rPr lang="ru-RU" sz="2400" dirty="0" smtClean="0"/>
              <a:t> </a:t>
            </a:r>
            <a:r>
              <a:rPr lang="ru-RU" sz="2400" dirty="0">
                <a:effectLst/>
              </a:rPr>
              <a:t>40.02.02 ПРАВООХРАНИТЕЛЬНАЯ </a:t>
            </a:r>
            <a:r>
              <a:rPr lang="ru-RU" sz="2400" dirty="0" smtClean="0">
                <a:effectLst/>
              </a:rPr>
              <a:t>ДЕЯТЕЛЬНОСТЬ</a:t>
            </a:r>
          </a:p>
          <a:p>
            <a:pPr marL="18288" indent="0">
              <a:buNone/>
            </a:pPr>
            <a:r>
              <a:rPr lang="ru-RU" sz="2800" dirty="0" smtClean="0">
                <a:effectLst/>
              </a:rPr>
              <a:t>Специальность </a:t>
            </a:r>
          </a:p>
          <a:p>
            <a:pPr marL="18288" indent="0">
              <a:buNone/>
            </a:pPr>
            <a:r>
              <a:rPr lang="ru-RU" sz="2400" dirty="0" smtClean="0">
                <a:effectLst/>
              </a:rPr>
              <a:t>40.02.01 </a:t>
            </a:r>
            <a:r>
              <a:rPr lang="ru-RU" sz="2400" dirty="0">
                <a:effectLst/>
              </a:rPr>
              <a:t>Право и организация социального </a:t>
            </a:r>
            <a:r>
              <a:rPr lang="ru-RU" sz="2400" dirty="0" smtClean="0">
                <a:effectLst/>
              </a:rPr>
              <a:t>обеспечения</a:t>
            </a:r>
          </a:p>
          <a:p>
            <a:pPr marL="18288" indent="0">
              <a:buNone/>
            </a:pPr>
            <a:r>
              <a:rPr lang="ru-RU" sz="2800" b="1" dirty="0" smtClean="0">
                <a:effectLst/>
              </a:rPr>
              <a:t>Параметры и методика  </a:t>
            </a:r>
          </a:p>
          <a:p>
            <a:pPr marL="18288" indent="0">
              <a:buNone/>
            </a:pP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ОУДб.06</a:t>
            </a:r>
            <a:r>
              <a:rPr lang="ru-RU" sz="2400" b="1" dirty="0">
                <a:effectLst/>
              </a:rPr>
              <a:t> </a:t>
            </a:r>
            <a:r>
              <a:rPr lang="ru-RU" sz="2400" dirty="0">
                <a:effectLst/>
              </a:rPr>
              <a:t>«Физическая культура»</a:t>
            </a:r>
            <a:endParaRPr lang="ru-RU" sz="2400" b="1" dirty="0">
              <a:effectLst/>
            </a:endParaRPr>
          </a:p>
          <a:p>
            <a:pPr marL="18288" indent="0">
              <a:buNone/>
            </a:pPr>
            <a:r>
              <a:rPr lang="ru-RU" sz="2800" b="1" dirty="0" smtClean="0">
                <a:effectLst/>
              </a:rPr>
              <a:t>Раздел:  </a:t>
            </a:r>
            <a:r>
              <a:rPr lang="ru-RU" sz="2400" b="1" dirty="0">
                <a:effectLst/>
              </a:rPr>
              <a:t>Научно-методические основы формирования физической культуры личности</a:t>
            </a:r>
            <a:endParaRPr lang="ru-RU" sz="2400" dirty="0" smtClean="0"/>
          </a:p>
          <a:p>
            <a:pPr marL="18288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325341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3"/>
          </a:xfrm>
          <a:solidFill>
            <a:schemeClr val="tx2">
              <a:lumMod val="50000"/>
            </a:schemeClr>
          </a:solidFill>
        </p:spPr>
        <p:txBody>
          <a:bodyPr anchor="t">
            <a:normAutofit/>
          </a:bodyPr>
          <a:lstStyle/>
          <a:p>
            <a:pPr marL="18288" indent="0">
              <a:buNone/>
            </a:pPr>
            <a:endParaRPr lang="ru-RU" dirty="0" smtClean="0"/>
          </a:p>
          <a:p>
            <a:pPr marL="18288" indent="0" algn="ctr">
              <a:buNone/>
            </a:pPr>
            <a:r>
              <a:rPr lang="ru-RU" dirty="0" smtClean="0"/>
              <a:t>Специальность</a:t>
            </a:r>
          </a:p>
          <a:p>
            <a:pPr marL="18288" indent="0">
              <a:buNone/>
            </a:pPr>
            <a:r>
              <a:rPr lang="ru-RU" dirty="0" smtClean="0"/>
              <a:t> </a:t>
            </a:r>
            <a:r>
              <a:rPr lang="ru-RU" sz="2000" dirty="0">
                <a:effectLst/>
              </a:rPr>
              <a:t>40.02.02 ПРАВООХРАНИТЕЛЬНАЯ </a:t>
            </a:r>
            <a:r>
              <a:rPr lang="ru-RU" sz="2000" dirty="0" smtClean="0">
                <a:effectLst/>
              </a:rPr>
              <a:t>ДЕЯТЕЛЬНОСТЬ</a:t>
            </a:r>
            <a:endParaRPr lang="ru-RU" sz="1600" i="1" dirty="0" smtClean="0">
              <a:effectLst/>
            </a:endParaRPr>
          </a:p>
          <a:p>
            <a:pPr>
              <a:buSzPct val="53000"/>
              <a:buFont typeface="Arial" panose="020B0604020202020204" pitchFamily="34" charset="0"/>
              <a:buChar char="•"/>
            </a:pPr>
            <a:r>
              <a:rPr lang="ru-RU" sz="1600" i="1" dirty="0">
                <a:effectLst/>
              </a:rPr>
              <a:t>Адаптироваться к меняющимся условиям профессиональной деятельности</a:t>
            </a:r>
            <a:r>
              <a:rPr lang="ru-RU" sz="1600" i="1" dirty="0" smtClean="0">
                <a:effectLst/>
              </a:rPr>
              <a:t>.</a:t>
            </a:r>
          </a:p>
          <a:p>
            <a:pPr>
              <a:buSzPct val="53000"/>
              <a:buFont typeface="Arial" panose="020B0604020202020204" pitchFamily="34" charset="0"/>
              <a:buChar char="•"/>
            </a:pPr>
            <a:r>
              <a:rPr lang="ru-RU" sz="1600" i="1" dirty="0">
                <a:effectLst/>
              </a:rPr>
              <a:t>Организовывать свою жизнь в соответствии с социально значимыми представлениями о здоровом образе жизни, поддерживать должный уровень физической подготовленности, необходимый для социальной и </a:t>
            </a:r>
            <a:r>
              <a:rPr lang="ru-RU" sz="1600" i="1" dirty="0" smtClean="0">
                <a:effectLst/>
              </a:rPr>
              <a:t>профессиональной </a:t>
            </a:r>
            <a:r>
              <a:rPr lang="ru-RU" sz="1600" i="1" dirty="0">
                <a:effectLst/>
              </a:rPr>
              <a:t>деятельности</a:t>
            </a:r>
            <a:r>
              <a:rPr lang="ru-RU" sz="1600" i="1" dirty="0" smtClean="0">
                <a:effectLst/>
              </a:rPr>
              <a:t>.</a:t>
            </a:r>
          </a:p>
          <a:p>
            <a:pPr marL="18288" indent="0" algn="ctr">
              <a:buSzPct val="53000"/>
              <a:buNone/>
            </a:pPr>
            <a:r>
              <a:rPr lang="ru-RU" sz="2000" dirty="0" smtClean="0"/>
              <a:t>Специальность</a:t>
            </a:r>
          </a:p>
          <a:p>
            <a:pPr marL="18288" indent="0">
              <a:buSzPct val="53000"/>
              <a:buNone/>
            </a:pPr>
            <a:r>
              <a:rPr lang="ru-RU" sz="2000" dirty="0" smtClean="0"/>
              <a:t> </a:t>
            </a:r>
            <a:r>
              <a:rPr lang="ru-RU" sz="2000" dirty="0" smtClean="0">
                <a:effectLst/>
              </a:rPr>
              <a:t>40.02.01 </a:t>
            </a:r>
            <a:r>
              <a:rPr lang="ru-RU" sz="2400" dirty="0">
                <a:effectLst/>
              </a:rPr>
              <a:t>Право и организация социального </a:t>
            </a:r>
            <a:r>
              <a:rPr lang="ru-RU" sz="2400" dirty="0" smtClean="0">
                <a:effectLst/>
              </a:rPr>
              <a:t>обеспечения</a:t>
            </a:r>
          </a:p>
          <a:p>
            <a:pPr>
              <a:buSzPct val="53000"/>
              <a:buFont typeface="Arial" panose="020B0604020202020204" pitchFamily="34" charset="0"/>
              <a:buChar char="•"/>
            </a:pPr>
            <a:r>
              <a:rPr lang="ru-RU" sz="1800" i="1" dirty="0">
                <a:effectLst/>
              </a:rPr>
              <a:t>Соблюдать основы здорового образа жизни, требования охраны труда</a:t>
            </a:r>
            <a:r>
              <a:rPr lang="ru-RU" sz="1800" i="1" dirty="0" smtClean="0">
                <a:effectLst/>
              </a:rPr>
              <a:t>.</a:t>
            </a:r>
          </a:p>
          <a:p>
            <a:pPr>
              <a:buSzPct val="53000"/>
              <a:buFont typeface="Arial" panose="020B0604020202020204" pitchFamily="34" charset="0"/>
              <a:buChar char="•"/>
            </a:pPr>
            <a:r>
              <a:rPr lang="ru-RU" sz="1800" i="1" dirty="0">
                <a:effectLst/>
              </a:rPr>
              <a:t>Работать в коллективе и команде, эффективно общаться  с коллегами, руководством, потребителями. </a:t>
            </a:r>
            <a:endParaRPr lang="ru-RU" sz="1800" i="1" dirty="0" smtClean="0">
              <a:effectLst/>
            </a:endParaRPr>
          </a:p>
          <a:p>
            <a:pPr>
              <a:buSzPct val="53000"/>
              <a:buFont typeface="Arial" panose="020B0604020202020204" pitchFamily="34" charset="0"/>
              <a:buChar char="•"/>
            </a:pPr>
            <a:r>
              <a:rPr lang="ru-RU" sz="1800" i="1" dirty="0">
                <a:effectLst/>
              </a:rPr>
              <a:t>Самостоятельно определять задачи профессионального  и личностного развития, заниматься самообразованием, осознанно планировать повышение квалификации. </a:t>
            </a:r>
            <a:endParaRPr lang="ru-RU" sz="1800" i="1" dirty="0" smtClean="0">
              <a:effectLst/>
            </a:endParaRPr>
          </a:p>
          <a:p>
            <a:pPr marL="18288" indent="0">
              <a:buSzPct val="53000"/>
              <a:buNone/>
            </a:pPr>
            <a:endParaRPr lang="ru-RU" sz="2200" dirty="0">
              <a:effectLst/>
            </a:endParaRPr>
          </a:p>
          <a:p>
            <a:pPr>
              <a:buSzPct val="53000"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8690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r>
              <a:rPr lang="ru-RU" sz="3200" dirty="0" smtClean="0"/>
              <a:t>На занятии формируются компетенции: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56369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70788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  1) Методики </a:t>
            </a:r>
            <a:r>
              <a:rPr lang="ru-RU" sz="2000" b="1" dirty="0"/>
              <a:t>эффективных и экономичных способов овладения </a:t>
            </a:r>
            <a:r>
              <a:rPr lang="ru-RU" sz="2000" b="1" dirty="0" smtClean="0"/>
              <a:t>жизненно важными </a:t>
            </a:r>
            <a:r>
              <a:rPr lang="ru-RU" sz="2000" b="1" dirty="0"/>
              <a:t>умениями и навыками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Основное содержание материала 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214422"/>
            <a:ext cx="9144000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  2</a:t>
            </a:r>
            <a:r>
              <a:rPr lang="ru-RU" sz="2000" b="1" dirty="0" smtClean="0"/>
              <a:t>) Простейшие методики самооценки работоспособности, усталости, утомления и применения средств физической культуры для их направленной  коррекции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" y="2214554"/>
            <a:ext cx="9144000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  3) Методика составления индивидуальных программ физического самовоспитания и занятий оздоровительной , рекреационной и восстановительной направленности.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214686"/>
            <a:ext cx="9144000" cy="40011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  4</a:t>
            </a:r>
            <a:r>
              <a:rPr lang="ru-RU" sz="2000" b="1" dirty="0" smtClean="0"/>
              <a:t>) Основы методики самомассажа.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571876"/>
            <a:ext cx="9144000" cy="40011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  5</a:t>
            </a:r>
            <a:r>
              <a:rPr lang="ru-RU" sz="2000" b="1" dirty="0" smtClean="0"/>
              <a:t>) Методика корригирующей гимнастики для глаз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924240"/>
            <a:ext cx="9144000" cy="293376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  6) Методика составления  проведения простейших самостоятельных занятий физическими упражнениями гигиенической  или тренировочной направленности.  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02951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9144000" cy="63709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1700" b="1" i="1" dirty="0" smtClean="0"/>
              <a:t>Понятия "двигательный навык", "двигательное умение".</a:t>
            </a:r>
          </a:p>
          <a:p>
            <a:r>
              <a:rPr lang="ru-RU" sz="1700" dirty="0" smtClean="0"/>
              <a:t> Обучение в процессе физического воспитания обеспечивает одну из его сторон - физическое образование, содержанием которого является системное освоение человеком рациональных способов управления своими движениями, приобретение необходимого в жизни фонда двигательных умений, навыков и связанных с ними знаний.</a:t>
            </a:r>
          </a:p>
          <a:p>
            <a:r>
              <a:rPr lang="ru-RU" sz="1700" dirty="0" smtClean="0"/>
              <a:t>При обучении технике какого-либо двигательного действия вначале возникает умение его выполнять, затем по мере дальнейшего разучивания умение постепенно переходит в навык. Умение и навык отличаются друг от друга главным образом степенью освоенности, т.е. способами управления со стороны сознания человека.</a:t>
            </a:r>
          </a:p>
          <a:p>
            <a:r>
              <a:rPr lang="ru-RU" sz="1700" b="1" dirty="0" smtClean="0"/>
              <a:t>Двигательное умение</a:t>
            </a:r>
            <a:r>
              <a:rPr lang="ru-RU" sz="1700" dirty="0" smtClean="0"/>
              <a:t> - это такая степень владения техникой двигательного действия, которая характеризуется сознательным управлением движением, неустойчивостью и нестабильностью выполнения.</a:t>
            </a:r>
          </a:p>
          <a:p>
            <a:r>
              <a:rPr lang="ru-RU" sz="1700" b="1" dirty="0" smtClean="0"/>
              <a:t>Двигательный навык</a:t>
            </a:r>
            <a:r>
              <a:rPr lang="ru-RU" sz="1700" dirty="0" smtClean="0"/>
              <a:t> - это оптимальная степень владения техникой двигательного действия, характеризующаяся автоматизмом (минимальным контролем со стороны сознания) управления движением, высокой прочностью и надежностью выполнения.</a:t>
            </a:r>
          </a:p>
          <a:p>
            <a:r>
              <a:rPr lang="ru-RU" sz="1700" dirty="0" smtClean="0"/>
              <a:t>Удачно выполнить с первых же попыток новое двигательное действие обычно удается лишь в тех случаях, когда оно имеет сравнительно простую структуру. При более сложных движениях формирование нового двигательного умения существенно зависит от двигательного опыта обучающегося. Чем шире и разнообразнее этот опыт, тем больше предпосылок для успешного освоения нового действия.</a:t>
            </a:r>
          </a:p>
          <a:p>
            <a:endParaRPr lang="ru-RU" sz="1700" dirty="0" smtClean="0"/>
          </a:p>
          <a:p>
            <a:endParaRPr lang="ru-RU" sz="1700" dirty="0" smtClean="0"/>
          </a:p>
          <a:p>
            <a:endParaRPr lang="ru-RU" sz="1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Методики эффективных и экономичных способов овладения </a:t>
            </a:r>
            <a:r>
              <a:rPr lang="ru-RU" b="1" dirty="0" smtClean="0"/>
              <a:t>жизненно важными </a:t>
            </a:r>
            <a:r>
              <a:rPr lang="ru-RU" b="1" dirty="0"/>
              <a:t>умениями и навыками</a:t>
            </a:r>
          </a:p>
        </p:txBody>
      </p:sp>
    </p:spTree>
    <p:extLst>
      <p:ext uri="{BB962C8B-B14F-4D97-AF65-F5344CB8AC3E}">
        <p14:creationId xmlns="" xmlns:p14="http://schemas.microsoft.com/office/powerpoint/2010/main" val="36755844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4927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Простейшие методики самооценки работоспособности, усталости, утомления и применения средств физкультуры для их направленной </a:t>
            </a:r>
            <a:r>
              <a:rPr lang="ru-RU" b="1" dirty="0" smtClean="0"/>
              <a:t>коррекции</a:t>
            </a:r>
            <a:endParaRPr lang="ru-RU" b="1" i="1" dirty="0" smtClean="0"/>
          </a:p>
          <a:p>
            <a:r>
              <a:rPr lang="ru-RU" sz="1600" b="1" i="1" dirty="0" smtClean="0"/>
              <a:t>определение </a:t>
            </a:r>
            <a:r>
              <a:rPr lang="ru-RU" sz="1600" b="1" i="1" dirty="0"/>
              <a:t>понятий "работоспособность", "утомление", "усталость".</a:t>
            </a:r>
            <a:r>
              <a:rPr lang="ru-RU" sz="1600" dirty="0"/>
              <a:t> </a:t>
            </a:r>
            <a:endParaRPr lang="ru-RU" sz="1600" dirty="0" smtClean="0"/>
          </a:p>
          <a:p>
            <a:r>
              <a:rPr lang="ru-RU" sz="1600" dirty="0" smtClean="0"/>
              <a:t>Под </a:t>
            </a:r>
            <a:r>
              <a:rPr lang="ru-RU" sz="1600" dirty="0"/>
              <a:t>работоспособностью понимается способность человека выполнять в заданных параметрах и конкретных условиях профессиональную деятельность, сопровождающуюся обратимыми в сроки регламентированного отдыха функциональными изменениями в организме.</a:t>
            </a:r>
          </a:p>
          <a:p>
            <a:r>
              <a:rPr lang="ru-RU" sz="1600" dirty="0"/>
              <a:t>Физическая работоспособность является выражением жизнедеятельности человека, имеющего в своей основе движение. Она проявляется в различных формах мышечной активности и зависит от способности и готовности человека к физической работе. Физическая работоспособность является одной из важнейших составляющих спортивного успеха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Работоспособность определяется как способность человека к выполнению конкретной умственной деятельности в рамках заданных временных лимитов и параметров эффективности. Основу работоспособности составляют специальные знания, умения, навыки, а также определенные психофизические особенности, например, перцепции (перцепция - психологический термин, означающий восприятие, непосредственное отражение объективной действительности органами чувств) памяти, внимания, мышления и </a:t>
            </a:r>
            <a:r>
              <a:rPr lang="ru-RU" sz="1600" dirty="0" smtClean="0"/>
              <a:t>др</a:t>
            </a:r>
          </a:p>
          <a:p>
            <a:r>
              <a:rPr lang="ru-RU" sz="1600" b="1" dirty="0"/>
              <a:t>Двигательное умение</a:t>
            </a:r>
            <a:r>
              <a:rPr lang="ru-RU" sz="1600" dirty="0"/>
              <a:t> - это такая степень владения техникой двигательного действия, которая характеризуется сознательным управлением движением, неустойчивостью и нестабильностью выполнения.</a:t>
            </a:r>
          </a:p>
          <a:p>
            <a:r>
              <a:rPr lang="ru-RU" sz="1600" b="1" dirty="0"/>
              <a:t>Двигательный навык</a:t>
            </a:r>
            <a:r>
              <a:rPr lang="ru-RU" sz="1600" dirty="0"/>
              <a:t> - это оптимальная степень владения техникой двигательного действия, характеризующаяся автоматизмом (минимальным контролем со стороны сознания) управления движением, высокой прочностью и надежностью выполнения.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54662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69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dirty="0"/>
              <a:t>В процессе учебной, трудовой деятельности работоспособность определяется воздействием разнообразных внешних и внутренних факторов не только по отдельности, но и в их сочетании. Эти факторы можно разделить на следующие группы:</a:t>
            </a:r>
          </a:p>
          <a:p>
            <a:r>
              <a:rPr lang="ru-RU" sz="1600" dirty="0"/>
              <a:t>1) физиологического характера - состояние здоровья студента, его сердечно-сосудистой, дыхательной, эндокринной и других систем;</a:t>
            </a:r>
          </a:p>
          <a:p>
            <a:r>
              <a:rPr lang="ru-RU" sz="1600" dirty="0"/>
              <a:t>2) физического характера - степень и характер освещенности помещения, температура воздуха, уровень шума и другие;</a:t>
            </a:r>
          </a:p>
          <a:p>
            <a:r>
              <a:rPr lang="ru-RU" sz="1600" dirty="0"/>
              <a:t>3) психического характера - самочувствие, настроение, мотивация и др.;</a:t>
            </a:r>
          </a:p>
          <a:p>
            <a:r>
              <a:rPr lang="ru-RU" sz="1600" dirty="0"/>
              <a:t>4) социального характера - условия мест занятий, условия проживания, питания и др.</a:t>
            </a:r>
          </a:p>
          <a:p>
            <a:r>
              <a:rPr lang="ru-RU" sz="1600" dirty="0"/>
              <a:t>Работоспособность следует оценивать по критериям профессиональной деятельности и состоянию функций организма, другими словами, с помощью прямых и косвенных ее показателей.</a:t>
            </a:r>
          </a:p>
          <a:p>
            <a:r>
              <a:rPr lang="ru-RU" sz="1600" dirty="0"/>
              <a:t>Прямые показатели позволяют оценивать спортивную деятельность как с количественной (метры, секунды, килограммы, очки и т.д.), так и с качественной (надежность и точность выполнения конкретных физических упражнений) </a:t>
            </a:r>
            <a:r>
              <a:rPr lang="ru-RU" sz="1600" dirty="0" smtClean="0"/>
              <a:t>стороны</a:t>
            </a:r>
          </a:p>
          <a:p>
            <a:r>
              <a:rPr lang="ru-RU" sz="1600" dirty="0"/>
              <a:t>К косвенным критериям работоспособности относят различные физиологические, биохимические и психофизиологические показатели, характеризующие изменения функций организма в процессе работы. Другими словами, косвенные показатели представляют собой реакции организма на определенную нагрузку и указывают на то, какой физиологической ценой для человека обходится эта работа, т.е. чем, например, организм спортсмена расплачивается за достигнутые секунды, метры, килограммы и т.д. Установлено, что косвенные показатели работоспособности в процессе труда ухудшаются значительно раньше, чем прямые критерии. Это дает основание использовать различные физиологические методики для прогнозирования работоспособности человека, а также для выяснения механизмов адаптации.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4179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707886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Методика составления индивидуальных программ физического самовоспитания и занятий оздоровительной, рекреационной и восстановительной </a:t>
            </a:r>
            <a:r>
              <a:rPr lang="ru-RU" b="1" dirty="0" smtClean="0"/>
              <a:t>направленности</a:t>
            </a:r>
            <a:endParaRPr lang="ru-RU" b="1" i="1" dirty="0" smtClean="0"/>
          </a:p>
          <a:p>
            <a:r>
              <a:rPr lang="ru-RU" sz="1600" b="1" i="1" dirty="0" smtClean="0"/>
              <a:t>Понятие </a:t>
            </a:r>
            <a:r>
              <a:rPr lang="ru-RU" sz="1600" b="1" i="1" dirty="0"/>
              <a:t>"физическое самовоспитание".</a:t>
            </a:r>
            <a:r>
              <a:rPr lang="ru-RU" sz="1600" dirty="0"/>
              <a:t> Физическое самовоспитание понимается как процесс целенаправленной, сознательной, планомерной работы над собой и ориентированный на формирование физической культуры личности. Он включает совокупность приемов и видов деятельности, определяющих и регулирующих эмоционально окрашенную, действенную позицию личности в отношении своего здоровья, психофизического состояния, физического совершенствования и образования.</a:t>
            </a:r>
          </a:p>
          <a:p>
            <a:r>
              <a:rPr lang="ru-RU" sz="1600" dirty="0"/>
              <a:t>Физическое воспитание и образование не дадут долговременных положительных результатов, если они не активизируют стремление студента к самовоспитанию и самосовершенствованию. Самовоспитание интенсифицирует процесс физического воспитания, закрепляет, расширяет и совершенствует практические умения и навыки.</a:t>
            </a:r>
          </a:p>
          <a:p>
            <a:r>
              <a:rPr lang="ru-RU" sz="1600" dirty="0"/>
              <a:t>Стремление к самопознанию психофизических возможностей, пониманию красоты человеческого тела и спортивных движений, а также к пониманию автономии своего внутреннего мира ведет к формированию творческой индивидуальности человека высокого уровня физической культуры. Обычно такие люди не довольствуются достигнутыми результатами, а постоянно стремятся к созиданию нового. Причем их творческий настрой не ограничивается лишь физическим самосовершенствованием, а охватывает другие сферы жизни - труд, быт, общение, организацию отдыха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Как правило, результатом подобных усилий становится сформированная потребность в саморазвитии, достаточно большой объем усвоенных знаний, двигательных умений и навыков, развитое аналитическое и интуитивное мышление, способность и стремление к жизнетворчеству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4599093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116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1750" dirty="0"/>
              <a:t>Процесс физического самовоспитания включает три основных этапа</a:t>
            </a:r>
            <a:r>
              <a:rPr lang="ru-RU" sz="1750" dirty="0" smtClean="0"/>
              <a:t>.</a:t>
            </a:r>
          </a:p>
          <a:p>
            <a:r>
              <a:rPr lang="ru-RU" sz="1750" dirty="0" smtClean="0"/>
              <a:t>Начальный </a:t>
            </a:r>
            <a:r>
              <a:rPr lang="ru-RU" sz="1750" dirty="0"/>
              <a:t>этап связан с формированием ценностно смыслового отношения человека к своей физической форме. Сюда входят и знание теоретических основ физического развития и коррекции здоровья, и знание своих психофизических возможностей, и формирование положительного эмоционально-волевого настроя на физическое самовоспитание</a:t>
            </a:r>
            <a:endParaRPr lang="ru-RU" sz="1750" dirty="0" smtClean="0"/>
          </a:p>
          <a:p>
            <a:r>
              <a:rPr lang="ru-RU" sz="1750" dirty="0" smtClean="0"/>
              <a:t>Следующий </a:t>
            </a:r>
            <a:r>
              <a:rPr lang="ru-RU" sz="1750" dirty="0"/>
              <a:t>этап - преобразовательный. Здесь, исходя из </a:t>
            </a:r>
            <a:r>
              <a:rPr lang="ru-RU" sz="1750" dirty="0" smtClean="0"/>
              <a:t>самохарактеристики , </a:t>
            </a:r>
            <a:r>
              <a:rPr lang="ru-RU" sz="1750" dirty="0"/>
              <a:t>определяется цель и индивидуальная программа физического самовоспитания. Цель может носить обобщенный характер и ставится, как правило, на большой отрезок времени - годы. Например, цель индивидуальной программы физического самовоспитания с оздоровительной направленностью - коррекция здоровья и повышение физической подготовленности в соответствии с требованиями будущей профессиональной деятельности. В этом случае для реализации цели подбираются средства и методы физического самовоспитания с учетом своих интересов, возможностей, условий. Это может быть плавание, ходьба на лыжах, спортивные игры, занятия на тренажерах и любой другой вид физических упражнений</a:t>
            </a:r>
            <a:r>
              <a:rPr lang="ru-RU" sz="1750" dirty="0" smtClean="0"/>
              <a:t>.</a:t>
            </a:r>
          </a:p>
          <a:p>
            <a:r>
              <a:rPr lang="ru-RU" sz="1750" dirty="0"/>
              <a:t>В целях правильного дозирования физической нагрузки по интенсивности, объему, продолжительности занятий необходимо оценить свое физическое развитие, определить уровень подготовленности и, сравнивая их с рекомендуемыми стандартами, разработать индивидуальную двигательную программу.</a:t>
            </a:r>
          </a:p>
          <a:p>
            <a:r>
              <a:rPr lang="ru-RU" sz="1750" dirty="0"/>
              <a:t>Последний этап - творческий. Это этап самореализации студентов и выпускников вузов в сфере физической культуры</a:t>
            </a:r>
            <a:r>
              <a:rPr lang="ru-RU" sz="1750" dirty="0" smtClean="0"/>
              <a:t>.</a:t>
            </a:r>
          </a:p>
          <a:p>
            <a:endParaRPr lang="ru-RU" sz="1750" dirty="0" smtClean="0"/>
          </a:p>
          <a:p>
            <a:endParaRPr lang="ru-RU" sz="1750" dirty="0" smtClean="0"/>
          </a:p>
          <a:p>
            <a:endParaRPr lang="ru-RU" sz="1750" dirty="0"/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9670393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18990</TotalTime>
  <Words>1267</Words>
  <Application>Microsoft Office PowerPoint</Application>
  <PresentationFormat>Экран (4:3)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Базовая</vt:lpstr>
      <vt:lpstr>Слайд 1</vt:lpstr>
      <vt:lpstr>Слайд 2</vt:lpstr>
      <vt:lpstr>На занятии формируются компетенции: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 Основные вопросы </vt:lpstr>
      <vt:lpstr>Контрольные вопросы по теме занятия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Samsung</cp:lastModifiedBy>
  <cp:revision>57</cp:revision>
  <dcterms:created xsi:type="dcterms:W3CDTF">2020-03-03T16:13:44Z</dcterms:created>
  <dcterms:modified xsi:type="dcterms:W3CDTF">2020-11-15T18:24:17Z</dcterms:modified>
</cp:coreProperties>
</file>