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3"/>
  </p:notesMasterIdLst>
  <p:sldIdLst>
    <p:sldId id="256" r:id="rId2"/>
    <p:sldId id="695" r:id="rId3"/>
    <p:sldId id="728" r:id="rId4"/>
    <p:sldId id="713" r:id="rId5"/>
    <p:sldId id="726" r:id="rId6"/>
    <p:sldId id="751" r:id="rId7"/>
    <p:sldId id="729" r:id="rId8"/>
    <p:sldId id="730" r:id="rId9"/>
    <p:sldId id="731" r:id="rId10"/>
    <p:sldId id="732" r:id="rId11"/>
    <p:sldId id="752" r:id="rId12"/>
    <p:sldId id="733" r:id="rId13"/>
    <p:sldId id="735" r:id="rId14"/>
    <p:sldId id="736" r:id="rId15"/>
    <p:sldId id="750" r:id="rId16"/>
    <p:sldId id="737" r:id="rId17"/>
    <p:sldId id="738" r:id="rId18"/>
    <p:sldId id="739" r:id="rId19"/>
    <p:sldId id="740" r:id="rId20"/>
    <p:sldId id="741" r:id="rId21"/>
    <p:sldId id="742" r:id="rId22"/>
    <p:sldId id="743" r:id="rId23"/>
    <p:sldId id="744" r:id="rId24"/>
    <p:sldId id="711" r:id="rId25"/>
    <p:sldId id="447" r:id="rId26"/>
    <p:sldId id="745" r:id="rId27"/>
    <p:sldId id="746" r:id="rId28"/>
    <p:sldId id="747" r:id="rId29"/>
    <p:sldId id="282" r:id="rId30"/>
    <p:sldId id="362" r:id="rId31"/>
    <p:sldId id="27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40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4" y="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60A53-7DEC-4E9C-84B6-BCB6264251A5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D0859-B8E5-401D-85D3-E290D9161A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97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8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12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2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7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384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61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04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86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7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76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0A7B89-8047-4539-8D95-37ED70942123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92431B-4F59-41AC-8407-3FF7009882D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015" y="415635"/>
            <a:ext cx="11162805" cy="21969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2"/>
                </a:solidFill>
                <a:latin typeface="Comic Sans MS" panose="030F0702030302020204" pitchFamily="66" charset="0"/>
              </a:rPr>
              <a:t>БИОЛОГИЯ. 9 КЛАСС</a:t>
            </a:r>
            <a:br>
              <a:rPr lang="ru-RU" sz="4800" b="1" dirty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br>
              <a:rPr lang="ru-RU" sz="4800" b="1" dirty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ru-RU" sz="4800" b="1" dirty="0">
                <a:latin typeface="Comic Sans MS" panose="030F0702030302020204" pitchFamily="66" charset="0"/>
              </a:rPr>
              <a:t>Урок №16.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3496" y="2908874"/>
            <a:ext cx="11595842" cy="3648485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60000"/>
              </a:lnSpc>
            </a:pPr>
            <a:r>
              <a:rPr lang="ru-RU" sz="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</a:p>
          <a:p>
            <a:pPr>
              <a:lnSpc>
                <a:spcPct val="160000"/>
              </a:lnSpc>
            </a:pPr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Автор: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учитель биологии высшей категории </a:t>
            </a:r>
          </a:p>
          <a:p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Смолик </a:t>
            </a:r>
            <a:r>
              <a:rPr lang="ru-RU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елена</a:t>
            </a:r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вячеславовна</a:t>
            </a:r>
          </a:p>
          <a:p>
            <a:r>
              <a:rPr lang="ru-RU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                        </a:t>
            </a:r>
            <a:r>
              <a:rPr lang="ru-RU" dirty="0">
                <a:solidFill>
                  <a:srgbClr val="C00000"/>
                </a:solidFill>
                <a:latin typeface="Bookman Old Style" panose="02050604050505020204" pitchFamily="18" charset="0"/>
              </a:rPr>
              <a:t>2020-2021 учебный год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79" y="498761"/>
            <a:ext cx="2231365" cy="21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8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111685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КАЖДЫЙ ОРГАНИЗМ ПРЕДСТАВЛЯЕТ СОБОЙ СОВОКУПНОСТЬ ВЗАИМОДЕЙСТВУЮЩИХ ОРГАНОВ, ТЕСНО СВЯЗАННЫХ МЕЖДУ СОБОЙ.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111685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ВАЖНЫЙ ПРИЗНАК ЛЮБОГО ОРГАНИЗМА (ДАЖЕ ВИРУСА) –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СТРОГАЯ </a:t>
            </a:r>
            <a:r>
              <a:rPr lang="ru-RU" sz="3500" b="1" dirty="0" err="1">
                <a:solidFill>
                  <a:schemeClr val="accent1"/>
                </a:solidFill>
                <a:latin typeface="Bookman Old Style" panose="02050604050505020204" pitchFamily="18" charset="0"/>
              </a:rPr>
              <a:t>ВзАИМОСВЯЗЬ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 ВСЕХ ЕГО ОТДЕЛЬНЫХ ЧАСТЕЙ 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(ОРГАНОВ, ТКАНЕЙ, КЛЕТОК).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111685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ВЗАИМОСВЯЗАННАЯ РАБОТА ОРГАНОВ ОБЕСПЕЧИВАЕТ ЦЕЛОСТНОСТЬ ОРГАНИЗМА, ФУНКЦИОНИРУЮЩЕГО КАК ЖИВАЯ СИСТЕМА - БИОСИСТЕМА.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7155" y="889616"/>
            <a:ext cx="11534558" cy="5746315"/>
          </a:xfrm>
        </p:spPr>
        <p:txBody>
          <a:bodyPr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БИОСИСТЕМА «ОРГАНИЗМ» ПРЕДСТАВЛЯЕТ СОБОЙ СИСТЕМУ ОТКРЫТОГО ТИПА: ИЗ ВНЕШНЕЙ СРЕДЫ ОРГАНИЗМ ПОТРЕБЛЯЕТ НЕОБХОДИМЫЕ ЕМУ ВЕЩЕСТВА И ЭНЕРГИЮ, А В СРЕДУ УДАЛЯЕТ НЕНУЖНЫЕ ПРОДУКТЫ ОБМЕНА ВЕЩЕСТВ.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3026" y="929957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САМОПОДДЕРЖАНИЕ  (САМОСОХРАНЕНИЕ)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– СПОСОБНОСТЬ СОХРАНЯТЬ СВОЕ СУЩЕСТВОВАНИЕ В ТЕЧЕНИЕ КАКОГО-ТО ОПРЕДЕЛЕННОГО СРОКА, СВОЙСТВЕННОГО ДАННОМУ ВИДУ ОРГАНИЗМОВ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585" y="629512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ЭТО ИНТЕРЕСНО!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058" name="Picture 2" descr="https://prezentacii.info/wp-content/uploads/2015/11/ZDR5I8c8n6jYQFoC/13.jpg"/>
          <p:cNvPicPr>
            <a:picLocks noChangeAspect="1" noChangeArrowheads="1"/>
          </p:cNvPicPr>
          <p:nvPr/>
        </p:nvPicPr>
        <p:blipFill>
          <a:blip r:embed="rId4"/>
          <a:srcRect l="3208" t="19388" r="2549"/>
          <a:stretch>
            <a:fillRect/>
          </a:stretch>
        </p:blipFill>
        <p:spPr bwMode="auto">
          <a:xfrm>
            <a:off x="2312125" y="1528355"/>
            <a:ext cx="7445829" cy="465037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3026" y="1111685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БИОСИСТЕМЫ СПОСОБНЫ К САМОПОДДЕРЖАНИЮ (САМОСОХРАНЕНИЮ)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3026" y="1111685"/>
            <a:ext cx="11534558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ВАЖНЫМ СВОЙСТВОМ БИОСИСТЕМ СЛУЖИТ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САМОРЕГУЛЯЦИЯ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ИХ  ФИЗИОЛОГИЧЕСКИХ ПРОЦЕССОВ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193" y="824302"/>
            <a:ext cx="11782697" cy="5746315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 МНОГОКЛЕТОЧНЫХ ОРГАНИЗМОВ, В ОТЛИЧИЕ ОТ ОДНОКЛЕТОЧНЫХ, ВЫРАБОТАЛСЯ ОСОБЫЙ МЕХАНИЗМ, ОБЕСПЕЧИВАЮЩИЙ СОГЛАСОВАННОЕ ПРОТЕКАНИЕ ПРОЦЕССОВ ИХ ЖИЗНЕДЕЯТЕЛЬНОСТИ –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ГУМОРАЛЬНАЯ РЕГУЛЯЦИЯ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193" y="693674"/>
            <a:ext cx="11782697" cy="5746315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РЕГУЛЯЦИЮ ЖИЗНЕДЕЯТЕЛЬНОСТИ РАСТИТЕЛЬНОГО ОРГАНИЗМА, ПОМИМО ПРОДУКТОВ ОБМЕНА ВЕЩЕСТВ, ОСУЩЕСТВЛЯЮТ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ФИТОГОРМОНЫ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– БИОЛОГИЧЕСКИ АКТИВНЫЕ СОЕДИНЕНИЯ, ЯВЛЯЮЩИЕСЯ НЕОБХОДИМЫМ ЗВЕНОМ ДЛЯ ЗАПУСКА И РЕГУЛЯЦИИ </a:t>
            </a:r>
            <a:r>
              <a:rPr lang="ru-RU" sz="35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ФИЗИОЛОГИЧЕСКИх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ПРОЦЕССОВ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959" y="167443"/>
            <a:ext cx="9287692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5135" y="588775"/>
            <a:ext cx="11481729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3500" b="1" dirty="0" err="1">
                <a:solidFill>
                  <a:schemeClr val="accent1"/>
                </a:solidFill>
                <a:latin typeface="Bookman Old Style" panose="02050604050505020204" pitchFamily="18" charset="0"/>
              </a:rPr>
              <a:t>ВСпоминаем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!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ПОЧЕМУ КЛЕТКУ НАЗЫВАЮТ БИОСИСТЕМОЙ?</a:t>
            </a:r>
          </a:p>
          <a:p>
            <a:pPr algn="ctr">
              <a:lnSpc>
                <a:spcPct val="150000"/>
              </a:lnSpc>
            </a:pPr>
            <a:endParaRPr lang="ru-RU" sz="35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endParaRPr lang="ru-RU" sz="35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40F730-4340-4488-ABE1-DBA9F857C7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607" y="310643"/>
            <a:ext cx="1233055" cy="123305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4487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3" y="895380"/>
            <a:ext cx="11782697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 ХОДЕ ЭВОЛЮЦИИ ЖИВОТНОГО МИРА ГУМОРАЛЬНАЯ РЕГУЛЯЦИЯ ПРОЦЕССОВ ЖИЗНЕДЕЯТЕЛЬНОСТИ ПОСТЕПЕННО ДОПОЛНЯЛАСЬ БОЛЕЕ СОВЕРШЕННЫМИ МЕХАНИЗМАМИ –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НЕРВНОЙ РЕГУЛЯЦИИ.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3" y="895380"/>
            <a:ext cx="11782697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У ВЫСОКОРАЗВИТЫХ ЖИВОТНЫХ И ЧЕЛОВЕКА ГУМОРАЛЬНАЯ РЕГУЛЯЦИЯ ПОДЧИНЕНА НЕРВНОЙ РЕГУЛЯЦИИ И ОБРАЗУЕТЯ С НЕЙ ЕДИНУЮ СИСТЕМУ -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НЕЙРОГУМОРАЛЬНУЮ РЕГУЛЯЦИЮ.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4" y="1111685"/>
            <a:ext cx="11007250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СПОСОБНОСТЬ БИОСИСТЕМЫ «ОРГАНИЗМ» К САМОРЕГУЛИРОВАНИЮ ОБЕСПЕЧИВАЕТ 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ГОМЕОСТАЗ.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4" y="1111685"/>
            <a:ext cx="11007250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ВСПОМНИ!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ГОМЕОСТАЗ – 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ПОСТОЯНСТВО СОСТАВА И СВОЙСТВ ЕГО ВНУТРЕННЕЙ СРЕДЫ (КРОВЬ, ЛИМФА, ТКАНЕВАЯ ЖИДКОСТЬ)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40F730-4340-4488-ABE1-DBA9F857C7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607" y="310643"/>
            <a:ext cx="1233055" cy="123305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2785" y="-182880"/>
            <a:ext cx="8764174" cy="85980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406071"/>
            <a:ext cx="11469384" cy="5244111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Ручки в ручки!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Выполнить все задания</a:t>
            </a: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в р/т</a:t>
            </a:r>
          </a:p>
          <a:p>
            <a:pPr algn="ctr"/>
            <a:r>
              <a:rPr lang="ru-RU" sz="1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330" y="285006"/>
            <a:ext cx="1328367" cy="128661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606" y="3429000"/>
            <a:ext cx="1920774" cy="256103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740" y="3495406"/>
            <a:ext cx="1920774" cy="249502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40198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481" y="151513"/>
            <a:ext cx="6113418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9012"/>
            <a:ext cx="11122827" cy="571318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ПОЧЕМУ ЖИВЫЕ ОРГАНИЗМЫ ОТНОСЯТ К ОТКРЫТЫМ БИОСИСТЕМАМ?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siliconangle.com/files/2015/03/redo-151210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740" y="285006"/>
            <a:ext cx="1363836" cy="13437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296226-A2B3-4B45-B8D8-05A793E61E93}"/>
              </a:ext>
            </a:extLst>
          </p:cNvPr>
          <p:cNvSpPr/>
          <p:nvPr/>
        </p:nvSpPr>
        <p:spPr>
          <a:xfrm>
            <a:off x="980805" y="4311155"/>
            <a:ext cx="10497296" cy="128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67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481" y="151513"/>
            <a:ext cx="6113418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9012"/>
            <a:ext cx="11122827" cy="571318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 ЧЕМ ОТЛИЧИЕ БИОСИСТЕМЫ «ОРГАНИЗМ» ОТ БИОСИСТЕМЫ «КЛЕТКА»?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siliconangle.com/files/2015/03/redo-151210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740" y="285006"/>
            <a:ext cx="1363836" cy="13437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296226-A2B3-4B45-B8D8-05A793E61E93}"/>
              </a:ext>
            </a:extLst>
          </p:cNvPr>
          <p:cNvSpPr/>
          <p:nvPr/>
        </p:nvSpPr>
        <p:spPr>
          <a:xfrm>
            <a:off x="980805" y="4311155"/>
            <a:ext cx="10497296" cy="128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67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481" y="151513"/>
            <a:ext cx="6113418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9012"/>
            <a:ext cx="11122827" cy="571318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ОХАРАКТЕРИЗИУЙТЕ РЕГУЛЯЦИЮ ФИЗИОЛОГИЧЕСКИХ ПРОЦЕССОВ У ОРГАНИЗМА.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siliconangle.com/files/2015/03/redo-151210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740" y="285006"/>
            <a:ext cx="1363836" cy="13437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296226-A2B3-4B45-B8D8-05A793E61E93}"/>
              </a:ext>
            </a:extLst>
          </p:cNvPr>
          <p:cNvSpPr/>
          <p:nvPr/>
        </p:nvSpPr>
        <p:spPr>
          <a:xfrm>
            <a:off x="980805" y="4311155"/>
            <a:ext cx="10497296" cy="128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670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481" y="151513"/>
            <a:ext cx="6113418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9012"/>
            <a:ext cx="11122827" cy="571318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 </a:t>
            </a: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РЕФЛЕКСИЯ</a:t>
            </a: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СЛУЖИТ ГЛАВНЫМ ПРИЗНАКОМ БИОСИСТЕМЫ «ОРГАНИЗМ»?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siliconangle.com/files/2015/03/redo-151210_128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740" y="285006"/>
            <a:ext cx="1363836" cy="134376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296226-A2B3-4B45-B8D8-05A793E61E93}"/>
              </a:ext>
            </a:extLst>
          </p:cNvPr>
          <p:cNvSpPr/>
          <p:nvPr/>
        </p:nvSpPr>
        <p:spPr>
          <a:xfrm>
            <a:off x="980805" y="4311155"/>
            <a:ext cx="10497296" cy="1285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670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140" y="-144897"/>
            <a:ext cx="9522825" cy="85980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3141" y="1187533"/>
            <a:ext cx="10592791" cy="79564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СКОРО ЗВОНОК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Самое интересное на уроке…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Что  ты не понял 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Кто был самым активным сегодня…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классу…</a:t>
            </a: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Поставь отметку себе …</a:t>
            </a:r>
          </a:p>
          <a:p>
            <a:endParaRPr lang="ru-RU" sz="128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558" y="285006"/>
            <a:ext cx="14287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0360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959" y="167443"/>
            <a:ext cx="9287692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5135" y="588775"/>
            <a:ext cx="11481729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     </a:t>
            </a:r>
          </a:p>
          <a:p>
            <a:pPr algn="ctr">
              <a:lnSpc>
                <a:spcPct val="100000"/>
              </a:lnSpc>
            </a:pPr>
            <a:r>
              <a:rPr lang="ru-RU" sz="3500" b="1" dirty="0" err="1">
                <a:solidFill>
                  <a:schemeClr val="accent1"/>
                </a:solidFill>
                <a:latin typeface="Bookman Old Style" panose="02050604050505020204" pitchFamily="18" charset="0"/>
              </a:rPr>
              <a:t>ВСпоминаем</a:t>
            </a: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!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КАКИЕ ПО СТРОЕНИЮ БЫВАЮТ ОРГАНИЗМЫ?</a:t>
            </a:r>
          </a:p>
          <a:p>
            <a:pPr algn="ctr">
              <a:lnSpc>
                <a:spcPct val="150000"/>
              </a:lnSpc>
            </a:pPr>
            <a:endParaRPr lang="ru-RU" sz="35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50000"/>
              </a:lnSpc>
            </a:pPr>
            <a:endParaRPr lang="ru-RU" sz="35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40F730-4340-4488-ABE1-DBA9F857C7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607" y="310643"/>
            <a:ext cx="1233055" cy="123305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44879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951" y="-144897"/>
            <a:ext cx="6454794" cy="859805"/>
          </a:xfrm>
        </p:spPr>
        <p:txBody>
          <a:bodyPr>
            <a:normAutofit/>
          </a:bodyPr>
          <a:lstStyle/>
          <a:p>
            <a:pPr algn="ctr"/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7194" y="1872849"/>
            <a:ext cx="6984309" cy="4392722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«ЕСТЬ ТОЛЬКО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БЛАГО – ЗНАНИЕ,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И ОДНО </a:t>
            </a:r>
          </a:p>
          <a:p>
            <a:pPr algn="ctr"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ЗЛО – НЕВЕЖЕСТВО»</a:t>
            </a:r>
          </a:p>
          <a:p>
            <a:pPr algn="r">
              <a:lnSpc>
                <a:spcPct val="170000"/>
              </a:lnSpc>
            </a:pPr>
            <a:r>
              <a:rPr lang="ru-RU" sz="12800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СОКРАТ</a:t>
            </a:r>
          </a:p>
          <a:p>
            <a:pPr algn="ctr"/>
            <a:endParaRPr lang="ru-RU" sz="14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28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  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94" y="285006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4.infourok.ru/uploads/ex/04fd/001365ec-77e724c1/hello_html_550deb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647" y="1609344"/>
            <a:ext cx="4624675" cy="410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41714" y="192818"/>
            <a:ext cx="9505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894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5008" y="248966"/>
            <a:ext cx="8338626" cy="382819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576" y="1073697"/>
            <a:ext cx="11099168" cy="5374912"/>
          </a:xfrm>
        </p:spPr>
        <p:txBody>
          <a:bodyPr>
            <a:normAutofit fontScale="55000" lnSpcReduction="20000"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Д/З:</a:t>
            </a:r>
          </a:p>
          <a:p>
            <a:pPr algn="ctr">
              <a:lnSpc>
                <a:spcPct val="170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-№14, </a:t>
            </a:r>
            <a:r>
              <a:rPr lang="ru-RU" sz="31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все здания в </a:t>
            </a:r>
            <a:r>
              <a:rPr lang="ru-RU" sz="31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р</a:t>
            </a:r>
            <a:r>
              <a:rPr lang="ru-RU" sz="31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/т, начать подготовку к выполнению проекта-презентации в конце Главы 3</a:t>
            </a:r>
          </a:p>
          <a:p>
            <a:pPr algn="ctr">
              <a:lnSpc>
                <a:spcPct val="170000"/>
              </a:lnSpc>
              <a:spcAft>
                <a:spcPts val="1000"/>
              </a:spcAft>
            </a:pPr>
            <a:r>
              <a:rPr lang="ru-RU" sz="31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по темам «проявление ненаследственной изменчивости у животных  в животноводческих хозяйствах» или «биотехнология на службе человечества»</a:t>
            </a:r>
          </a:p>
          <a:p>
            <a:pPr algn="ctr">
              <a:lnSpc>
                <a:spcPct val="120000"/>
              </a:lnSpc>
              <a:spcAft>
                <a:spcPts val="1000"/>
              </a:spcAft>
            </a:pPr>
            <a:endParaRPr lang="ru-RU" sz="3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4000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у</a:t>
            </a:r>
            <a:r>
              <a:rPr lang="ru-RU" sz="4000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РОК</a:t>
            </a: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ОКОНЧЕН, ДО СВИДАНИЯ,</a:t>
            </a:r>
          </a:p>
          <a:p>
            <a:pPr algn="ctr">
              <a:lnSpc>
                <a:spcPct val="12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И всем, кто слушал –</a:t>
            </a:r>
          </a:p>
          <a:p>
            <a:pPr algn="ctr">
              <a:lnSpc>
                <a:spcPct val="120000"/>
              </a:lnSpc>
            </a:pPr>
            <a:r>
              <a:rPr lang="ru-RU" sz="4000" dirty="0">
                <a:solidFill>
                  <a:srgbClr val="C00000"/>
                </a:solidFill>
                <a:latin typeface="Bookman Old Style" panose="02050604050505020204" pitchFamily="18" charset="0"/>
              </a:rPr>
              <a:t> спасибо за внимание!</a:t>
            </a: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44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35" y="153966"/>
            <a:ext cx="935319" cy="91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762" y="285006"/>
            <a:ext cx="1238189" cy="123818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367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1702" y="0"/>
            <a:ext cx="9405258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903" y="729910"/>
            <a:ext cx="11862216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ПРОЧТИ РЕБУС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5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      Е 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07ECD7-729B-4ADC-9B71-D22AAAE90B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015" y="313845"/>
            <a:ext cx="1152648" cy="112521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Picture 2" descr="E:\3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805" y="1756426"/>
            <a:ext cx="2763526" cy="2514809"/>
          </a:xfrm>
          <a:prstGeom prst="rect">
            <a:avLst/>
          </a:prstGeom>
          <a:noFill/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A0430F0-DF72-4F57-BAAC-5A0055049B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>
            <a:off x="3623691" y="729910"/>
            <a:ext cx="4332418" cy="40115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AED99BB-83B8-477B-AF4A-8B840A71FB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778" y="1545028"/>
            <a:ext cx="2962913" cy="401151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AAFFE37-7370-4126-A132-B5860284690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37" t="47704" r="3566" b="1662"/>
          <a:stretch/>
        </p:blipFill>
        <p:spPr>
          <a:xfrm rot="10800000">
            <a:off x="7336345" y="2580046"/>
            <a:ext cx="3422670" cy="171262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9919A4C-4577-467A-BD98-9F29FD46AF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17514" y="876450"/>
            <a:ext cx="4334632" cy="40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068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414" y="1111685"/>
            <a:ext cx="11731782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ЛЮБОЙ ОРГАНИЗМ - 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ЭТО ОТДЕЛЬНОЕ ЖИВОЕ СУЩЕСТВО (ОСОБЬ), РЕАЛИЗУЮЩЕЕ ЖИЗНЬ НА НАШЕЙ ПЛАНЕТЕ.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666" y="602234"/>
            <a:ext cx="11731782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ВСПОМНИ!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2" name="Picture 2" descr="https://ds04.infourok.ru/uploads/ex/0ae7/0005006e-974ff83d/img3.jpg"/>
          <p:cNvPicPr>
            <a:picLocks noChangeAspect="1" noChangeArrowheads="1"/>
          </p:cNvPicPr>
          <p:nvPr/>
        </p:nvPicPr>
        <p:blipFill>
          <a:blip r:embed="rId3"/>
          <a:srcRect l="2156" t="13129" r="2273" b="3062"/>
          <a:stretch>
            <a:fillRect/>
          </a:stretch>
        </p:blipFill>
        <p:spPr bwMode="auto">
          <a:xfrm>
            <a:off x="2442756" y="1338348"/>
            <a:ext cx="7458891" cy="490569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40F730-4340-4488-ABE1-DBA9F857C7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607" y="310643"/>
            <a:ext cx="1233055" cy="123305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313391"/>
            <a:ext cx="11731782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ЛЮБОЙ ОРГАНИЗМ - </a:t>
            </a: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ЭТО ЭЛЕМЕНТАРНАЯ СТРУКТУРНАЯ ЕДИНИЦА ЖИЗНИ.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313391"/>
            <a:ext cx="11731782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ЗАПОМНИ!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СВОЙСТВА ОРГАНИЗМА ПРИСУЩИ ВСЕМ ПРЕДСТАВИТЕЛЯМ ОРГАНИЗМЕННОГО УРОВНЯ ЖИЗНИ.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16FC5C-F570-421F-866B-4C4A94034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456" y="333530"/>
            <a:ext cx="1228237" cy="113735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8638" y="156755"/>
            <a:ext cx="9757955" cy="486572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ОРГАНИЗМ – ОТКРЫТАЯ ЖИВАЯ СИСТЕМА (БИОСИСТЕМА)</a:t>
            </a:r>
            <a:endParaRPr lang="ru-RU" sz="2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0218" y="1147190"/>
            <a:ext cx="11731782" cy="5746315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500" b="1" dirty="0">
                <a:solidFill>
                  <a:schemeClr val="accent1"/>
                </a:solidFill>
                <a:latin typeface="Bookman Old Style" panose="02050604050505020204" pitchFamily="18" charset="0"/>
              </a:rPr>
              <a:t>ВСПОМНИ!</a:t>
            </a:r>
          </a:p>
          <a:p>
            <a:pPr algn="ctr">
              <a:lnSpc>
                <a:spcPct val="100000"/>
              </a:lnSpc>
            </a:pPr>
            <a:endParaRPr lang="ru-RU" sz="3500" b="1" dirty="0">
              <a:solidFill>
                <a:schemeClr val="accent1"/>
              </a:solidFill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КАКИЕ УРОВНИ ЖИЗНИ</a:t>
            </a:r>
          </a:p>
          <a:p>
            <a:pPr algn="ctr">
              <a:lnSpc>
                <a:spcPct val="150000"/>
              </a:lnSpc>
            </a:pPr>
            <a:r>
              <a:rPr lang="ru-RU" sz="35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 ТЫ ЗНАЕШЬ?</a:t>
            </a:r>
          </a:p>
        </p:txBody>
      </p:sp>
      <p:pic>
        <p:nvPicPr>
          <p:cNvPr id="1026" name="Picture 2" descr="http://dombiology.ru/_nw/0/750253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37" y="138528"/>
            <a:ext cx="1007222" cy="99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40F730-4340-4488-ABE1-DBA9F857C7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607" y="310643"/>
            <a:ext cx="1233055" cy="123305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579238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Другая 6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A4185B"/>
      </a:accent1>
      <a:accent2>
        <a:srgbClr val="A4185B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5490</TotalTime>
  <Words>764</Words>
  <Application>Microsoft Office PowerPoint</Application>
  <PresentationFormat>Широкоэкранный</PresentationFormat>
  <Paragraphs>145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Bookman Old Style</vt:lpstr>
      <vt:lpstr>Calibri</vt:lpstr>
      <vt:lpstr>Calibri Light</vt:lpstr>
      <vt:lpstr>Comic Sans MS</vt:lpstr>
      <vt:lpstr>Ретро</vt:lpstr>
      <vt:lpstr>БИОЛОГИЯ. 9 КЛАСС  Урок №16.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ОРГАНИЗМ – ОТКРЫТАЯ ЖИВАЯ СИСТЕМА (БИОСИСТЕМА)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ОРГАНИЗМ – ОТКРЫТАЯ ЖИВАЯ СИСТЕМА (БИОСИСТЕМА)</vt:lpstr>
      <vt:lpstr>Презентация PowerPoint</vt:lpstr>
      <vt:lpstr>ОРГАНИЗМ – ОТКРЫТАЯ ЖИВАЯ СИСТЕМА (БИОСИСТЕМА)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БИОЛОГИЯ. 5 КЛАСС  Урок №4.</dc:title>
  <dc:creator>Елена Смолик</dc:creator>
  <cp:lastModifiedBy>Елена Смолик</cp:lastModifiedBy>
  <cp:revision>274</cp:revision>
  <dcterms:created xsi:type="dcterms:W3CDTF">2016-09-25T12:47:25Z</dcterms:created>
  <dcterms:modified xsi:type="dcterms:W3CDTF">2020-11-02T17:25:31Z</dcterms:modified>
</cp:coreProperties>
</file>