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63" r:id="rId4"/>
    <p:sldId id="259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3366"/>
    <a:srgbClr val="FFCCCC"/>
    <a:srgbClr val="DCD5FF"/>
    <a:srgbClr val="22C22A"/>
    <a:srgbClr val="000099"/>
    <a:srgbClr val="8F97E3"/>
    <a:srgbClr val="B6A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69" autoAdjust="0"/>
    <p:restoredTop sz="94660"/>
  </p:normalViewPr>
  <p:slideViewPr>
    <p:cSldViewPr>
      <p:cViewPr>
        <p:scale>
          <a:sx n="66" d="100"/>
          <a:sy n="66" d="100"/>
        </p:scale>
        <p:origin x="-15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03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03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F3FC8DF-501E-4E77-ABDD-152121A3D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9BE4C-1535-48A1-96F1-F141049BF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1830C-9B63-45C5-BE53-3FAF43971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59321-FD6A-48D0-80CF-F065ECFF9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65C21-59FD-4C2A-B269-CF946D27D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F7139-C8B3-4B83-B5C9-D56E0B1FD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2472E-50F4-4CB7-B467-F69FD235A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938BB-D324-4C3B-98AE-EBDA9A44F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36AB-1B79-4002-BC52-A660775F7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84516-5910-41F9-A682-890DDB8BD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EE093-59CF-4E76-93A0-68A0A88D6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619C-AE6E-474A-91FF-34BD09B29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9DE25-56C2-4E55-B37E-427A94271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3926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3927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3927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92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D80C0C-146B-49B7-BB63-65A79171F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620000" cy="23764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ОБЪЕМЫ ПИРАМИДЫ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КОНУСА</a:t>
            </a:r>
          </a:p>
        </p:txBody>
      </p:sp>
      <p:sp>
        <p:nvSpPr>
          <p:cNvPr id="2048" name="Text Box 0"/>
          <p:cNvSpPr txBox="1">
            <a:spLocks noChangeArrowheads="1"/>
          </p:cNvSpPr>
          <p:nvPr/>
        </p:nvSpPr>
        <p:spPr bwMode="auto">
          <a:xfrm>
            <a:off x="4267200" y="3657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Геометрия 11 класс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313"/>
            <a:ext cx="8639175" cy="1462087"/>
          </a:xfrm>
        </p:spPr>
        <p:txBody>
          <a:bodyPr/>
          <a:lstStyle/>
          <a:p>
            <a:pPr algn="ctr"/>
            <a:r>
              <a:rPr lang="ru-RU" dirty="0" smtClean="0"/>
              <a:t>Задания для самостоятельного выполнения: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733800" cy="4648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6 апреля: </a:t>
            </a:r>
            <a:r>
              <a:rPr lang="ru-RU" dirty="0" smtClean="0"/>
              <a:t>П.69,70 в учебнике - прочитать, выучить формулы, № 678, 684,701 -выполнить письменно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2"/>
            <a:ext cx="3694112" cy="46116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10 апреля:</a:t>
            </a:r>
          </a:p>
          <a:p>
            <a:pPr>
              <a:buNone/>
            </a:pPr>
            <a:r>
              <a:rPr lang="ru-RU" dirty="0" smtClean="0"/>
              <a:t> П. 69,70 в учебнике - повторить формулы, №685.691,694,</a:t>
            </a:r>
          </a:p>
          <a:p>
            <a:pPr>
              <a:buNone/>
            </a:pPr>
            <a:r>
              <a:rPr lang="ru-RU" dirty="0" smtClean="0"/>
              <a:t>   705 – выполнить письменно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989013"/>
            <a:ext cx="4030662" cy="6873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План урока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002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Объем пирамиды</a:t>
            </a:r>
            <a:endParaRPr lang="ru-RU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Объем усеченной пирамиды</a:t>
            </a:r>
            <a:endParaRPr lang="en-US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4" action="ppaction://hlinksldjump"/>
              </a:rPr>
              <a:t>Объем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4" action="ppaction://hlinksldjump"/>
              </a:rPr>
              <a:t> </a:t>
            </a: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4" action="ppaction://hlinksldjump"/>
              </a:rPr>
              <a:t>конуса</a:t>
            </a:r>
            <a:endParaRPr lang="ru-RU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 action="ppaction://hlinksldjump"/>
              </a:rPr>
              <a:t>Объем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 action="ppaction://hlinksldjump"/>
              </a:rPr>
              <a:t> </a:t>
            </a: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 action="ppaction://hlinksldjump"/>
              </a:rPr>
              <a:t>усеченного конуса</a:t>
            </a:r>
            <a:endParaRPr lang="ru-RU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6" action="ppaction://hlinksldjump"/>
              </a:rPr>
              <a:t>Вопросы для закрепления</a:t>
            </a:r>
            <a:endParaRPr lang="en-US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2550" y="458788"/>
            <a:ext cx="6570663" cy="1003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Объем пирамиды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4694238" cy="37338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chemeClr val="tx2"/>
                </a:solidFill>
              </a:rPr>
              <a:t>Теорема: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Объем треугольной пирамиды равен </a:t>
            </a:r>
            <a:r>
              <a:rPr lang="ru-RU" sz="2800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одной трети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произведения площади основания на высоту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или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определенному интегралу от площади основания на промежутке от</a:t>
            </a:r>
            <a:r>
              <a:rPr lang="ru-RU" sz="280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0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до </a:t>
            </a:r>
            <a:r>
              <a:rPr lang="en-US" sz="280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</a:t>
            </a:r>
            <a:endParaRPr lang="ru-RU" sz="280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5051425" y="1676400"/>
            <a:ext cx="4092575" cy="4367213"/>
            <a:chOff x="3312" y="1317"/>
            <a:chExt cx="2578" cy="2655"/>
          </a:xfrm>
        </p:grpSpPr>
        <p:sp>
          <p:nvSpPr>
            <p:cNvPr id="5130" name="Text Box 18"/>
            <p:cNvSpPr txBox="1">
              <a:spLocks noChangeAspect="1" noChangeArrowheads="1"/>
            </p:cNvSpPr>
            <p:nvPr/>
          </p:nvSpPr>
          <p:spPr bwMode="auto">
            <a:xfrm>
              <a:off x="5376" y="2275"/>
              <a:ext cx="514" cy="4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200"/>
                <a:t>B</a:t>
              </a:r>
              <a:endParaRPr lang="ru-RU"/>
            </a:p>
          </p:txBody>
        </p:sp>
        <p:grpSp>
          <p:nvGrpSpPr>
            <p:cNvPr id="5131" name="Group 4"/>
            <p:cNvGrpSpPr>
              <a:grpSpLocks/>
            </p:cNvGrpSpPr>
            <p:nvPr/>
          </p:nvGrpSpPr>
          <p:grpSpPr bwMode="auto">
            <a:xfrm>
              <a:off x="3312" y="1317"/>
              <a:ext cx="2369" cy="2655"/>
              <a:chOff x="3312" y="1317"/>
              <a:chExt cx="2369" cy="2655"/>
            </a:xfrm>
          </p:grpSpPr>
          <p:sp>
            <p:nvSpPr>
              <p:cNvPr id="5132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5168" y="3561"/>
                <a:ext cx="513" cy="4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2200"/>
                  <a:t>C</a:t>
                </a:r>
                <a:endParaRPr lang="ru-RU"/>
              </a:p>
            </p:txBody>
          </p:sp>
          <p:grpSp>
            <p:nvGrpSpPr>
              <p:cNvPr id="5133" name="Group 23"/>
              <p:cNvGrpSpPr>
                <a:grpSpLocks/>
              </p:cNvGrpSpPr>
              <p:nvPr/>
            </p:nvGrpSpPr>
            <p:grpSpPr bwMode="auto">
              <a:xfrm>
                <a:off x="3312" y="1317"/>
                <a:ext cx="2288" cy="2450"/>
                <a:chOff x="3312" y="1317"/>
                <a:chExt cx="2288" cy="2450"/>
              </a:xfrm>
            </p:grpSpPr>
            <p:sp>
              <p:nvSpPr>
                <p:cNvPr id="5134" name="Rectangle 6"/>
                <p:cNvSpPr>
                  <a:spLocks noChangeAspect="1" noChangeArrowheads="1"/>
                </p:cNvSpPr>
                <p:nvPr/>
              </p:nvSpPr>
              <p:spPr bwMode="auto">
                <a:xfrm>
                  <a:off x="4461" y="2994"/>
                  <a:ext cx="102" cy="103"/>
                </a:xfrm>
                <a:prstGeom prst="rect">
                  <a:avLst/>
                </a:prstGeom>
                <a:noFill/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5" name="AutoShape 7" descr="Темный диагональный 1"/>
                <p:cNvSpPr>
                  <a:spLocks noChangeAspect="1" noChangeArrowheads="1"/>
                </p:cNvSpPr>
                <p:nvPr/>
              </p:nvSpPr>
              <p:spPr bwMode="auto">
                <a:xfrm rot="9506060">
                  <a:off x="3854" y="2740"/>
                  <a:ext cx="1746" cy="1027"/>
                </a:xfrm>
                <a:prstGeom prst="triangle">
                  <a:avLst>
                    <a:gd name="adj" fmla="val 33593"/>
                  </a:avLst>
                </a:prstGeom>
                <a:pattFill prst="dkDnDiag">
                  <a:fgClr>
                    <a:srgbClr val="008000">
                      <a:alpha val="47058"/>
                    </a:srgbClr>
                  </a:fgClr>
                  <a:bgClr>
                    <a:srgbClr val="FFFFFF">
                      <a:alpha val="47058"/>
                    </a:srgbClr>
                  </a:bgClr>
                </a:patt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cxnSp>
              <p:nvCxnSpPr>
                <p:cNvPr id="5136" name="AutoShape 8"/>
                <p:cNvCxnSpPr>
                  <a:cxnSpLocks noChangeAspect="1" noChangeShapeType="1"/>
                  <a:stCxn id="5135" idx="2"/>
                  <a:endCxn id="5135" idx="4"/>
                </p:cNvCxnSpPr>
                <p:nvPr/>
              </p:nvCxnSpPr>
              <p:spPr bwMode="auto">
                <a:xfrm flipH="1">
                  <a:off x="3726" y="2455"/>
                  <a:ext cx="1624" cy="642"/>
                </a:xfrm>
                <a:prstGeom prst="straightConnector1">
                  <a:avLst/>
                </a:prstGeom>
                <a:noFill/>
                <a:ln w="9525">
                  <a:solidFill>
                    <a:srgbClr val="FFFFFF"/>
                  </a:solidFill>
                  <a:prstDash val="dash"/>
                  <a:round/>
                  <a:headEnd/>
                  <a:tailEnd/>
                </a:ln>
              </p:spPr>
            </p:cxnSp>
            <p:sp>
              <p:nvSpPr>
                <p:cNvPr id="5137" name="Line 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42" y="1556"/>
                  <a:ext cx="821" cy="1541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8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4563" y="1566"/>
                  <a:ext cx="789" cy="88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9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4563" y="1556"/>
                  <a:ext cx="617" cy="2055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0" name="Line 12"/>
                <p:cNvSpPr>
                  <a:spLocks noChangeAspect="1" noChangeShapeType="1"/>
                </p:cNvSpPr>
                <p:nvPr/>
              </p:nvSpPr>
              <p:spPr bwMode="auto">
                <a:xfrm>
                  <a:off x="4553" y="1566"/>
                  <a:ext cx="1" cy="154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1" name="Line 13"/>
                <p:cNvSpPr>
                  <a:spLocks noChangeAspect="1" noChangeShapeType="1"/>
                </p:cNvSpPr>
                <p:nvPr/>
              </p:nvSpPr>
              <p:spPr bwMode="auto">
                <a:xfrm>
                  <a:off x="3433" y="3097"/>
                  <a:ext cx="309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2" name="Line 14"/>
                <p:cNvSpPr>
                  <a:spLocks noChangeAspect="1" noChangeShapeType="1"/>
                </p:cNvSpPr>
                <p:nvPr/>
              </p:nvSpPr>
              <p:spPr bwMode="auto">
                <a:xfrm>
                  <a:off x="3433" y="1556"/>
                  <a:ext cx="11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Line 15"/>
                <p:cNvSpPr>
                  <a:spLocks noChangeAspect="1" noChangeShapeType="1"/>
                </p:cNvSpPr>
                <p:nvPr/>
              </p:nvSpPr>
              <p:spPr bwMode="auto">
                <a:xfrm>
                  <a:off x="3536" y="1556"/>
                  <a:ext cx="0" cy="154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stealth" w="med" len="lg"/>
                  <a:tailEnd type="stealth" w="med" len="lg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3742" y="3097"/>
                  <a:ext cx="82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5" name="Text Box 1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26" y="1317"/>
                  <a:ext cx="514" cy="41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2200"/>
                    <a:t>O</a:t>
                  </a:r>
                  <a:endParaRPr lang="ru-RU"/>
                </a:p>
              </p:txBody>
            </p:sp>
            <p:sp>
              <p:nvSpPr>
                <p:cNvPr id="5146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14" y="3097"/>
                  <a:ext cx="514" cy="41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2200"/>
                    <a:t>A</a:t>
                  </a:r>
                  <a:endParaRPr lang="ru-RU"/>
                </a:p>
              </p:txBody>
            </p:sp>
            <p:sp>
              <p:nvSpPr>
                <p:cNvPr id="5147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31" y="3072"/>
                  <a:ext cx="513" cy="41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2200"/>
                    <a:t>M</a:t>
                  </a:r>
                  <a:endParaRPr lang="ru-RU"/>
                </a:p>
              </p:txBody>
            </p:sp>
            <p:sp>
              <p:nvSpPr>
                <p:cNvPr id="5148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312" y="2181"/>
                  <a:ext cx="514" cy="41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2400"/>
                    <a:t>h</a:t>
                  </a:r>
                </a:p>
              </p:txBody>
            </p:sp>
          </p:grpSp>
        </p:grpSp>
      </p:grpSp>
      <p:graphicFrame>
        <p:nvGraphicFramePr>
          <p:cNvPr id="5122" name="Object 24"/>
          <p:cNvGraphicFramePr>
            <a:graphicFrameLocks noGrp="1" noChangeAspect="1"/>
          </p:cNvGraphicFramePr>
          <p:nvPr>
            <p:ph sz="half" idx="2"/>
          </p:nvPr>
        </p:nvGraphicFramePr>
        <p:xfrm>
          <a:off x="1143000" y="5334000"/>
          <a:ext cx="42672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Формула" r:id="rId3" imgW="1320480" imgH="482400" progId="Equation.3">
                  <p:embed/>
                </p:oleObj>
              </mc:Choice>
              <mc:Fallback>
                <p:oleObj name="Формула" r:id="rId3" imgW="1320480" imgH="4824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334000"/>
                        <a:ext cx="4267200" cy="1363663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6" name="Group 0"/>
          <p:cNvGrpSpPr>
            <a:grpSpLocks/>
          </p:cNvGrpSpPr>
          <p:nvPr/>
        </p:nvGrpSpPr>
        <p:grpSpPr bwMode="auto">
          <a:xfrm>
            <a:off x="7010400" y="6477000"/>
            <a:ext cx="2133600" cy="381000"/>
            <a:chOff x="3936" y="3888"/>
            <a:chExt cx="1344" cy="240"/>
          </a:xfrm>
        </p:grpSpPr>
        <p:sp>
          <p:nvSpPr>
            <p:cNvPr id="5127" name="AutoShape 1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4752" y="3888"/>
              <a:ext cx="528" cy="240"/>
            </a:xfrm>
            <a:prstGeom prst="actionButtonForwardNext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AutoShape 2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3936" y="3888"/>
              <a:ext cx="528" cy="240"/>
            </a:xfrm>
            <a:prstGeom prst="actionButtonBackPrevious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AutoShape 3">
              <a:hlinkClick r:id="" action="ppaction://hlinkshowjump?jump=firstslide" highlightClick="1"/>
            </p:cNvPr>
            <p:cNvSpPr>
              <a:spLocks noChangeArrowheads="1"/>
            </p:cNvSpPr>
            <p:nvPr/>
          </p:nvSpPr>
          <p:spPr bwMode="auto">
            <a:xfrm>
              <a:off x="4464" y="3888"/>
              <a:ext cx="288" cy="240"/>
            </a:xfrm>
            <a:prstGeom prst="actionButtonHome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6988" y="762000"/>
            <a:ext cx="5781675" cy="6254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Объем пирамиды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28800"/>
            <a:ext cx="5475288" cy="3352800"/>
          </a:xfrm>
        </p:spPr>
        <p:txBody>
          <a:bodyPr/>
          <a:lstStyle/>
          <a:p>
            <a:pPr marL="68263" indent="-68263" algn="ctr" eaLnBrk="1" hangingPunct="1">
              <a:buFont typeface="Wingdings" pitchFamily="2" charset="2"/>
              <a:buNone/>
              <a:defRPr/>
            </a:pPr>
            <a:r>
              <a:rPr lang="ru-RU" sz="25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Объем произвольной пирамиды равен </a:t>
            </a:r>
            <a:r>
              <a:rPr lang="ru-RU" sz="2500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сумме объемов треугольных пирамид,</a:t>
            </a:r>
            <a:r>
              <a:rPr lang="ru-RU" sz="25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которые получены путем разбиения основания на треугольники </a:t>
            </a:r>
          </a:p>
          <a:p>
            <a:pPr marL="68263" indent="-68263" algn="ctr" eaLnBrk="1" hangingPunct="1">
              <a:buFont typeface="Wingdings" pitchFamily="2" charset="2"/>
              <a:buNone/>
              <a:defRPr/>
            </a:pPr>
            <a:r>
              <a:rPr lang="ru-RU" sz="25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или</a:t>
            </a:r>
            <a:r>
              <a:rPr lang="ru-RU" sz="25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  <a:p>
            <a:pPr marL="68263" indent="-68263" algn="ctr"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одной трети</a:t>
            </a:r>
            <a:r>
              <a:rPr lang="ru-RU" sz="25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произведения площади основания на высоту</a:t>
            </a:r>
          </a:p>
        </p:txBody>
      </p:sp>
      <p:grpSp>
        <p:nvGrpSpPr>
          <p:cNvPr id="6149" name="Group 28"/>
          <p:cNvGrpSpPr>
            <a:grpSpLocks noChangeAspect="1"/>
          </p:cNvGrpSpPr>
          <p:nvPr/>
        </p:nvGrpSpPr>
        <p:grpSpPr bwMode="auto">
          <a:xfrm>
            <a:off x="5562600" y="1752600"/>
            <a:ext cx="3292475" cy="4114800"/>
            <a:chOff x="3120" y="1200"/>
            <a:chExt cx="2304" cy="2880"/>
          </a:xfrm>
        </p:grpSpPr>
        <p:sp>
          <p:nvSpPr>
            <p:cNvPr id="6154" name="Freeform 10"/>
            <p:cNvSpPr>
              <a:spLocks noChangeAspect="1"/>
            </p:cNvSpPr>
            <p:nvPr/>
          </p:nvSpPr>
          <p:spPr bwMode="auto">
            <a:xfrm>
              <a:off x="3120" y="2496"/>
              <a:ext cx="1728" cy="720"/>
            </a:xfrm>
            <a:custGeom>
              <a:avLst/>
              <a:gdLst>
                <a:gd name="T0" fmla="*/ 0 w 2160"/>
                <a:gd name="T1" fmla="*/ 720 h 900"/>
                <a:gd name="T2" fmla="*/ 864 w 2160"/>
                <a:gd name="T3" fmla="*/ 0 h 900"/>
                <a:gd name="T4" fmla="*/ 1728 w 2160"/>
                <a:gd name="T5" fmla="*/ 144 h 900"/>
                <a:gd name="T6" fmla="*/ 0 w 2160"/>
                <a:gd name="T7" fmla="*/ 720 h 9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"/>
                <a:gd name="T13" fmla="*/ 0 h 900"/>
                <a:gd name="T14" fmla="*/ 2160 w 2160"/>
                <a:gd name="T15" fmla="*/ 900 h 9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" h="900">
                  <a:moveTo>
                    <a:pt x="0" y="900"/>
                  </a:moveTo>
                  <a:lnTo>
                    <a:pt x="1080" y="0"/>
                  </a:lnTo>
                  <a:lnTo>
                    <a:pt x="2160" y="180"/>
                  </a:lnTo>
                  <a:lnTo>
                    <a:pt x="0" y="900"/>
                  </a:lnTo>
                  <a:close/>
                </a:path>
              </a:pathLst>
            </a:custGeom>
            <a:solidFill>
              <a:srgbClr val="FFFF00">
                <a:alpha val="20000"/>
              </a:srgbClr>
            </a:solidFill>
            <a:ln w="9525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5"/>
            <p:cNvSpPr>
              <a:spLocks noChangeAspect="1"/>
            </p:cNvSpPr>
            <p:nvPr/>
          </p:nvSpPr>
          <p:spPr bwMode="auto">
            <a:xfrm>
              <a:off x="3120" y="3216"/>
              <a:ext cx="2304" cy="864"/>
            </a:xfrm>
            <a:custGeom>
              <a:avLst/>
              <a:gdLst>
                <a:gd name="T0" fmla="*/ 0 w 2880"/>
                <a:gd name="T1" fmla="*/ 0 h 1080"/>
                <a:gd name="T2" fmla="*/ 1584 w 2880"/>
                <a:gd name="T3" fmla="*/ 864 h 1080"/>
                <a:gd name="T4" fmla="*/ 2304 w 2880"/>
                <a:gd name="T5" fmla="*/ 288 h 1080"/>
                <a:gd name="T6" fmla="*/ 0 w 2880"/>
                <a:gd name="T7" fmla="*/ 0 h 10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0"/>
                <a:gd name="T13" fmla="*/ 0 h 1080"/>
                <a:gd name="T14" fmla="*/ 2880 w 2880"/>
                <a:gd name="T15" fmla="*/ 1080 h 10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0" h="1080">
                  <a:moveTo>
                    <a:pt x="0" y="0"/>
                  </a:moveTo>
                  <a:lnTo>
                    <a:pt x="1980" y="1080"/>
                  </a:lnTo>
                  <a:lnTo>
                    <a:pt x="2880" y="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6"/>
            <p:cNvSpPr>
              <a:spLocks noChangeAspect="1" noChangeShapeType="1"/>
            </p:cNvSpPr>
            <p:nvPr/>
          </p:nvSpPr>
          <p:spPr bwMode="auto">
            <a:xfrm flipV="1">
              <a:off x="4415" y="3059"/>
              <a:ext cx="1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sm" len="sm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7" name="Group 7"/>
            <p:cNvGrpSpPr>
              <a:grpSpLocks noChangeAspect="1"/>
            </p:cNvGrpSpPr>
            <p:nvPr/>
          </p:nvGrpSpPr>
          <p:grpSpPr bwMode="auto">
            <a:xfrm>
              <a:off x="3799" y="2510"/>
              <a:ext cx="864" cy="576"/>
              <a:chOff x="4941" y="8694"/>
              <a:chExt cx="1080" cy="720"/>
            </a:xfrm>
          </p:grpSpPr>
          <p:sp>
            <p:nvSpPr>
              <p:cNvPr id="6173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4941" y="8694"/>
                <a:ext cx="900" cy="5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2400"/>
                  <a:t>S</a:t>
                </a:r>
              </a:p>
            </p:txBody>
          </p:sp>
          <p:sp>
            <p:nvSpPr>
              <p:cNvPr id="6174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5121" y="8874"/>
                <a:ext cx="900" cy="5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400"/>
                  <a:t>1</a:t>
                </a:r>
              </a:p>
            </p:txBody>
          </p:sp>
        </p:grpSp>
        <p:sp>
          <p:nvSpPr>
            <p:cNvPr id="6158" name="Freeform 11"/>
            <p:cNvSpPr>
              <a:spLocks noChangeAspect="1"/>
            </p:cNvSpPr>
            <p:nvPr/>
          </p:nvSpPr>
          <p:spPr bwMode="auto">
            <a:xfrm>
              <a:off x="3120" y="2640"/>
              <a:ext cx="2304" cy="864"/>
            </a:xfrm>
            <a:custGeom>
              <a:avLst/>
              <a:gdLst>
                <a:gd name="T0" fmla="*/ 0 w 2880"/>
                <a:gd name="T1" fmla="*/ 576 h 1080"/>
                <a:gd name="T2" fmla="*/ 1728 w 2880"/>
                <a:gd name="T3" fmla="*/ 0 h 1080"/>
                <a:gd name="T4" fmla="*/ 2304 w 2880"/>
                <a:gd name="T5" fmla="*/ 864 h 1080"/>
                <a:gd name="T6" fmla="*/ 0 w 2880"/>
                <a:gd name="T7" fmla="*/ 576 h 10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0"/>
                <a:gd name="T13" fmla="*/ 0 h 1080"/>
                <a:gd name="T14" fmla="*/ 2880 w 2880"/>
                <a:gd name="T15" fmla="*/ 1080 h 10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0" h="1080">
                  <a:moveTo>
                    <a:pt x="0" y="720"/>
                  </a:moveTo>
                  <a:lnTo>
                    <a:pt x="2160" y="0"/>
                  </a:lnTo>
                  <a:lnTo>
                    <a:pt x="2880" y="1080"/>
                  </a:lnTo>
                  <a:lnTo>
                    <a:pt x="0" y="720"/>
                  </a:lnTo>
                  <a:close/>
                </a:path>
              </a:pathLst>
            </a:custGeom>
            <a:solidFill>
              <a:srgbClr val="008000">
                <a:alpha val="20000"/>
              </a:srgbClr>
            </a:solidFill>
            <a:ln w="9525" cap="flat" cmpd="sng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Line 12"/>
            <p:cNvSpPr>
              <a:spLocks noChangeAspect="1" noChangeShapeType="1"/>
            </p:cNvSpPr>
            <p:nvPr/>
          </p:nvSpPr>
          <p:spPr bwMode="auto">
            <a:xfrm>
              <a:off x="4848" y="2640"/>
              <a:ext cx="576" cy="8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Line 13"/>
            <p:cNvSpPr>
              <a:spLocks noChangeAspect="1" noChangeShapeType="1"/>
            </p:cNvSpPr>
            <p:nvPr/>
          </p:nvSpPr>
          <p:spPr bwMode="auto">
            <a:xfrm flipH="1">
              <a:off x="3120" y="1200"/>
              <a:ext cx="1296" cy="20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Line 14"/>
            <p:cNvSpPr>
              <a:spLocks noChangeAspect="1" noChangeShapeType="1"/>
            </p:cNvSpPr>
            <p:nvPr/>
          </p:nvSpPr>
          <p:spPr bwMode="auto">
            <a:xfrm flipH="1">
              <a:off x="3984" y="1200"/>
              <a:ext cx="432" cy="1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15"/>
            <p:cNvSpPr>
              <a:spLocks noChangeAspect="1" noChangeShapeType="1"/>
            </p:cNvSpPr>
            <p:nvPr/>
          </p:nvSpPr>
          <p:spPr bwMode="auto">
            <a:xfrm>
              <a:off x="4416" y="1200"/>
              <a:ext cx="432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16"/>
            <p:cNvSpPr>
              <a:spLocks noChangeAspect="1" noChangeShapeType="1"/>
            </p:cNvSpPr>
            <p:nvPr/>
          </p:nvSpPr>
          <p:spPr bwMode="auto">
            <a:xfrm>
              <a:off x="4416" y="1200"/>
              <a:ext cx="1008" cy="23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Line 17"/>
            <p:cNvSpPr>
              <a:spLocks noChangeAspect="1" noChangeShapeType="1"/>
            </p:cNvSpPr>
            <p:nvPr/>
          </p:nvSpPr>
          <p:spPr bwMode="auto">
            <a:xfrm>
              <a:off x="4416" y="1200"/>
              <a:ext cx="288" cy="28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Line 18"/>
            <p:cNvSpPr>
              <a:spLocks noChangeAspect="1" noChangeShapeType="1"/>
            </p:cNvSpPr>
            <p:nvPr/>
          </p:nvSpPr>
          <p:spPr bwMode="auto">
            <a:xfrm>
              <a:off x="4416" y="1200"/>
              <a:ext cx="0" cy="187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66" name="Group 19"/>
            <p:cNvGrpSpPr>
              <a:grpSpLocks noChangeAspect="1"/>
            </p:cNvGrpSpPr>
            <p:nvPr/>
          </p:nvGrpSpPr>
          <p:grpSpPr bwMode="auto">
            <a:xfrm>
              <a:off x="3894" y="2901"/>
              <a:ext cx="864" cy="576"/>
              <a:chOff x="4941" y="8694"/>
              <a:chExt cx="1080" cy="720"/>
            </a:xfrm>
          </p:grpSpPr>
          <p:sp>
            <p:nvSpPr>
              <p:cNvPr id="6171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4941" y="8694"/>
                <a:ext cx="900" cy="5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2400"/>
                  <a:t>S</a:t>
                </a:r>
              </a:p>
            </p:txBody>
          </p:sp>
          <p:sp>
            <p:nvSpPr>
              <p:cNvPr id="6172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5121" y="8874"/>
                <a:ext cx="900" cy="5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400"/>
                  <a:t>2</a:t>
                </a:r>
              </a:p>
            </p:txBody>
          </p:sp>
        </p:grpSp>
        <p:grpSp>
          <p:nvGrpSpPr>
            <p:cNvPr id="6167" name="Group 22"/>
            <p:cNvGrpSpPr>
              <a:grpSpLocks noChangeAspect="1"/>
            </p:cNvGrpSpPr>
            <p:nvPr/>
          </p:nvGrpSpPr>
          <p:grpSpPr bwMode="auto">
            <a:xfrm>
              <a:off x="4128" y="3450"/>
              <a:ext cx="864" cy="576"/>
              <a:chOff x="4941" y="8694"/>
              <a:chExt cx="1080" cy="720"/>
            </a:xfrm>
          </p:grpSpPr>
          <p:sp>
            <p:nvSpPr>
              <p:cNvPr id="6169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4941" y="8694"/>
                <a:ext cx="900" cy="5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2400"/>
                  <a:t>S</a:t>
                </a:r>
              </a:p>
            </p:txBody>
          </p:sp>
          <p:sp>
            <p:nvSpPr>
              <p:cNvPr id="6170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5121" y="8874"/>
                <a:ext cx="900" cy="5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400"/>
                  <a:t>3</a:t>
                </a:r>
              </a:p>
            </p:txBody>
          </p:sp>
        </p:grpSp>
        <p:sp>
          <p:nvSpPr>
            <p:cNvPr id="64537" name="Text Box 25"/>
            <p:cNvSpPr txBox="1">
              <a:spLocks noChangeAspect="1" noChangeArrowheads="1"/>
            </p:cNvSpPr>
            <p:nvPr/>
          </p:nvSpPr>
          <p:spPr bwMode="auto">
            <a:xfrm>
              <a:off x="4128" y="2064"/>
              <a:ext cx="721" cy="4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ru-RU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</p:grpSp>
      <p:graphicFrame>
        <p:nvGraphicFramePr>
          <p:cNvPr id="6146" name="Object 26"/>
          <p:cNvGraphicFramePr>
            <a:graphicFrameLocks noGrp="1" noChangeAspect="1"/>
          </p:cNvGraphicFramePr>
          <p:nvPr>
            <p:ph sz="half" idx="2"/>
          </p:nvPr>
        </p:nvGraphicFramePr>
        <p:xfrm>
          <a:off x="838200" y="5257800"/>
          <a:ext cx="4456113" cy="13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Формула" r:id="rId3" imgW="1307880" imgH="393480" progId="Equation.3">
                  <p:embed/>
                </p:oleObj>
              </mc:Choice>
              <mc:Fallback>
                <p:oleObj name="Формула" r:id="rId3" imgW="130788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257800"/>
                        <a:ext cx="4456113" cy="1341438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28398" dir="1593903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0" name="Group 0"/>
          <p:cNvGrpSpPr>
            <a:grpSpLocks/>
          </p:cNvGrpSpPr>
          <p:nvPr/>
        </p:nvGrpSpPr>
        <p:grpSpPr bwMode="auto">
          <a:xfrm>
            <a:off x="7010400" y="6477000"/>
            <a:ext cx="2133600" cy="381000"/>
            <a:chOff x="3936" y="3888"/>
            <a:chExt cx="1344" cy="240"/>
          </a:xfrm>
        </p:grpSpPr>
        <p:sp>
          <p:nvSpPr>
            <p:cNvPr id="6151" name="AutoShape 1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4752" y="3888"/>
              <a:ext cx="528" cy="240"/>
            </a:xfrm>
            <a:prstGeom prst="actionButtonForwardNext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2" name="AutoShape 2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3936" y="3888"/>
              <a:ext cx="528" cy="240"/>
            </a:xfrm>
            <a:prstGeom prst="actionButtonBackPrevious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3" name="AutoShape 3">
              <a:hlinkClick r:id="" action="ppaction://hlinkshowjump?jump=firstslide" highlightClick="1"/>
            </p:cNvPr>
            <p:cNvSpPr>
              <a:spLocks noChangeArrowheads="1"/>
            </p:cNvSpPr>
            <p:nvPr/>
          </p:nvSpPr>
          <p:spPr bwMode="auto">
            <a:xfrm>
              <a:off x="4464" y="3888"/>
              <a:ext cx="288" cy="240"/>
            </a:xfrm>
            <a:prstGeom prst="actionButtonHome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05000"/>
            <a:ext cx="5334000" cy="3238500"/>
          </a:xfrm>
        </p:spPr>
        <p:txBody>
          <a:bodyPr/>
          <a:lstStyle/>
          <a:p>
            <a:pPr marL="87313" indent="-87313" algn="ctr"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Объем усеченной пирамиды, высота которого равна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а площади оснований равны </a:t>
            </a: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 </a:t>
            </a: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</a:t>
            </a:r>
            <a:r>
              <a:rPr lang="ru-RU" b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вычисляется по формуле:</a:t>
            </a:r>
          </a:p>
        </p:txBody>
      </p:sp>
      <p:graphicFrame>
        <p:nvGraphicFramePr>
          <p:cNvPr id="717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38200" y="5105400"/>
          <a:ext cx="426720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Формула" r:id="rId3" imgW="1511280" imgH="393480" progId="Equation.3">
                  <p:embed/>
                </p:oleObj>
              </mc:Choice>
              <mc:Fallback>
                <p:oleObj name="Формула" r:id="rId3" imgW="15112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105400"/>
                        <a:ext cx="4267200" cy="1184275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7358063" cy="13573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Объем усеченной пирамиды</a:t>
            </a:r>
          </a:p>
        </p:txBody>
      </p:sp>
      <p:grpSp>
        <p:nvGrpSpPr>
          <p:cNvPr id="7176" name="Group 2"/>
          <p:cNvGrpSpPr>
            <a:grpSpLocks/>
          </p:cNvGrpSpPr>
          <p:nvPr/>
        </p:nvGrpSpPr>
        <p:grpSpPr bwMode="auto">
          <a:xfrm>
            <a:off x="7010400" y="6477000"/>
            <a:ext cx="2133600" cy="381000"/>
            <a:chOff x="3936" y="3888"/>
            <a:chExt cx="1344" cy="240"/>
          </a:xfrm>
        </p:grpSpPr>
        <p:sp>
          <p:nvSpPr>
            <p:cNvPr id="7211" name="AutoShape 46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3936" y="3888"/>
              <a:ext cx="528" cy="240"/>
            </a:xfrm>
            <a:prstGeom prst="actionButtonBackPrevious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2" name="AutoShape 47">
              <a:hlinkClick r:id="" action="ppaction://hlinkshowjump?jump=firstslide" highlightClick="1"/>
            </p:cNvPr>
            <p:cNvSpPr>
              <a:spLocks noChangeArrowheads="1"/>
            </p:cNvSpPr>
            <p:nvPr/>
          </p:nvSpPr>
          <p:spPr bwMode="auto">
            <a:xfrm>
              <a:off x="4464" y="3888"/>
              <a:ext cx="288" cy="240"/>
            </a:xfrm>
            <a:prstGeom prst="actionButtonHome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3" name="AutoShape 1">
              <a:hlinkClick r:id="" action="ppaction://hlinkshowjump?jump=lastslideviewed" highlightClick="1"/>
            </p:cNvPr>
            <p:cNvSpPr>
              <a:spLocks noChangeArrowheads="1"/>
            </p:cNvSpPr>
            <p:nvPr/>
          </p:nvSpPr>
          <p:spPr bwMode="auto">
            <a:xfrm>
              <a:off x="4752" y="3888"/>
              <a:ext cx="528" cy="240"/>
            </a:xfrm>
            <a:prstGeom prst="actionButtonReturn">
              <a:avLst/>
            </a:prstGeom>
            <a:solidFill>
              <a:srgbClr val="B6A7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7" name="Text Box 30"/>
          <p:cNvSpPr txBox="1">
            <a:spLocks noChangeAspect="1" noChangeArrowheads="1"/>
          </p:cNvSpPr>
          <p:nvPr/>
        </p:nvSpPr>
        <p:spPr bwMode="auto">
          <a:xfrm>
            <a:off x="8286750" y="3149600"/>
            <a:ext cx="857250" cy="725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78" name="Group 48"/>
          <p:cNvGrpSpPr>
            <a:grpSpLocks/>
          </p:cNvGrpSpPr>
          <p:nvPr/>
        </p:nvGrpSpPr>
        <p:grpSpPr bwMode="auto">
          <a:xfrm>
            <a:off x="5124450" y="1447800"/>
            <a:ext cx="4019550" cy="4419600"/>
            <a:chOff x="3120" y="912"/>
            <a:chExt cx="2532" cy="2784"/>
          </a:xfrm>
        </p:grpSpPr>
        <p:sp>
          <p:nvSpPr>
            <p:cNvPr id="7179" name="AutoShape 35" descr="Темный диагональный 1"/>
            <p:cNvSpPr>
              <a:spLocks noChangeAspect="1" noChangeArrowheads="1"/>
            </p:cNvSpPr>
            <p:nvPr/>
          </p:nvSpPr>
          <p:spPr bwMode="auto">
            <a:xfrm rot="9506060">
              <a:off x="4065" y="1924"/>
              <a:ext cx="1010" cy="631"/>
            </a:xfrm>
            <a:prstGeom prst="triangle">
              <a:avLst>
                <a:gd name="adj" fmla="val 33593"/>
              </a:avLst>
            </a:prstGeom>
            <a:pattFill prst="dkDnDiag">
              <a:fgClr>
                <a:srgbClr val="8F97E3"/>
              </a:fgClr>
              <a:bgClr>
                <a:srgbClr val="FFFFFF"/>
              </a:bgClr>
            </a:pattFill>
            <a:ln w="190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Rectangle 36"/>
            <p:cNvSpPr>
              <a:spLocks noChangeAspect="1" noChangeArrowheads="1"/>
            </p:cNvSpPr>
            <p:nvPr/>
          </p:nvSpPr>
          <p:spPr bwMode="auto">
            <a:xfrm rot="-1263956">
              <a:off x="3648" y="1152"/>
              <a:ext cx="1295" cy="800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AutoShape 22" descr="Темный диагональный 1"/>
            <p:cNvSpPr>
              <a:spLocks noChangeAspect="1" noChangeArrowheads="1"/>
            </p:cNvSpPr>
            <p:nvPr/>
          </p:nvSpPr>
          <p:spPr bwMode="auto">
            <a:xfrm rot="9506060">
              <a:off x="3721" y="2501"/>
              <a:ext cx="1834" cy="1141"/>
            </a:xfrm>
            <a:prstGeom prst="triangle">
              <a:avLst>
                <a:gd name="adj" fmla="val 33593"/>
              </a:avLst>
            </a:prstGeom>
            <a:pattFill prst="dkDnDiag">
              <a:fgClr>
                <a:srgbClr val="008000">
                  <a:alpha val="47058"/>
                </a:srgbClr>
              </a:fgClr>
              <a:bgClr>
                <a:srgbClr val="FFFFFF">
                  <a:alpha val="47058"/>
                </a:srgbClr>
              </a:bgClr>
            </a:patt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Rectangle 6"/>
            <p:cNvSpPr>
              <a:spLocks noChangeAspect="1" noChangeArrowheads="1"/>
            </p:cNvSpPr>
            <p:nvPr/>
          </p:nvSpPr>
          <p:spPr bwMode="auto">
            <a:xfrm>
              <a:off x="3869" y="2792"/>
              <a:ext cx="108" cy="114"/>
            </a:xfrm>
            <a:prstGeom prst="rect">
              <a:avLst/>
            </a:prstGeom>
            <a:noFill/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AutoShape 7" descr="Темный диагональный 1"/>
            <p:cNvSpPr>
              <a:spLocks noChangeAspect="1" noChangeArrowheads="1"/>
            </p:cNvSpPr>
            <p:nvPr/>
          </p:nvSpPr>
          <p:spPr bwMode="auto">
            <a:xfrm rot="9506060">
              <a:off x="3721" y="2510"/>
              <a:ext cx="1834" cy="1142"/>
            </a:xfrm>
            <a:prstGeom prst="triangle">
              <a:avLst>
                <a:gd name="adj" fmla="val 33593"/>
              </a:avLst>
            </a:prstGeom>
            <a:pattFill prst="dkDnDiag">
              <a:fgClr>
                <a:srgbClr val="008000">
                  <a:alpha val="47058"/>
                </a:srgbClr>
              </a:fgClr>
              <a:bgClr>
                <a:srgbClr val="FFFFFF">
                  <a:alpha val="47058"/>
                </a:srgbClr>
              </a:bgClr>
            </a:pattFill>
            <a:ln w="190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7184" name="AutoShape 8"/>
            <p:cNvCxnSpPr>
              <a:cxnSpLocks noChangeAspect="1" noChangeShapeType="1"/>
              <a:stCxn id="7183" idx="2"/>
              <a:endCxn id="7183" idx="4"/>
            </p:cNvCxnSpPr>
            <p:nvPr/>
          </p:nvCxnSpPr>
          <p:spPr bwMode="auto">
            <a:xfrm flipH="1">
              <a:off x="3573" y="2206"/>
              <a:ext cx="1705" cy="675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prstDash val="dash"/>
              <a:round/>
              <a:headEnd/>
              <a:tailEnd/>
            </a:ln>
          </p:spPr>
        </p:cxnSp>
        <p:sp>
          <p:nvSpPr>
            <p:cNvPr id="7185" name="Line 9"/>
            <p:cNvSpPr>
              <a:spLocks noChangeAspect="1" noChangeShapeType="1"/>
            </p:cNvSpPr>
            <p:nvPr/>
          </p:nvSpPr>
          <p:spPr bwMode="auto">
            <a:xfrm flipH="1">
              <a:off x="3988" y="2173"/>
              <a:ext cx="10" cy="7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10"/>
            <p:cNvSpPr>
              <a:spLocks noChangeAspect="1" noChangeShapeType="1"/>
            </p:cNvSpPr>
            <p:nvPr/>
          </p:nvSpPr>
          <p:spPr bwMode="auto">
            <a:xfrm>
              <a:off x="3279" y="2906"/>
              <a:ext cx="3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11"/>
            <p:cNvSpPr>
              <a:spLocks noChangeAspect="1" noChangeShapeType="1"/>
            </p:cNvSpPr>
            <p:nvPr/>
          </p:nvSpPr>
          <p:spPr bwMode="auto">
            <a:xfrm>
              <a:off x="3387" y="2176"/>
              <a:ext cx="1" cy="7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lg"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12"/>
            <p:cNvSpPr>
              <a:spLocks noChangeAspect="1" noChangeShapeType="1"/>
            </p:cNvSpPr>
            <p:nvPr/>
          </p:nvSpPr>
          <p:spPr bwMode="auto">
            <a:xfrm>
              <a:off x="3603" y="2906"/>
              <a:ext cx="3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Text Box 13"/>
            <p:cNvSpPr txBox="1">
              <a:spLocks noChangeAspect="1" noChangeArrowheads="1"/>
            </p:cNvSpPr>
            <p:nvPr/>
          </p:nvSpPr>
          <p:spPr bwMode="auto">
            <a:xfrm>
              <a:off x="5220" y="1994"/>
              <a:ext cx="256" cy="3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i="1">
                  <a:latin typeface="Times New Roman" pitchFamily="18" charset="0"/>
                </a:rPr>
                <a:t>B</a:t>
              </a:r>
              <a:endParaRPr lang="ru-RU" sz="2800" i="1">
                <a:latin typeface="Times New Roman" pitchFamily="18" charset="0"/>
              </a:endParaRPr>
            </a:p>
          </p:txBody>
        </p:sp>
        <p:sp>
          <p:nvSpPr>
            <p:cNvPr id="7190" name="Text Box 14"/>
            <p:cNvSpPr txBox="1">
              <a:spLocks noChangeAspect="1" noChangeArrowheads="1"/>
            </p:cNvSpPr>
            <p:nvPr/>
          </p:nvSpPr>
          <p:spPr bwMode="auto">
            <a:xfrm>
              <a:off x="5112" y="3249"/>
              <a:ext cx="399" cy="3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800" i="1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7191" name="Text Box 15"/>
            <p:cNvSpPr txBox="1">
              <a:spLocks noChangeAspect="1" noChangeArrowheads="1"/>
            </p:cNvSpPr>
            <p:nvPr/>
          </p:nvSpPr>
          <p:spPr bwMode="auto">
            <a:xfrm>
              <a:off x="3387" y="2906"/>
              <a:ext cx="381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i="1">
                  <a:latin typeface="Times New Roman" pitchFamily="18" charset="0"/>
                </a:rPr>
                <a:t>A</a:t>
              </a:r>
              <a:endParaRPr lang="ru-RU" sz="2800" i="1">
                <a:latin typeface="Times New Roman" pitchFamily="18" charset="0"/>
              </a:endParaRPr>
            </a:p>
          </p:txBody>
        </p:sp>
        <p:sp>
          <p:nvSpPr>
            <p:cNvPr id="7192" name="Text Box 16"/>
            <p:cNvSpPr txBox="1">
              <a:spLocks noChangeAspect="1" noChangeArrowheads="1"/>
            </p:cNvSpPr>
            <p:nvPr/>
          </p:nvSpPr>
          <p:spPr bwMode="auto">
            <a:xfrm>
              <a:off x="3926" y="2792"/>
              <a:ext cx="540" cy="4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200"/>
                <a:t>M</a:t>
              </a:r>
              <a:endParaRPr lang="ru-RU"/>
            </a:p>
          </p:txBody>
        </p:sp>
        <p:sp>
          <p:nvSpPr>
            <p:cNvPr id="7193" name="Text Box 17"/>
            <p:cNvSpPr txBox="1">
              <a:spLocks noChangeAspect="1" noChangeArrowheads="1"/>
            </p:cNvSpPr>
            <p:nvPr/>
          </p:nvSpPr>
          <p:spPr bwMode="auto">
            <a:xfrm>
              <a:off x="3120" y="2324"/>
              <a:ext cx="540" cy="4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200"/>
                <a:t>h</a:t>
              </a:r>
              <a:endParaRPr lang="ru-RU"/>
            </a:p>
          </p:txBody>
        </p:sp>
        <p:sp>
          <p:nvSpPr>
            <p:cNvPr id="7194" name="Line 19"/>
            <p:cNvSpPr>
              <a:spLocks noChangeAspect="1" noChangeShapeType="1"/>
            </p:cNvSpPr>
            <p:nvPr/>
          </p:nvSpPr>
          <p:spPr bwMode="auto">
            <a:xfrm>
              <a:off x="3279" y="2162"/>
              <a:ext cx="7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Rectangle 21"/>
            <p:cNvSpPr>
              <a:spLocks noChangeAspect="1" noChangeArrowheads="1"/>
            </p:cNvSpPr>
            <p:nvPr/>
          </p:nvSpPr>
          <p:spPr bwMode="auto">
            <a:xfrm>
              <a:off x="3869" y="2783"/>
              <a:ext cx="108" cy="115"/>
            </a:xfrm>
            <a:prstGeom prst="rect">
              <a:avLst/>
            </a:prstGeom>
            <a:noFill/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7196" name="AutoShape 23"/>
            <p:cNvCxnSpPr>
              <a:cxnSpLocks noChangeAspect="1" noChangeShapeType="1"/>
              <a:stCxn id="7181" idx="2"/>
              <a:endCxn id="7181" idx="4"/>
            </p:cNvCxnSpPr>
            <p:nvPr/>
          </p:nvCxnSpPr>
          <p:spPr bwMode="auto">
            <a:xfrm flipH="1">
              <a:off x="3587" y="2184"/>
              <a:ext cx="1706" cy="714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prstDash val="dash"/>
              <a:round/>
              <a:headEnd/>
              <a:tailEnd/>
            </a:ln>
          </p:spPr>
        </p:cxnSp>
        <p:sp>
          <p:nvSpPr>
            <p:cNvPr id="7197" name="Line 24"/>
            <p:cNvSpPr>
              <a:spLocks noChangeAspect="1" noChangeShapeType="1"/>
            </p:cNvSpPr>
            <p:nvPr/>
          </p:nvSpPr>
          <p:spPr bwMode="auto">
            <a:xfrm flipH="1">
              <a:off x="3603" y="1184"/>
              <a:ext cx="863" cy="17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Line 25"/>
            <p:cNvSpPr>
              <a:spLocks noChangeAspect="1" noChangeShapeType="1"/>
            </p:cNvSpPr>
            <p:nvPr/>
          </p:nvSpPr>
          <p:spPr bwMode="auto">
            <a:xfrm>
              <a:off x="4472" y="1200"/>
              <a:ext cx="868" cy="10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Line 26"/>
            <p:cNvSpPr>
              <a:spLocks noChangeAspect="1" noChangeShapeType="1"/>
            </p:cNvSpPr>
            <p:nvPr/>
          </p:nvSpPr>
          <p:spPr bwMode="auto">
            <a:xfrm flipH="1">
              <a:off x="3988" y="2163"/>
              <a:ext cx="10" cy="7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" name="Line 27"/>
            <p:cNvSpPr>
              <a:spLocks noChangeAspect="1" noChangeShapeType="1"/>
            </p:cNvSpPr>
            <p:nvPr/>
          </p:nvSpPr>
          <p:spPr bwMode="auto">
            <a:xfrm>
              <a:off x="3279" y="2898"/>
              <a:ext cx="3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28"/>
            <p:cNvSpPr>
              <a:spLocks noChangeAspect="1" noChangeShapeType="1"/>
            </p:cNvSpPr>
            <p:nvPr/>
          </p:nvSpPr>
          <p:spPr bwMode="auto">
            <a:xfrm>
              <a:off x="3387" y="2166"/>
              <a:ext cx="1" cy="7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lg"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29"/>
            <p:cNvSpPr>
              <a:spLocks noChangeAspect="1" noChangeShapeType="1"/>
            </p:cNvSpPr>
            <p:nvPr/>
          </p:nvSpPr>
          <p:spPr bwMode="auto">
            <a:xfrm>
              <a:off x="3603" y="2898"/>
              <a:ext cx="3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Text Box 31"/>
            <p:cNvSpPr txBox="1">
              <a:spLocks noChangeAspect="1" noChangeArrowheads="1"/>
            </p:cNvSpPr>
            <p:nvPr/>
          </p:nvSpPr>
          <p:spPr bwMode="auto">
            <a:xfrm>
              <a:off x="5112" y="3239"/>
              <a:ext cx="540" cy="4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Text Box 32"/>
            <p:cNvSpPr txBox="1">
              <a:spLocks noChangeAspect="1" noChangeArrowheads="1"/>
            </p:cNvSpPr>
            <p:nvPr/>
          </p:nvSpPr>
          <p:spPr bwMode="auto">
            <a:xfrm>
              <a:off x="3387" y="2898"/>
              <a:ext cx="539" cy="4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5" name="Text Box 33"/>
            <p:cNvSpPr txBox="1">
              <a:spLocks noChangeAspect="1" noChangeArrowheads="1"/>
            </p:cNvSpPr>
            <p:nvPr/>
          </p:nvSpPr>
          <p:spPr bwMode="auto">
            <a:xfrm>
              <a:off x="3926" y="2783"/>
              <a:ext cx="540" cy="45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200"/>
                <a:t>M</a:t>
              </a:r>
              <a:endParaRPr lang="ru-RU"/>
            </a:p>
          </p:txBody>
        </p:sp>
        <p:sp>
          <p:nvSpPr>
            <p:cNvPr id="7206" name="Text Box 34"/>
            <p:cNvSpPr txBox="1">
              <a:spLocks noChangeAspect="1" noChangeArrowheads="1"/>
            </p:cNvSpPr>
            <p:nvPr/>
          </p:nvSpPr>
          <p:spPr bwMode="auto">
            <a:xfrm>
              <a:off x="3120" y="2315"/>
              <a:ext cx="540" cy="4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800"/>
                <a:t>h</a:t>
              </a:r>
            </a:p>
          </p:txBody>
        </p:sp>
        <p:sp>
          <p:nvSpPr>
            <p:cNvPr id="7207" name="Line 37"/>
            <p:cNvSpPr>
              <a:spLocks noChangeAspect="1" noChangeShapeType="1"/>
            </p:cNvSpPr>
            <p:nvPr/>
          </p:nvSpPr>
          <p:spPr bwMode="auto">
            <a:xfrm>
              <a:off x="3279" y="2164"/>
              <a:ext cx="7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7171" name="Object 38"/>
            <p:cNvGraphicFramePr>
              <a:graphicFrameLocks noChangeAspect="1"/>
            </p:cNvGraphicFramePr>
            <p:nvPr/>
          </p:nvGraphicFramePr>
          <p:xfrm>
            <a:off x="3779" y="1739"/>
            <a:ext cx="287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5" name="Формула" r:id="rId5" imgW="177480" imgH="215640" progId="Equation.3">
                    <p:embed/>
                  </p:oleObj>
                </mc:Choice>
                <mc:Fallback>
                  <p:oleObj name="Формула" r:id="rId5" imgW="177480" imgH="215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9" y="1739"/>
                          <a:ext cx="287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2" name="Object 41"/>
            <p:cNvGraphicFramePr>
              <a:graphicFrameLocks noChangeAspect="1"/>
            </p:cNvGraphicFramePr>
            <p:nvPr/>
          </p:nvGraphicFramePr>
          <p:xfrm>
            <a:off x="4825" y="1423"/>
            <a:ext cx="287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6" name="Формула" r:id="rId7" imgW="177480" imgH="215640" progId="Equation.3">
                    <p:embed/>
                  </p:oleObj>
                </mc:Choice>
                <mc:Fallback>
                  <p:oleObj name="Формула" r:id="rId7" imgW="17748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5" y="1423"/>
                          <a:ext cx="287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3" name="Object 42"/>
            <p:cNvGraphicFramePr>
              <a:graphicFrameLocks noChangeAspect="1"/>
            </p:cNvGraphicFramePr>
            <p:nvPr/>
          </p:nvGraphicFramePr>
          <p:xfrm>
            <a:off x="4626" y="2424"/>
            <a:ext cx="287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7" name="Формула" r:id="rId9" imgW="177480" imgH="215640" progId="Equation.3">
                    <p:embed/>
                  </p:oleObj>
                </mc:Choice>
                <mc:Fallback>
                  <p:oleObj name="Формула" r:id="rId9" imgW="177480" imgH="21564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6" y="2424"/>
                          <a:ext cx="287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08" name="Text Box 43"/>
            <p:cNvSpPr txBox="1">
              <a:spLocks noChangeAspect="1" noChangeArrowheads="1"/>
            </p:cNvSpPr>
            <p:nvPr/>
          </p:nvSpPr>
          <p:spPr bwMode="auto">
            <a:xfrm>
              <a:off x="4320" y="912"/>
              <a:ext cx="399" cy="3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i="1">
                  <a:latin typeface="Times New Roman" pitchFamily="18" charset="0"/>
                </a:rPr>
                <a:t>D</a:t>
              </a:r>
              <a:endParaRPr lang="ru-RU" sz="2800" i="1">
                <a:latin typeface="Times New Roman" pitchFamily="18" charset="0"/>
              </a:endParaRPr>
            </a:p>
          </p:txBody>
        </p:sp>
        <p:sp>
          <p:nvSpPr>
            <p:cNvPr id="7209" name="AutoShape 18" descr="Штриховой вертикальный"/>
            <p:cNvSpPr>
              <a:spLocks noChangeAspect="1" noChangeArrowheads="1"/>
            </p:cNvSpPr>
            <p:nvPr/>
          </p:nvSpPr>
          <p:spPr bwMode="auto">
            <a:xfrm rot="9506060">
              <a:off x="4065" y="1934"/>
              <a:ext cx="1010" cy="630"/>
            </a:xfrm>
            <a:prstGeom prst="triangle">
              <a:avLst>
                <a:gd name="adj" fmla="val 33593"/>
              </a:avLst>
            </a:prstGeom>
            <a:pattFill prst="dashVert">
              <a:fgClr>
                <a:srgbClr val="008000"/>
              </a:fgClr>
              <a:bgClr>
                <a:srgbClr val="FFFFFF"/>
              </a:bgClr>
            </a:patt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0" name="Line 20"/>
            <p:cNvSpPr>
              <a:spLocks noChangeAspect="1" noChangeShapeType="1"/>
            </p:cNvSpPr>
            <p:nvPr/>
          </p:nvSpPr>
          <p:spPr bwMode="auto">
            <a:xfrm>
              <a:off x="4466" y="1184"/>
              <a:ext cx="646" cy="22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6575"/>
            <a:ext cx="4791075" cy="9255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Объем</a:t>
            </a: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конуса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05000"/>
            <a:ext cx="5105400" cy="1981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Объем конуса равен </a:t>
            </a:r>
            <a:b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1/3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произведения площади основания на высоту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5029200" y="1524000"/>
            <a:ext cx="3810000" cy="3270250"/>
            <a:chOff x="3168" y="1152"/>
            <a:chExt cx="2400" cy="2060"/>
          </a:xfrm>
        </p:grpSpPr>
        <p:sp>
          <p:nvSpPr>
            <p:cNvPr id="8203" name="Text Box 38"/>
            <p:cNvSpPr txBox="1">
              <a:spLocks noChangeArrowheads="1"/>
            </p:cNvSpPr>
            <p:nvPr/>
          </p:nvSpPr>
          <p:spPr bwMode="auto">
            <a:xfrm>
              <a:off x="5376" y="2976"/>
              <a:ext cx="192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/>
                <a:t>B</a:t>
              </a:r>
              <a:endParaRPr lang="ru-RU"/>
            </a:p>
          </p:txBody>
        </p:sp>
        <p:grpSp>
          <p:nvGrpSpPr>
            <p:cNvPr id="8204" name="Group 40"/>
            <p:cNvGrpSpPr>
              <a:grpSpLocks/>
            </p:cNvGrpSpPr>
            <p:nvPr/>
          </p:nvGrpSpPr>
          <p:grpSpPr bwMode="auto">
            <a:xfrm flipV="1">
              <a:off x="3932" y="2959"/>
              <a:ext cx="1441" cy="253"/>
              <a:chOff x="4815" y="8598"/>
              <a:chExt cx="2824" cy="559"/>
            </a:xfrm>
          </p:grpSpPr>
          <p:sp>
            <p:nvSpPr>
              <p:cNvPr id="8241" name="Arc 41"/>
              <p:cNvSpPr>
                <a:spLocks/>
              </p:cNvSpPr>
              <p:nvPr/>
            </p:nvSpPr>
            <p:spPr bwMode="auto">
              <a:xfrm flipH="1">
                <a:off x="4815" y="8598"/>
                <a:ext cx="1411" cy="558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29999"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2" name="Arc 42"/>
              <p:cNvSpPr>
                <a:spLocks/>
              </p:cNvSpPr>
              <p:nvPr/>
            </p:nvSpPr>
            <p:spPr bwMode="auto">
              <a:xfrm>
                <a:off x="6228" y="8598"/>
                <a:ext cx="1411" cy="559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29999"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5" name="AutoShape 43"/>
            <p:cNvSpPr>
              <a:spLocks noChangeArrowheads="1"/>
            </p:cNvSpPr>
            <p:nvPr/>
          </p:nvSpPr>
          <p:spPr bwMode="auto">
            <a:xfrm>
              <a:off x="3932" y="1371"/>
              <a:ext cx="1441" cy="15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06" name="Group 44"/>
            <p:cNvGrpSpPr>
              <a:grpSpLocks/>
            </p:cNvGrpSpPr>
            <p:nvPr/>
          </p:nvGrpSpPr>
          <p:grpSpPr bwMode="auto">
            <a:xfrm>
              <a:off x="4220" y="2177"/>
              <a:ext cx="865" cy="288"/>
              <a:chOff x="4816" y="8598"/>
              <a:chExt cx="2824" cy="1117"/>
            </a:xfrm>
          </p:grpSpPr>
          <p:grpSp>
            <p:nvGrpSpPr>
              <p:cNvPr id="8235" name="Group 45"/>
              <p:cNvGrpSpPr>
                <a:grpSpLocks/>
              </p:cNvGrpSpPr>
              <p:nvPr/>
            </p:nvGrpSpPr>
            <p:grpSpPr bwMode="auto">
              <a:xfrm>
                <a:off x="4816" y="8598"/>
                <a:ext cx="2824" cy="559"/>
                <a:chOff x="4815" y="8598"/>
                <a:chExt cx="2824" cy="559"/>
              </a:xfrm>
            </p:grpSpPr>
            <p:sp>
              <p:nvSpPr>
                <p:cNvPr id="8239" name="Arc 46"/>
                <p:cNvSpPr>
                  <a:spLocks/>
                </p:cNvSpPr>
                <p:nvPr/>
              </p:nvSpPr>
              <p:spPr bwMode="auto">
                <a:xfrm flipH="1">
                  <a:off x="4815" y="8598"/>
                  <a:ext cx="1411" cy="558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0" name="Arc 47"/>
                <p:cNvSpPr>
                  <a:spLocks/>
                </p:cNvSpPr>
                <p:nvPr/>
              </p:nvSpPr>
              <p:spPr bwMode="auto">
                <a:xfrm>
                  <a:off x="6228" y="8598"/>
                  <a:ext cx="1411" cy="559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236" name="Group 48"/>
              <p:cNvGrpSpPr>
                <a:grpSpLocks/>
              </p:cNvGrpSpPr>
              <p:nvPr/>
            </p:nvGrpSpPr>
            <p:grpSpPr bwMode="auto">
              <a:xfrm flipV="1">
                <a:off x="4816" y="9155"/>
                <a:ext cx="2824" cy="560"/>
                <a:chOff x="4815" y="8598"/>
                <a:chExt cx="2824" cy="559"/>
              </a:xfrm>
            </p:grpSpPr>
            <p:sp>
              <p:nvSpPr>
                <p:cNvPr id="8237" name="Arc 49"/>
                <p:cNvSpPr>
                  <a:spLocks/>
                </p:cNvSpPr>
                <p:nvPr/>
              </p:nvSpPr>
              <p:spPr bwMode="auto">
                <a:xfrm flipH="1">
                  <a:off x="4815" y="8598"/>
                  <a:ext cx="1411" cy="558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8" name="Arc 50"/>
                <p:cNvSpPr>
                  <a:spLocks/>
                </p:cNvSpPr>
                <p:nvPr/>
              </p:nvSpPr>
              <p:spPr bwMode="auto">
                <a:xfrm>
                  <a:off x="6228" y="8598"/>
                  <a:ext cx="1411" cy="559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8207" name="Line 51"/>
            <p:cNvSpPr>
              <a:spLocks noChangeShapeType="1"/>
            </p:cNvSpPr>
            <p:nvPr/>
          </p:nvSpPr>
          <p:spPr bwMode="auto">
            <a:xfrm>
              <a:off x="4220" y="2321"/>
              <a:ext cx="8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Line 52"/>
            <p:cNvSpPr>
              <a:spLocks noChangeShapeType="1"/>
            </p:cNvSpPr>
            <p:nvPr/>
          </p:nvSpPr>
          <p:spPr bwMode="auto">
            <a:xfrm>
              <a:off x="4653" y="1365"/>
              <a:ext cx="0" cy="15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09" name="Group 53"/>
            <p:cNvGrpSpPr>
              <a:grpSpLocks/>
            </p:cNvGrpSpPr>
            <p:nvPr/>
          </p:nvGrpSpPr>
          <p:grpSpPr bwMode="auto">
            <a:xfrm>
              <a:off x="4292" y="1378"/>
              <a:ext cx="727" cy="1799"/>
              <a:chOff x="5487" y="2278"/>
              <a:chExt cx="1816" cy="4500"/>
            </a:xfrm>
          </p:grpSpPr>
          <p:sp>
            <p:nvSpPr>
              <p:cNvPr id="8232" name="Line 54"/>
              <p:cNvSpPr>
                <a:spLocks noChangeShapeType="1"/>
              </p:cNvSpPr>
              <p:nvPr/>
            </p:nvSpPr>
            <p:spPr bwMode="auto">
              <a:xfrm flipH="1">
                <a:off x="5487" y="5682"/>
                <a:ext cx="1800" cy="10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Line 55"/>
              <p:cNvSpPr>
                <a:spLocks noChangeShapeType="1"/>
              </p:cNvSpPr>
              <p:nvPr/>
            </p:nvSpPr>
            <p:spPr bwMode="auto">
              <a:xfrm flipH="1">
                <a:off x="5487" y="2278"/>
                <a:ext cx="900" cy="4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4" name="Line 56"/>
              <p:cNvSpPr>
                <a:spLocks noChangeShapeType="1"/>
              </p:cNvSpPr>
              <p:nvPr/>
            </p:nvSpPr>
            <p:spPr bwMode="auto">
              <a:xfrm>
                <a:off x="6403" y="2282"/>
                <a:ext cx="900" cy="34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10" name="Text Box 57"/>
            <p:cNvSpPr txBox="1">
              <a:spLocks noChangeArrowheads="1"/>
            </p:cNvSpPr>
            <p:nvPr/>
          </p:nvSpPr>
          <p:spPr bwMode="auto">
            <a:xfrm>
              <a:off x="4560" y="1152"/>
              <a:ext cx="26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/>
                <a:t>D</a:t>
              </a:r>
              <a:endParaRPr lang="ru-RU"/>
            </a:p>
          </p:txBody>
        </p:sp>
        <p:sp>
          <p:nvSpPr>
            <p:cNvPr id="8211" name="Text Box 58"/>
            <p:cNvSpPr txBox="1">
              <a:spLocks noChangeArrowheads="1"/>
            </p:cNvSpPr>
            <p:nvPr/>
          </p:nvSpPr>
          <p:spPr bwMode="auto">
            <a:xfrm>
              <a:off x="4589" y="2920"/>
              <a:ext cx="432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/>
                <a:t>O</a:t>
              </a:r>
              <a:endParaRPr lang="ru-RU"/>
            </a:p>
          </p:txBody>
        </p:sp>
        <p:sp>
          <p:nvSpPr>
            <p:cNvPr id="8212" name="Text Box 59"/>
            <p:cNvSpPr txBox="1">
              <a:spLocks noChangeArrowheads="1"/>
            </p:cNvSpPr>
            <p:nvPr/>
          </p:nvSpPr>
          <p:spPr bwMode="auto">
            <a:xfrm>
              <a:off x="3744" y="2976"/>
              <a:ext cx="21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/>
                <a:t>A</a:t>
              </a:r>
            </a:p>
            <a:p>
              <a:endParaRPr lang="ru-RU"/>
            </a:p>
          </p:txBody>
        </p:sp>
        <p:grpSp>
          <p:nvGrpSpPr>
            <p:cNvPr id="8213" name="Group 60"/>
            <p:cNvGrpSpPr>
              <a:grpSpLocks/>
            </p:cNvGrpSpPr>
            <p:nvPr/>
          </p:nvGrpSpPr>
          <p:grpSpPr bwMode="auto">
            <a:xfrm>
              <a:off x="4619" y="2163"/>
              <a:ext cx="504" cy="288"/>
              <a:chOff x="8007" y="2754"/>
              <a:chExt cx="1260" cy="720"/>
            </a:xfrm>
          </p:grpSpPr>
          <p:sp>
            <p:nvSpPr>
              <p:cNvPr id="8230" name="Text Box 61"/>
              <p:cNvSpPr txBox="1">
                <a:spLocks noChangeArrowheads="1"/>
              </p:cNvSpPr>
              <p:nvPr/>
            </p:nvSpPr>
            <p:spPr bwMode="auto">
              <a:xfrm>
                <a:off x="8007" y="2754"/>
                <a:ext cx="108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600"/>
                  <a:t>O</a:t>
                </a:r>
                <a:endParaRPr lang="ru-RU"/>
              </a:p>
            </p:txBody>
          </p:sp>
          <p:sp>
            <p:nvSpPr>
              <p:cNvPr id="8231" name="Text Box 62"/>
              <p:cNvSpPr txBox="1">
                <a:spLocks noChangeArrowheads="1"/>
              </p:cNvSpPr>
              <p:nvPr/>
            </p:nvSpPr>
            <p:spPr bwMode="auto">
              <a:xfrm>
                <a:off x="8187" y="2934"/>
                <a:ext cx="108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200"/>
                  <a:t>1</a:t>
                </a:r>
                <a:endParaRPr lang="ru-RU"/>
              </a:p>
            </p:txBody>
          </p:sp>
        </p:grpSp>
        <p:grpSp>
          <p:nvGrpSpPr>
            <p:cNvPr id="8214" name="Group 63"/>
            <p:cNvGrpSpPr>
              <a:grpSpLocks/>
            </p:cNvGrpSpPr>
            <p:nvPr/>
          </p:nvGrpSpPr>
          <p:grpSpPr bwMode="auto">
            <a:xfrm>
              <a:off x="3932" y="2707"/>
              <a:ext cx="1441" cy="253"/>
              <a:chOff x="4815" y="8598"/>
              <a:chExt cx="2824" cy="559"/>
            </a:xfrm>
          </p:grpSpPr>
          <p:sp>
            <p:nvSpPr>
              <p:cNvPr id="8228" name="Arc 64"/>
              <p:cNvSpPr>
                <a:spLocks/>
              </p:cNvSpPr>
              <p:nvPr/>
            </p:nvSpPr>
            <p:spPr bwMode="auto">
              <a:xfrm flipH="1">
                <a:off x="4815" y="8598"/>
                <a:ext cx="1411" cy="558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9" name="Arc 65"/>
              <p:cNvSpPr>
                <a:spLocks/>
              </p:cNvSpPr>
              <p:nvPr/>
            </p:nvSpPr>
            <p:spPr bwMode="auto">
              <a:xfrm>
                <a:off x="6228" y="8598"/>
                <a:ext cx="1411" cy="559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215" name="Group 66"/>
            <p:cNvGrpSpPr>
              <a:grpSpLocks/>
            </p:cNvGrpSpPr>
            <p:nvPr/>
          </p:nvGrpSpPr>
          <p:grpSpPr bwMode="auto">
            <a:xfrm flipV="1">
              <a:off x="3932" y="2956"/>
              <a:ext cx="1441" cy="253"/>
              <a:chOff x="4815" y="8598"/>
              <a:chExt cx="2824" cy="559"/>
            </a:xfrm>
          </p:grpSpPr>
          <p:sp>
            <p:nvSpPr>
              <p:cNvPr id="8226" name="Arc 67"/>
              <p:cNvSpPr>
                <a:spLocks/>
              </p:cNvSpPr>
              <p:nvPr/>
            </p:nvSpPr>
            <p:spPr bwMode="auto">
              <a:xfrm flipH="1">
                <a:off x="4815" y="8598"/>
                <a:ext cx="1411" cy="558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7" name="Arc 68"/>
              <p:cNvSpPr>
                <a:spLocks/>
              </p:cNvSpPr>
              <p:nvPr/>
            </p:nvSpPr>
            <p:spPr bwMode="auto">
              <a:xfrm>
                <a:off x="6228" y="8598"/>
                <a:ext cx="1411" cy="559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16" name="Line 69"/>
            <p:cNvSpPr>
              <a:spLocks noChangeShapeType="1"/>
            </p:cNvSpPr>
            <p:nvPr/>
          </p:nvSpPr>
          <p:spPr bwMode="auto">
            <a:xfrm flipH="1">
              <a:off x="4653" y="2321"/>
              <a:ext cx="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7" name="Line 70"/>
            <p:cNvSpPr>
              <a:spLocks noChangeShapeType="1"/>
            </p:cNvSpPr>
            <p:nvPr/>
          </p:nvSpPr>
          <p:spPr bwMode="auto">
            <a:xfrm flipH="1">
              <a:off x="4653" y="2950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8" name="Line 71"/>
            <p:cNvSpPr>
              <a:spLocks noChangeShapeType="1"/>
            </p:cNvSpPr>
            <p:nvPr/>
          </p:nvSpPr>
          <p:spPr bwMode="auto">
            <a:xfrm>
              <a:off x="3932" y="2956"/>
              <a:ext cx="14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Line 72"/>
            <p:cNvSpPr>
              <a:spLocks noChangeShapeType="1"/>
            </p:cNvSpPr>
            <p:nvPr/>
          </p:nvSpPr>
          <p:spPr bwMode="auto">
            <a:xfrm>
              <a:off x="3312" y="1344"/>
              <a:ext cx="220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Line 73"/>
            <p:cNvSpPr>
              <a:spLocks noChangeShapeType="1"/>
            </p:cNvSpPr>
            <p:nvPr/>
          </p:nvSpPr>
          <p:spPr bwMode="auto">
            <a:xfrm>
              <a:off x="3168" y="297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1" name="Line 74"/>
            <p:cNvSpPr>
              <a:spLocks noChangeShapeType="1"/>
            </p:cNvSpPr>
            <p:nvPr/>
          </p:nvSpPr>
          <p:spPr bwMode="auto">
            <a:xfrm>
              <a:off x="3648" y="1344"/>
              <a:ext cx="0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Text Box 75"/>
            <p:cNvSpPr txBox="1">
              <a:spLocks noChangeArrowheads="1"/>
            </p:cNvSpPr>
            <p:nvPr/>
          </p:nvSpPr>
          <p:spPr bwMode="auto">
            <a:xfrm>
              <a:off x="3408" y="196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h</a:t>
              </a:r>
              <a:endParaRPr lang="ru-RU"/>
            </a:p>
          </p:txBody>
        </p:sp>
        <p:sp>
          <p:nvSpPr>
            <p:cNvPr id="8223" name="Line 76"/>
            <p:cNvSpPr>
              <a:spLocks noChangeShapeType="1"/>
            </p:cNvSpPr>
            <p:nvPr/>
          </p:nvSpPr>
          <p:spPr bwMode="auto">
            <a:xfrm>
              <a:off x="5040" y="230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4" name="Line 77"/>
            <p:cNvSpPr>
              <a:spLocks noChangeShapeType="1"/>
            </p:cNvSpPr>
            <p:nvPr/>
          </p:nvSpPr>
          <p:spPr bwMode="auto">
            <a:xfrm>
              <a:off x="5232" y="1344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Text Box 78"/>
            <p:cNvSpPr txBox="1">
              <a:spLocks noChangeArrowheads="1"/>
            </p:cNvSpPr>
            <p:nvPr/>
          </p:nvSpPr>
          <p:spPr bwMode="auto">
            <a:xfrm>
              <a:off x="5280" y="172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x</a:t>
              </a:r>
              <a:endParaRPr lang="ru-RU"/>
            </a:p>
          </p:txBody>
        </p:sp>
      </p:grpSp>
      <p:grpSp>
        <p:nvGrpSpPr>
          <p:cNvPr id="11" name="Group 88"/>
          <p:cNvGrpSpPr>
            <a:grpSpLocks/>
          </p:cNvGrpSpPr>
          <p:nvPr/>
        </p:nvGrpSpPr>
        <p:grpSpPr bwMode="auto">
          <a:xfrm>
            <a:off x="2792413" y="5175250"/>
            <a:ext cx="0" cy="255588"/>
            <a:chOff x="288" y="2304"/>
            <a:chExt cx="2784" cy="625"/>
          </a:xfrm>
        </p:grpSpPr>
        <p:graphicFrame>
          <p:nvGraphicFramePr>
            <p:cNvPr id="8196" name="Object 80"/>
            <p:cNvGraphicFramePr>
              <a:graphicFrameLocks noChangeAspect="1"/>
            </p:cNvGraphicFramePr>
            <p:nvPr/>
          </p:nvGraphicFramePr>
          <p:xfrm>
            <a:off x="288" y="2304"/>
            <a:ext cx="1144" cy="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8" name="Формула" r:id="rId3" imgW="520560" imgH="393480" progId="Equation.3">
                    <p:embed/>
                  </p:oleObj>
                </mc:Choice>
                <mc:Fallback>
                  <p:oleObj name="Формула" r:id="rId3" imgW="520560" imgH="393480" progId="Equation.3">
                    <p:embed/>
                    <p:pic>
                      <p:nvPicPr>
                        <p:cNvPr id="0" name="Object 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2304"/>
                          <a:ext cx="1144" cy="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7" name="Object 82"/>
            <p:cNvGraphicFramePr>
              <a:graphicFrameLocks noChangeAspect="1"/>
            </p:cNvGraphicFramePr>
            <p:nvPr/>
          </p:nvGraphicFramePr>
          <p:xfrm>
            <a:off x="1875" y="2342"/>
            <a:ext cx="1197" cy="5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9" name="Формула" r:id="rId5" imgW="583920" imgH="393480" progId="Equation.3">
                    <p:embed/>
                  </p:oleObj>
                </mc:Choice>
                <mc:Fallback>
                  <p:oleObj name="Формула" r:id="rId5" imgW="583920" imgH="393480" progId="Equation.3">
                    <p:embed/>
                    <p:pic>
                      <p:nvPicPr>
                        <p:cNvPr id="0" name="Object 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5" y="2342"/>
                          <a:ext cx="1197" cy="5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5078" name="Object 86"/>
          <p:cNvGraphicFramePr>
            <a:graphicFrameLocks noChangeAspect="1"/>
          </p:cNvGraphicFramePr>
          <p:nvPr/>
        </p:nvGraphicFramePr>
        <p:xfrm>
          <a:off x="3810000" y="5334000"/>
          <a:ext cx="4876800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Формула" r:id="rId7" imgW="1282680" imgH="419040" progId="Equation.3">
                  <p:embed/>
                </p:oleObj>
              </mc:Choice>
              <mc:Fallback>
                <p:oleObj name="Формула" r:id="rId7" imgW="1282680" imgH="419040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334000"/>
                        <a:ext cx="4876800" cy="131445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79" name="Line 87"/>
          <p:cNvSpPr>
            <a:spLocks noChangeShapeType="1"/>
          </p:cNvSpPr>
          <p:nvPr/>
        </p:nvSpPr>
        <p:spPr bwMode="auto">
          <a:xfrm flipV="1">
            <a:off x="4343400" y="3581400"/>
            <a:ext cx="2590800" cy="22098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85081" name="Object 89"/>
          <p:cNvGraphicFramePr>
            <a:graphicFrameLocks noChangeAspect="1"/>
          </p:cNvGraphicFramePr>
          <p:nvPr/>
        </p:nvGraphicFramePr>
        <p:xfrm>
          <a:off x="1143000" y="4038600"/>
          <a:ext cx="1828800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Формула" r:id="rId9" imgW="571320" imgH="393480" progId="Equation.3">
                  <p:embed/>
                </p:oleObj>
              </mc:Choice>
              <mc:Fallback>
                <p:oleObj name="Формула" r:id="rId9" imgW="571320" imgH="393480" progId="Equation.3">
                  <p:embed/>
                  <p:pic>
                    <p:nvPicPr>
                      <p:cNvPr id="0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38600"/>
                        <a:ext cx="1828800" cy="1258888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5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5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5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5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5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5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5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  <p:bldP spid="850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4188" y="684213"/>
            <a:ext cx="5275262" cy="8540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Объем</a:t>
            </a: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конуса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017713"/>
            <a:ext cx="4687888" cy="649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Объем конуса равен</a:t>
            </a:r>
          </a:p>
        </p:txBody>
      </p:sp>
      <p:graphicFrame>
        <p:nvGraphicFramePr>
          <p:cNvPr id="88114" name="Object 5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28600" y="5029200"/>
          <a:ext cx="861060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Формула" r:id="rId3" imgW="2781000" imgH="482400" progId="Equation.3">
                  <p:embed/>
                </p:oleObj>
              </mc:Choice>
              <mc:Fallback>
                <p:oleObj name="Формула" r:id="rId3" imgW="2781000" imgH="4824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29200"/>
                        <a:ext cx="8610600" cy="1454150"/>
                      </a:xfrm>
                      <a:prstGeom prst="rect">
                        <a:avLst/>
                      </a:prstGeom>
                      <a:solidFill>
                        <a:srgbClr val="DCD5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29200" y="1600200"/>
            <a:ext cx="3810000" cy="3270250"/>
            <a:chOff x="3168" y="1152"/>
            <a:chExt cx="2400" cy="2060"/>
          </a:xfrm>
        </p:grpSpPr>
        <p:sp>
          <p:nvSpPr>
            <p:cNvPr id="9226" name="Text Box 5"/>
            <p:cNvSpPr txBox="1">
              <a:spLocks noChangeArrowheads="1"/>
            </p:cNvSpPr>
            <p:nvPr/>
          </p:nvSpPr>
          <p:spPr bwMode="auto">
            <a:xfrm>
              <a:off x="5376" y="2976"/>
              <a:ext cx="192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/>
                <a:t>B</a:t>
              </a:r>
              <a:endParaRPr lang="ru-RU"/>
            </a:p>
          </p:txBody>
        </p:sp>
        <p:grpSp>
          <p:nvGrpSpPr>
            <p:cNvPr id="9227" name="Group 6"/>
            <p:cNvGrpSpPr>
              <a:grpSpLocks/>
            </p:cNvGrpSpPr>
            <p:nvPr/>
          </p:nvGrpSpPr>
          <p:grpSpPr bwMode="auto">
            <a:xfrm flipV="1">
              <a:off x="3932" y="2959"/>
              <a:ext cx="1441" cy="253"/>
              <a:chOff x="4815" y="8598"/>
              <a:chExt cx="2824" cy="559"/>
            </a:xfrm>
          </p:grpSpPr>
          <p:sp>
            <p:nvSpPr>
              <p:cNvPr id="9264" name="Arc 7"/>
              <p:cNvSpPr>
                <a:spLocks/>
              </p:cNvSpPr>
              <p:nvPr/>
            </p:nvSpPr>
            <p:spPr bwMode="auto">
              <a:xfrm flipH="1">
                <a:off x="4815" y="8598"/>
                <a:ext cx="1411" cy="558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29999"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5" name="Arc 8"/>
              <p:cNvSpPr>
                <a:spLocks/>
              </p:cNvSpPr>
              <p:nvPr/>
            </p:nvSpPr>
            <p:spPr bwMode="auto">
              <a:xfrm>
                <a:off x="6228" y="8598"/>
                <a:ext cx="1411" cy="559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29999"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28" name="AutoShape 9"/>
            <p:cNvSpPr>
              <a:spLocks noChangeArrowheads="1"/>
            </p:cNvSpPr>
            <p:nvPr/>
          </p:nvSpPr>
          <p:spPr bwMode="auto">
            <a:xfrm>
              <a:off x="3932" y="1371"/>
              <a:ext cx="1441" cy="15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9" name="Group 10"/>
            <p:cNvGrpSpPr>
              <a:grpSpLocks/>
            </p:cNvGrpSpPr>
            <p:nvPr/>
          </p:nvGrpSpPr>
          <p:grpSpPr bwMode="auto">
            <a:xfrm>
              <a:off x="4220" y="2177"/>
              <a:ext cx="865" cy="288"/>
              <a:chOff x="4816" y="8598"/>
              <a:chExt cx="2824" cy="1117"/>
            </a:xfrm>
          </p:grpSpPr>
          <p:grpSp>
            <p:nvGrpSpPr>
              <p:cNvPr id="9258" name="Group 11"/>
              <p:cNvGrpSpPr>
                <a:grpSpLocks/>
              </p:cNvGrpSpPr>
              <p:nvPr/>
            </p:nvGrpSpPr>
            <p:grpSpPr bwMode="auto">
              <a:xfrm>
                <a:off x="4816" y="8598"/>
                <a:ext cx="2824" cy="559"/>
                <a:chOff x="4815" y="8598"/>
                <a:chExt cx="2824" cy="559"/>
              </a:xfrm>
            </p:grpSpPr>
            <p:sp>
              <p:nvSpPr>
                <p:cNvPr id="9262" name="Arc 12"/>
                <p:cNvSpPr>
                  <a:spLocks/>
                </p:cNvSpPr>
                <p:nvPr/>
              </p:nvSpPr>
              <p:spPr bwMode="auto">
                <a:xfrm flipH="1">
                  <a:off x="4815" y="8598"/>
                  <a:ext cx="1411" cy="558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3" name="Arc 13"/>
                <p:cNvSpPr>
                  <a:spLocks/>
                </p:cNvSpPr>
                <p:nvPr/>
              </p:nvSpPr>
              <p:spPr bwMode="auto">
                <a:xfrm>
                  <a:off x="6228" y="8598"/>
                  <a:ext cx="1411" cy="559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59" name="Group 14"/>
              <p:cNvGrpSpPr>
                <a:grpSpLocks/>
              </p:cNvGrpSpPr>
              <p:nvPr/>
            </p:nvGrpSpPr>
            <p:grpSpPr bwMode="auto">
              <a:xfrm flipV="1">
                <a:off x="4816" y="9155"/>
                <a:ext cx="2824" cy="560"/>
                <a:chOff x="4815" y="8598"/>
                <a:chExt cx="2824" cy="559"/>
              </a:xfrm>
            </p:grpSpPr>
            <p:sp>
              <p:nvSpPr>
                <p:cNvPr id="9260" name="Arc 15"/>
                <p:cNvSpPr>
                  <a:spLocks/>
                </p:cNvSpPr>
                <p:nvPr/>
              </p:nvSpPr>
              <p:spPr bwMode="auto">
                <a:xfrm flipH="1">
                  <a:off x="4815" y="8598"/>
                  <a:ext cx="1411" cy="558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1" name="Arc 16"/>
                <p:cNvSpPr>
                  <a:spLocks/>
                </p:cNvSpPr>
                <p:nvPr/>
              </p:nvSpPr>
              <p:spPr bwMode="auto">
                <a:xfrm>
                  <a:off x="6228" y="8598"/>
                  <a:ext cx="1411" cy="559"/>
                </a:xfrm>
                <a:custGeom>
                  <a:avLst/>
                  <a:gdLst>
                    <a:gd name="T0" fmla="*/ 0 w 21600"/>
                    <a:gd name="T1" fmla="*/ 0 h 21600"/>
                    <a:gd name="T2" fmla="*/ 92 w 21600"/>
                    <a:gd name="T3" fmla="*/ 14 h 21600"/>
                    <a:gd name="T4" fmla="*/ 0 w 21600"/>
                    <a:gd name="T5" fmla="*/ 14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3399">
                    <a:alpha val="25098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9230" name="Line 17"/>
            <p:cNvSpPr>
              <a:spLocks noChangeShapeType="1"/>
            </p:cNvSpPr>
            <p:nvPr/>
          </p:nvSpPr>
          <p:spPr bwMode="auto">
            <a:xfrm>
              <a:off x="4220" y="2321"/>
              <a:ext cx="8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Line 18"/>
            <p:cNvSpPr>
              <a:spLocks noChangeShapeType="1"/>
            </p:cNvSpPr>
            <p:nvPr/>
          </p:nvSpPr>
          <p:spPr bwMode="auto">
            <a:xfrm>
              <a:off x="4653" y="1365"/>
              <a:ext cx="0" cy="15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32" name="Group 19"/>
            <p:cNvGrpSpPr>
              <a:grpSpLocks/>
            </p:cNvGrpSpPr>
            <p:nvPr/>
          </p:nvGrpSpPr>
          <p:grpSpPr bwMode="auto">
            <a:xfrm>
              <a:off x="4292" y="1378"/>
              <a:ext cx="727" cy="1799"/>
              <a:chOff x="5487" y="2278"/>
              <a:chExt cx="1816" cy="4500"/>
            </a:xfrm>
          </p:grpSpPr>
          <p:sp>
            <p:nvSpPr>
              <p:cNvPr id="9255" name="Line 20"/>
              <p:cNvSpPr>
                <a:spLocks noChangeShapeType="1"/>
              </p:cNvSpPr>
              <p:nvPr/>
            </p:nvSpPr>
            <p:spPr bwMode="auto">
              <a:xfrm flipH="1">
                <a:off x="5487" y="5682"/>
                <a:ext cx="1800" cy="10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6" name="Line 21"/>
              <p:cNvSpPr>
                <a:spLocks noChangeShapeType="1"/>
              </p:cNvSpPr>
              <p:nvPr/>
            </p:nvSpPr>
            <p:spPr bwMode="auto">
              <a:xfrm flipH="1">
                <a:off x="5487" y="2278"/>
                <a:ext cx="900" cy="4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7" name="Line 22"/>
              <p:cNvSpPr>
                <a:spLocks noChangeShapeType="1"/>
              </p:cNvSpPr>
              <p:nvPr/>
            </p:nvSpPr>
            <p:spPr bwMode="auto">
              <a:xfrm>
                <a:off x="6403" y="2282"/>
                <a:ext cx="900" cy="34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33" name="Text Box 23"/>
            <p:cNvSpPr txBox="1">
              <a:spLocks noChangeArrowheads="1"/>
            </p:cNvSpPr>
            <p:nvPr/>
          </p:nvSpPr>
          <p:spPr bwMode="auto">
            <a:xfrm>
              <a:off x="4560" y="1152"/>
              <a:ext cx="26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/>
                <a:t>D</a:t>
              </a:r>
              <a:endParaRPr lang="ru-RU"/>
            </a:p>
          </p:txBody>
        </p:sp>
        <p:sp>
          <p:nvSpPr>
            <p:cNvPr id="9234" name="Text Box 24"/>
            <p:cNvSpPr txBox="1">
              <a:spLocks noChangeArrowheads="1"/>
            </p:cNvSpPr>
            <p:nvPr/>
          </p:nvSpPr>
          <p:spPr bwMode="auto">
            <a:xfrm>
              <a:off x="4589" y="2920"/>
              <a:ext cx="432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/>
                <a:t>O</a:t>
              </a:r>
              <a:endParaRPr lang="ru-RU"/>
            </a:p>
          </p:txBody>
        </p:sp>
        <p:sp>
          <p:nvSpPr>
            <p:cNvPr id="9235" name="Text Box 25"/>
            <p:cNvSpPr txBox="1">
              <a:spLocks noChangeArrowheads="1"/>
            </p:cNvSpPr>
            <p:nvPr/>
          </p:nvSpPr>
          <p:spPr bwMode="auto">
            <a:xfrm>
              <a:off x="3744" y="2976"/>
              <a:ext cx="21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/>
                <a:t>A</a:t>
              </a:r>
            </a:p>
            <a:p>
              <a:endParaRPr lang="ru-RU"/>
            </a:p>
          </p:txBody>
        </p:sp>
        <p:grpSp>
          <p:nvGrpSpPr>
            <p:cNvPr id="9236" name="Group 26"/>
            <p:cNvGrpSpPr>
              <a:grpSpLocks/>
            </p:cNvGrpSpPr>
            <p:nvPr/>
          </p:nvGrpSpPr>
          <p:grpSpPr bwMode="auto">
            <a:xfrm>
              <a:off x="4619" y="2163"/>
              <a:ext cx="504" cy="288"/>
              <a:chOff x="8007" y="2754"/>
              <a:chExt cx="1260" cy="720"/>
            </a:xfrm>
          </p:grpSpPr>
          <p:sp>
            <p:nvSpPr>
              <p:cNvPr id="9253" name="Text Box 27"/>
              <p:cNvSpPr txBox="1">
                <a:spLocks noChangeArrowheads="1"/>
              </p:cNvSpPr>
              <p:nvPr/>
            </p:nvSpPr>
            <p:spPr bwMode="auto">
              <a:xfrm>
                <a:off x="8007" y="2754"/>
                <a:ext cx="108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600"/>
                  <a:t>O</a:t>
                </a:r>
                <a:endParaRPr lang="ru-RU"/>
              </a:p>
            </p:txBody>
          </p:sp>
          <p:sp>
            <p:nvSpPr>
              <p:cNvPr id="9254" name="Text Box 28"/>
              <p:cNvSpPr txBox="1">
                <a:spLocks noChangeArrowheads="1"/>
              </p:cNvSpPr>
              <p:nvPr/>
            </p:nvSpPr>
            <p:spPr bwMode="auto">
              <a:xfrm>
                <a:off x="8187" y="2934"/>
                <a:ext cx="108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200"/>
                  <a:t>1</a:t>
                </a:r>
                <a:endParaRPr lang="ru-RU"/>
              </a:p>
            </p:txBody>
          </p:sp>
        </p:grpSp>
        <p:grpSp>
          <p:nvGrpSpPr>
            <p:cNvPr id="9237" name="Group 29"/>
            <p:cNvGrpSpPr>
              <a:grpSpLocks/>
            </p:cNvGrpSpPr>
            <p:nvPr/>
          </p:nvGrpSpPr>
          <p:grpSpPr bwMode="auto">
            <a:xfrm>
              <a:off x="3932" y="2707"/>
              <a:ext cx="1441" cy="253"/>
              <a:chOff x="4815" y="8598"/>
              <a:chExt cx="2824" cy="559"/>
            </a:xfrm>
          </p:grpSpPr>
          <p:sp>
            <p:nvSpPr>
              <p:cNvPr id="9251" name="Arc 30"/>
              <p:cNvSpPr>
                <a:spLocks/>
              </p:cNvSpPr>
              <p:nvPr/>
            </p:nvSpPr>
            <p:spPr bwMode="auto">
              <a:xfrm flipH="1">
                <a:off x="4815" y="8598"/>
                <a:ext cx="1411" cy="558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2" name="Arc 31"/>
              <p:cNvSpPr>
                <a:spLocks/>
              </p:cNvSpPr>
              <p:nvPr/>
            </p:nvSpPr>
            <p:spPr bwMode="auto">
              <a:xfrm>
                <a:off x="6228" y="8598"/>
                <a:ext cx="1411" cy="559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38" name="Group 32"/>
            <p:cNvGrpSpPr>
              <a:grpSpLocks/>
            </p:cNvGrpSpPr>
            <p:nvPr/>
          </p:nvGrpSpPr>
          <p:grpSpPr bwMode="auto">
            <a:xfrm flipV="1">
              <a:off x="3932" y="2956"/>
              <a:ext cx="1441" cy="253"/>
              <a:chOff x="4815" y="8598"/>
              <a:chExt cx="2824" cy="559"/>
            </a:xfrm>
          </p:grpSpPr>
          <p:sp>
            <p:nvSpPr>
              <p:cNvPr id="9249" name="Arc 33"/>
              <p:cNvSpPr>
                <a:spLocks/>
              </p:cNvSpPr>
              <p:nvPr/>
            </p:nvSpPr>
            <p:spPr bwMode="auto">
              <a:xfrm flipH="1">
                <a:off x="4815" y="8598"/>
                <a:ext cx="1411" cy="558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0" name="Arc 34"/>
              <p:cNvSpPr>
                <a:spLocks/>
              </p:cNvSpPr>
              <p:nvPr/>
            </p:nvSpPr>
            <p:spPr bwMode="auto">
              <a:xfrm>
                <a:off x="6228" y="8598"/>
                <a:ext cx="1411" cy="559"/>
              </a:xfrm>
              <a:custGeom>
                <a:avLst/>
                <a:gdLst>
                  <a:gd name="T0" fmla="*/ 0 w 21600"/>
                  <a:gd name="T1" fmla="*/ 0 h 21600"/>
                  <a:gd name="T2" fmla="*/ 92 w 21600"/>
                  <a:gd name="T3" fmla="*/ 14 h 21600"/>
                  <a:gd name="T4" fmla="*/ 0 w 21600"/>
                  <a:gd name="T5" fmla="*/ 1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8000">
                  <a:alpha val="32156"/>
                </a:srgbClr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39" name="Line 35"/>
            <p:cNvSpPr>
              <a:spLocks noChangeShapeType="1"/>
            </p:cNvSpPr>
            <p:nvPr/>
          </p:nvSpPr>
          <p:spPr bwMode="auto">
            <a:xfrm flipH="1">
              <a:off x="4653" y="2321"/>
              <a:ext cx="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Line 36"/>
            <p:cNvSpPr>
              <a:spLocks noChangeShapeType="1"/>
            </p:cNvSpPr>
            <p:nvPr/>
          </p:nvSpPr>
          <p:spPr bwMode="auto">
            <a:xfrm flipH="1">
              <a:off x="4653" y="2950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Line 37"/>
            <p:cNvSpPr>
              <a:spLocks noChangeShapeType="1"/>
            </p:cNvSpPr>
            <p:nvPr/>
          </p:nvSpPr>
          <p:spPr bwMode="auto">
            <a:xfrm>
              <a:off x="3932" y="2956"/>
              <a:ext cx="14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Line 38"/>
            <p:cNvSpPr>
              <a:spLocks noChangeShapeType="1"/>
            </p:cNvSpPr>
            <p:nvPr/>
          </p:nvSpPr>
          <p:spPr bwMode="auto">
            <a:xfrm>
              <a:off x="3312" y="1344"/>
              <a:ext cx="220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Line 39"/>
            <p:cNvSpPr>
              <a:spLocks noChangeShapeType="1"/>
            </p:cNvSpPr>
            <p:nvPr/>
          </p:nvSpPr>
          <p:spPr bwMode="auto">
            <a:xfrm>
              <a:off x="3168" y="297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Line 40"/>
            <p:cNvSpPr>
              <a:spLocks noChangeShapeType="1"/>
            </p:cNvSpPr>
            <p:nvPr/>
          </p:nvSpPr>
          <p:spPr bwMode="auto">
            <a:xfrm>
              <a:off x="3648" y="1344"/>
              <a:ext cx="0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Text Box 41"/>
            <p:cNvSpPr txBox="1">
              <a:spLocks noChangeArrowheads="1"/>
            </p:cNvSpPr>
            <p:nvPr/>
          </p:nvSpPr>
          <p:spPr bwMode="auto">
            <a:xfrm>
              <a:off x="3408" y="196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2400"/>
                <a:t>h</a:t>
              </a:r>
              <a:endParaRPr lang="ru-RU" sz="2400"/>
            </a:p>
          </p:txBody>
        </p:sp>
        <p:sp>
          <p:nvSpPr>
            <p:cNvPr id="9246" name="Line 42"/>
            <p:cNvSpPr>
              <a:spLocks noChangeShapeType="1"/>
            </p:cNvSpPr>
            <p:nvPr/>
          </p:nvSpPr>
          <p:spPr bwMode="auto">
            <a:xfrm>
              <a:off x="5040" y="230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Line 43"/>
            <p:cNvSpPr>
              <a:spLocks noChangeShapeType="1"/>
            </p:cNvSpPr>
            <p:nvPr/>
          </p:nvSpPr>
          <p:spPr bwMode="auto">
            <a:xfrm>
              <a:off x="5232" y="1344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Text Box 44"/>
            <p:cNvSpPr txBox="1">
              <a:spLocks noChangeArrowheads="1"/>
            </p:cNvSpPr>
            <p:nvPr/>
          </p:nvSpPr>
          <p:spPr bwMode="auto">
            <a:xfrm>
              <a:off x="5280" y="172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x</a:t>
              </a:r>
              <a:endParaRPr lang="ru-RU"/>
            </a:p>
          </p:txBody>
        </p:sp>
      </p:grpSp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3962400" y="3429000"/>
          <a:ext cx="11430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Формула" r:id="rId5" imgW="330120" imgH="203040" progId="Equation.3">
                  <p:embed/>
                </p:oleObj>
              </mc:Choice>
              <mc:Fallback>
                <p:oleObj name="Формула" r:id="rId5" imgW="330120" imgH="20304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429000"/>
                        <a:ext cx="114300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Line 49"/>
          <p:cNvSpPr>
            <a:spLocks noChangeShapeType="1"/>
          </p:cNvSpPr>
          <p:nvPr/>
        </p:nvSpPr>
        <p:spPr bwMode="auto">
          <a:xfrm flipV="1">
            <a:off x="4724400" y="3429000"/>
            <a:ext cx="1981200" cy="3048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88116" name="Object 5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143000" y="2743200"/>
          <a:ext cx="2133600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Формула" r:id="rId7" imgW="723600" imgH="393480" progId="Equation.3">
                  <p:embed/>
                </p:oleObj>
              </mc:Choice>
              <mc:Fallback>
                <p:oleObj name="Формула" r:id="rId7" imgW="723600" imgH="39348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743200"/>
                        <a:ext cx="2133600" cy="1163638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9" name="Text Box 55"/>
          <p:cNvSpPr txBox="1">
            <a:spLocks noChangeArrowheads="1"/>
          </p:cNvSpPr>
          <p:nvPr/>
        </p:nvSpPr>
        <p:spPr bwMode="auto">
          <a:xfrm>
            <a:off x="0" y="4495800"/>
            <a:ext cx="5410200" cy="457200"/>
          </a:xfrm>
          <a:prstGeom prst="rect">
            <a:avLst/>
          </a:prstGeom>
          <a:solidFill>
            <a:srgbClr val="DCD5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По основной формуле объема тела: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8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8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8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8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8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8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8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8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8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  <p:bldP spid="88113" grpId="0" animBg="1"/>
      <p:bldP spid="881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001000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Объем</a:t>
            </a: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усеченного конуса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81200"/>
            <a:ext cx="4648200" cy="1563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Arial" charset="0"/>
              </a:rPr>
              <a:t>Объем усеченного конуса вычисляется по формуле:</a:t>
            </a:r>
          </a:p>
        </p:txBody>
      </p:sp>
      <p:graphicFrame>
        <p:nvGraphicFramePr>
          <p:cNvPr id="10242" name="Object 5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81000" y="3640138"/>
          <a:ext cx="5033963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Формула" r:id="rId3" imgW="1511280" imgH="393480" progId="Equation.3">
                  <p:embed/>
                </p:oleObj>
              </mc:Choice>
              <mc:Fallback>
                <p:oleObj name="Формула" r:id="rId3" imgW="1511280" imgH="39348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640138"/>
                        <a:ext cx="5033963" cy="1322387"/>
                      </a:xfrm>
                      <a:prstGeom prst="rect">
                        <a:avLst/>
                      </a:prstGeom>
                      <a:solidFill>
                        <a:srgbClr val="DCD5FF"/>
                      </a:solidFill>
                      <a:ln w="38100" cmpd="dbl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98" name="Text Box 62"/>
          <p:cNvSpPr txBox="1">
            <a:spLocks noChangeArrowheads="1"/>
          </p:cNvSpPr>
          <p:nvPr/>
        </p:nvSpPr>
        <p:spPr bwMode="auto">
          <a:xfrm>
            <a:off x="381000" y="5257800"/>
            <a:ext cx="5410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Где </a:t>
            </a:r>
            <a:r>
              <a:rPr 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высота конуса, </a:t>
            </a:r>
            <a:b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2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площади оснований</a:t>
            </a:r>
            <a:r>
              <a:rPr lang="ru-RU" sz="2400"/>
              <a:t> </a:t>
            </a:r>
          </a:p>
        </p:txBody>
      </p:sp>
      <p:grpSp>
        <p:nvGrpSpPr>
          <p:cNvPr id="10246" name="Group 67"/>
          <p:cNvGrpSpPr>
            <a:grpSpLocks/>
          </p:cNvGrpSpPr>
          <p:nvPr/>
        </p:nvGrpSpPr>
        <p:grpSpPr bwMode="auto">
          <a:xfrm>
            <a:off x="5715000" y="1447800"/>
            <a:ext cx="3429000" cy="4267200"/>
            <a:chOff x="3600" y="912"/>
            <a:chExt cx="2160" cy="2688"/>
          </a:xfrm>
        </p:grpSpPr>
        <p:sp>
          <p:nvSpPr>
            <p:cNvPr id="10247" name="Text Box 58"/>
            <p:cNvSpPr txBox="1">
              <a:spLocks noChangeArrowheads="1"/>
            </p:cNvSpPr>
            <p:nvPr/>
          </p:nvSpPr>
          <p:spPr bwMode="auto">
            <a:xfrm>
              <a:off x="5280" y="16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chemeClr val="folHlink"/>
                  </a:solidFill>
                </a:rPr>
                <a:t>S</a:t>
              </a:r>
              <a:r>
                <a:rPr lang="en-US" sz="2400" b="1" baseline="-25000">
                  <a:solidFill>
                    <a:schemeClr val="folHlink"/>
                  </a:solidFill>
                </a:rPr>
                <a:t>1</a:t>
              </a:r>
              <a:endParaRPr lang="ru-RU" sz="2400" b="1">
                <a:solidFill>
                  <a:schemeClr val="folHlink"/>
                </a:solidFill>
              </a:endParaRPr>
            </a:p>
          </p:txBody>
        </p:sp>
        <p:sp>
          <p:nvSpPr>
            <p:cNvPr id="10248" name="Text Box 59"/>
            <p:cNvSpPr txBox="1">
              <a:spLocks noChangeArrowheads="1"/>
            </p:cNvSpPr>
            <p:nvPr/>
          </p:nvSpPr>
          <p:spPr bwMode="auto">
            <a:xfrm>
              <a:off x="3648" y="3312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chemeClr val="folHlink"/>
                  </a:solidFill>
                </a:rPr>
                <a:t>S</a:t>
              </a:r>
              <a:endParaRPr lang="ru-RU" sz="2400" b="1">
                <a:solidFill>
                  <a:schemeClr val="folHlink"/>
                </a:solidFill>
              </a:endParaRPr>
            </a:p>
          </p:txBody>
        </p:sp>
        <p:sp>
          <p:nvSpPr>
            <p:cNvPr id="10249" name="Line 61"/>
            <p:cNvSpPr>
              <a:spLocks noChangeShapeType="1"/>
            </p:cNvSpPr>
            <p:nvPr/>
          </p:nvSpPr>
          <p:spPr bwMode="auto">
            <a:xfrm flipH="1">
              <a:off x="5040" y="1920"/>
              <a:ext cx="336" cy="28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50" name="Group 66"/>
            <p:cNvGrpSpPr>
              <a:grpSpLocks/>
            </p:cNvGrpSpPr>
            <p:nvPr/>
          </p:nvGrpSpPr>
          <p:grpSpPr bwMode="auto">
            <a:xfrm>
              <a:off x="3600" y="912"/>
              <a:ext cx="2160" cy="2540"/>
              <a:chOff x="3408" y="240"/>
              <a:chExt cx="2160" cy="2828"/>
            </a:xfrm>
          </p:grpSpPr>
          <p:grpSp>
            <p:nvGrpSpPr>
              <p:cNvPr id="10252" name="Group 56"/>
              <p:cNvGrpSpPr>
                <a:grpSpLocks/>
              </p:cNvGrpSpPr>
              <p:nvPr/>
            </p:nvGrpSpPr>
            <p:grpSpPr bwMode="auto">
              <a:xfrm>
                <a:off x="3408" y="1536"/>
                <a:ext cx="2160" cy="1532"/>
                <a:chOff x="3408" y="1536"/>
                <a:chExt cx="2160" cy="1532"/>
              </a:xfrm>
            </p:grpSpPr>
            <p:sp>
              <p:nvSpPr>
                <p:cNvPr id="10256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5376" y="2723"/>
                  <a:ext cx="192" cy="3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600"/>
                    <a:t>B</a:t>
                  </a:r>
                  <a:endParaRPr lang="ru-RU"/>
                </a:p>
              </p:txBody>
            </p:sp>
            <p:grpSp>
              <p:nvGrpSpPr>
                <p:cNvPr id="10257" name="Group 7"/>
                <p:cNvGrpSpPr>
                  <a:grpSpLocks/>
                </p:cNvGrpSpPr>
                <p:nvPr/>
              </p:nvGrpSpPr>
              <p:grpSpPr bwMode="auto">
                <a:xfrm flipV="1">
                  <a:off x="3932" y="2699"/>
                  <a:ext cx="1441" cy="369"/>
                  <a:chOff x="4815" y="8598"/>
                  <a:chExt cx="2824" cy="559"/>
                </a:xfrm>
              </p:grpSpPr>
              <p:sp>
                <p:nvSpPr>
                  <p:cNvPr id="10287" name="Arc 8"/>
                  <p:cNvSpPr>
                    <a:spLocks/>
                  </p:cNvSpPr>
                  <p:nvPr/>
                </p:nvSpPr>
                <p:spPr bwMode="auto">
                  <a:xfrm flipH="1">
                    <a:off x="4815" y="8598"/>
                    <a:ext cx="1411" cy="55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92 w 21600"/>
                      <a:gd name="T3" fmla="*/ 14 h 21600"/>
                      <a:gd name="T4" fmla="*/ 0 w 21600"/>
                      <a:gd name="T5" fmla="*/ 1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29999"/>
                        </a:srgbClr>
                      </a:gs>
                      <a:gs pos="100000">
                        <a:srgbClr val="969696"/>
                      </a:gs>
                    </a:gsLst>
                    <a:lin ang="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88" name="Arc 9"/>
                  <p:cNvSpPr>
                    <a:spLocks/>
                  </p:cNvSpPr>
                  <p:nvPr/>
                </p:nvSpPr>
                <p:spPr bwMode="auto">
                  <a:xfrm>
                    <a:off x="6228" y="8598"/>
                    <a:ext cx="1411" cy="55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92 w 21600"/>
                      <a:gd name="T3" fmla="*/ 14 h 21600"/>
                      <a:gd name="T4" fmla="*/ 0 w 21600"/>
                      <a:gd name="T5" fmla="*/ 1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29999"/>
                        </a:srgbClr>
                      </a:gs>
                      <a:gs pos="100000">
                        <a:srgbClr val="969696"/>
                      </a:gs>
                    </a:gsLst>
                    <a:lin ang="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258" name="Group 11"/>
                <p:cNvGrpSpPr>
                  <a:grpSpLocks/>
                </p:cNvGrpSpPr>
                <p:nvPr/>
              </p:nvGrpSpPr>
              <p:grpSpPr bwMode="auto">
                <a:xfrm>
                  <a:off x="4220" y="1556"/>
                  <a:ext cx="865" cy="421"/>
                  <a:chOff x="4816" y="8598"/>
                  <a:chExt cx="2824" cy="1117"/>
                </a:xfrm>
              </p:grpSpPr>
              <p:grpSp>
                <p:nvGrpSpPr>
                  <p:cNvPr id="10281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4816" y="8598"/>
                    <a:ext cx="2824" cy="559"/>
                    <a:chOff x="4815" y="8598"/>
                    <a:chExt cx="2824" cy="559"/>
                  </a:xfrm>
                </p:grpSpPr>
                <p:sp>
                  <p:nvSpPr>
                    <p:cNvPr id="10285" name="Arc 13"/>
                    <p:cNvSpPr>
                      <a:spLocks/>
                    </p:cNvSpPr>
                    <p:nvPr/>
                  </p:nvSpPr>
                  <p:spPr bwMode="auto">
                    <a:xfrm flipH="1">
                      <a:off x="4815" y="8598"/>
                      <a:ext cx="1411" cy="558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92 w 21600"/>
                        <a:gd name="T3" fmla="*/ 14 h 21600"/>
                        <a:gd name="T4" fmla="*/ 0 w 21600"/>
                        <a:gd name="T5" fmla="*/ 14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B6A7FF">
                        <a:alpha val="25098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86" name="Arc 14"/>
                    <p:cNvSpPr>
                      <a:spLocks/>
                    </p:cNvSpPr>
                    <p:nvPr/>
                  </p:nvSpPr>
                  <p:spPr bwMode="auto">
                    <a:xfrm>
                      <a:off x="6228" y="8598"/>
                      <a:ext cx="1411" cy="559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92 w 21600"/>
                        <a:gd name="T3" fmla="*/ 14 h 21600"/>
                        <a:gd name="T4" fmla="*/ 0 w 21600"/>
                        <a:gd name="T5" fmla="*/ 14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B6A7FF">
                        <a:alpha val="25098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282" name="Group 15"/>
                  <p:cNvGrpSpPr>
                    <a:grpSpLocks/>
                  </p:cNvGrpSpPr>
                  <p:nvPr/>
                </p:nvGrpSpPr>
                <p:grpSpPr bwMode="auto">
                  <a:xfrm flipV="1">
                    <a:off x="4816" y="9155"/>
                    <a:ext cx="2824" cy="560"/>
                    <a:chOff x="4815" y="8598"/>
                    <a:chExt cx="2824" cy="559"/>
                  </a:xfrm>
                </p:grpSpPr>
                <p:sp>
                  <p:nvSpPr>
                    <p:cNvPr id="10283" name="Arc 16"/>
                    <p:cNvSpPr>
                      <a:spLocks/>
                    </p:cNvSpPr>
                    <p:nvPr/>
                  </p:nvSpPr>
                  <p:spPr bwMode="auto">
                    <a:xfrm flipH="1">
                      <a:off x="4815" y="8598"/>
                      <a:ext cx="1411" cy="558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92 w 21600"/>
                        <a:gd name="T3" fmla="*/ 14 h 21600"/>
                        <a:gd name="T4" fmla="*/ 0 w 21600"/>
                        <a:gd name="T5" fmla="*/ 14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B6A7FF">
                        <a:alpha val="25098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84" name="Arc 17"/>
                    <p:cNvSpPr>
                      <a:spLocks/>
                    </p:cNvSpPr>
                    <p:nvPr/>
                  </p:nvSpPr>
                  <p:spPr bwMode="auto">
                    <a:xfrm>
                      <a:off x="6228" y="8598"/>
                      <a:ext cx="1411" cy="559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92 w 21600"/>
                        <a:gd name="T3" fmla="*/ 14 h 21600"/>
                        <a:gd name="T4" fmla="*/ 0 w 21600"/>
                        <a:gd name="T5" fmla="*/ 14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B6A7FF">
                        <a:alpha val="25098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0259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4653" y="1742"/>
                  <a:ext cx="3" cy="9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589" y="2642"/>
                  <a:ext cx="432" cy="3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600"/>
                    <a:t>O</a:t>
                  </a:r>
                  <a:endParaRPr lang="ru-RU"/>
                </a:p>
              </p:txBody>
            </p:sp>
            <p:sp>
              <p:nvSpPr>
                <p:cNvPr id="1026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744" y="2723"/>
                  <a:ext cx="215" cy="2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600"/>
                    <a:t>A</a:t>
                  </a:r>
                </a:p>
                <a:p>
                  <a:endParaRPr lang="ru-RU"/>
                </a:p>
              </p:txBody>
            </p:sp>
            <p:grpSp>
              <p:nvGrpSpPr>
                <p:cNvPr id="10262" name="Group 27"/>
                <p:cNvGrpSpPr>
                  <a:grpSpLocks/>
                </p:cNvGrpSpPr>
                <p:nvPr/>
              </p:nvGrpSpPr>
              <p:grpSpPr bwMode="auto">
                <a:xfrm>
                  <a:off x="4619" y="1536"/>
                  <a:ext cx="504" cy="421"/>
                  <a:chOff x="8007" y="2754"/>
                  <a:chExt cx="1260" cy="720"/>
                </a:xfrm>
              </p:grpSpPr>
              <p:sp>
                <p:nvSpPr>
                  <p:cNvPr id="10279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07" y="2754"/>
                    <a:ext cx="1080" cy="5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 sz="1600"/>
                      <a:t>O</a:t>
                    </a:r>
                    <a:endParaRPr lang="ru-RU"/>
                  </a:p>
                </p:txBody>
              </p:sp>
              <p:sp>
                <p:nvSpPr>
                  <p:cNvPr id="10280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87" y="2934"/>
                    <a:ext cx="1080" cy="5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 sz="1200"/>
                      <a:t>1</a:t>
                    </a:r>
                    <a:endParaRPr lang="ru-RU"/>
                  </a:p>
                </p:txBody>
              </p:sp>
            </p:grpSp>
            <p:grpSp>
              <p:nvGrpSpPr>
                <p:cNvPr id="10263" name="Group 30"/>
                <p:cNvGrpSpPr>
                  <a:grpSpLocks/>
                </p:cNvGrpSpPr>
                <p:nvPr/>
              </p:nvGrpSpPr>
              <p:grpSpPr bwMode="auto">
                <a:xfrm>
                  <a:off x="3932" y="2330"/>
                  <a:ext cx="1441" cy="370"/>
                  <a:chOff x="4815" y="8598"/>
                  <a:chExt cx="2824" cy="559"/>
                </a:xfrm>
              </p:grpSpPr>
              <p:sp>
                <p:nvSpPr>
                  <p:cNvPr id="10277" name="Arc 31"/>
                  <p:cNvSpPr>
                    <a:spLocks/>
                  </p:cNvSpPr>
                  <p:nvPr/>
                </p:nvSpPr>
                <p:spPr bwMode="auto">
                  <a:xfrm flipH="1">
                    <a:off x="4815" y="8598"/>
                    <a:ext cx="1411" cy="55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92 w 21600"/>
                      <a:gd name="T3" fmla="*/ 14 h 21600"/>
                      <a:gd name="T4" fmla="*/ 0 w 21600"/>
                      <a:gd name="T5" fmla="*/ 1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22C22A">
                          <a:alpha val="50000"/>
                        </a:srgbClr>
                      </a:gs>
                      <a:gs pos="100000">
                        <a:srgbClr val="FFFFFF">
                          <a:alpha val="50000"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78" name="Arc 32"/>
                  <p:cNvSpPr>
                    <a:spLocks/>
                  </p:cNvSpPr>
                  <p:nvPr/>
                </p:nvSpPr>
                <p:spPr bwMode="auto">
                  <a:xfrm>
                    <a:off x="6228" y="8598"/>
                    <a:ext cx="1411" cy="55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92 w 21600"/>
                      <a:gd name="T3" fmla="*/ 14 h 21600"/>
                      <a:gd name="T4" fmla="*/ 0 w 21600"/>
                      <a:gd name="T5" fmla="*/ 1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22C22A">
                          <a:alpha val="50000"/>
                        </a:srgbClr>
                      </a:gs>
                      <a:gs pos="100000">
                        <a:srgbClr val="FFFFFF">
                          <a:alpha val="50000"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264" name="Group 33"/>
                <p:cNvGrpSpPr>
                  <a:grpSpLocks/>
                </p:cNvGrpSpPr>
                <p:nvPr/>
              </p:nvGrpSpPr>
              <p:grpSpPr bwMode="auto">
                <a:xfrm flipV="1">
                  <a:off x="3932" y="2694"/>
                  <a:ext cx="1441" cy="370"/>
                  <a:chOff x="4815" y="8598"/>
                  <a:chExt cx="2824" cy="559"/>
                </a:xfrm>
              </p:grpSpPr>
              <p:sp>
                <p:nvSpPr>
                  <p:cNvPr id="10275" name="Arc 34"/>
                  <p:cNvSpPr>
                    <a:spLocks/>
                  </p:cNvSpPr>
                  <p:nvPr/>
                </p:nvSpPr>
                <p:spPr bwMode="auto">
                  <a:xfrm flipH="1">
                    <a:off x="4815" y="8598"/>
                    <a:ext cx="1411" cy="55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92 w 21600"/>
                      <a:gd name="T3" fmla="*/ 14 h 21600"/>
                      <a:gd name="T4" fmla="*/ 0 w 21600"/>
                      <a:gd name="T5" fmla="*/ 1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22C22A">
                          <a:alpha val="50000"/>
                        </a:srgbClr>
                      </a:gs>
                      <a:gs pos="100000">
                        <a:srgbClr val="FFFFFF">
                          <a:alpha val="50000"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76" name="Arc 35"/>
                  <p:cNvSpPr>
                    <a:spLocks/>
                  </p:cNvSpPr>
                  <p:nvPr/>
                </p:nvSpPr>
                <p:spPr bwMode="auto">
                  <a:xfrm>
                    <a:off x="6228" y="8598"/>
                    <a:ext cx="1411" cy="55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92 w 21600"/>
                      <a:gd name="T3" fmla="*/ 14 h 21600"/>
                      <a:gd name="T4" fmla="*/ 0 w 21600"/>
                      <a:gd name="T5" fmla="*/ 1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22C22A">
                          <a:alpha val="50000"/>
                        </a:srgbClr>
                      </a:gs>
                      <a:gs pos="100000">
                        <a:srgbClr val="FFFFFF">
                          <a:alpha val="50000"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265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4653" y="1767"/>
                  <a:ext cx="6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6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4653" y="2685"/>
                  <a:ext cx="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7" name="Line 39"/>
                <p:cNvSpPr>
                  <a:spLocks noChangeShapeType="1"/>
                </p:cNvSpPr>
                <p:nvPr/>
              </p:nvSpPr>
              <p:spPr bwMode="auto">
                <a:xfrm>
                  <a:off x="3408" y="1776"/>
                  <a:ext cx="816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8" name="Line 40"/>
                <p:cNvSpPr>
                  <a:spLocks noChangeShapeType="1"/>
                </p:cNvSpPr>
                <p:nvPr/>
              </p:nvSpPr>
              <p:spPr bwMode="auto">
                <a:xfrm>
                  <a:off x="3408" y="2688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9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3648" y="1776"/>
                  <a:ext cx="0" cy="9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0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3408" y="2092"/>
                  <a:ext cx="192" cy="3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2400"/>
                    <a:t>h</a:t>
                  </a:r>
                  <a:endParaRPr lang="ru-RU" sz="2400"/>
                </a:p>
              </p:txBody>
            </p:sp>
            <p:sp>
              <p:nvSpPr>
                <p:cNvPr id="10271" name="Line 18"/>
                <p:cNvSpPr>
                  <a:spLocks noChangeShapeType="1"/>
                </p:cNvSpPr>
                <p:nvPr/>
              </p:nvSpPr>
              <p:spPr bwMode="auto">
                <a:xfrm>
                  <a:off x="4220" y="1767"/>
                  <a:ext cx="865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2" name="Line 38"/>
                <p:cNvSpPr>
                  <a:spLocks noChangeShapeType="1"/>
                </p:cNvSpPr>
                <p:nvPr/>
              </p:nvSpPr>
              <p:spPr bwMode="auto">
                <a:xfrm>
                  <a:off x="3932" y="2694"/>
                  <a:ext cx="1441" cy="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3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3936" y="1742"/>
                  <a:ext cx="288" cy="9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4" name="Line 53"/>
                <p:cNvSpPr>
                  <a:spLocks noChangeShapeType="1"/>
                </p:cNvSpPr>
                <p:nvPr/>
              </p:nvSpPr>
              <p:spPr bwMode="auto">
                <a:xfrm>
                  <a:off x="5088" y="1742"/>
                  <a:ext cx="288" cy="91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53" name="Group 65"/>
              <p:cNvGrpSpPr>
                <a:grpSpLocks/>
              </p:cNvGrpSpPr>
              <p:nvPr/>
            </p:nvGrpSpPr>
            <p:grpSpPr bwMode="auto">
              <a:xfrm>
                <a:off x="4224" y="240"/>
                <a:ext cx="864" cy="1536"/>
                <a:chOff x="4224" y="240"/>
                <a:chExt cx="864" cy="1536"/>
              </a:xfrm>
            </p:grpSpPr>
            <p:sp>
              <p:nvSpPr>
                <p:cNvPr id="10254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4224" y="240"/>
                  <a:ext cx="432" cy="1536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55" name="Line 64"/>
                <p:cNvSpPr>
                  <a:spLocks noChangeShapeType="1"/>
                </p:cNvSpPr>
                <p:nvPr/>
              </p:nvSpPr>
              <p:spPr bwMode="auto">
                <a:xfrm flipH="1" flipV="1">
                  <a:off x="4656" y="240"/>
                  <a:ext cx="432" cy="1536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251" name="Line 60"/>
            <p:cNvSpPr>
              <a:spLocks noChangeShapeType="1"/>
            </p:cNvSpPr>
            <p:nvPr/>
          </p:nvSpPr>
          <p:spPr bwMode="auto">
            <a:xfrm flipV="1">
              <a:off x="3840" y="3216"/>
              <a:ext cx="720" cy="24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93038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Вопросы для закрепления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8077200" cy="5029200"/>
          </a:xfrm>
          <a:solidFill>
            <a:srgbClr val="DCD5FF"/>
          </a:solidFill>
        </p:spPr>
        <p:txBody>
          <a:bodyPr/>
          <a:lstStyle/>
          <a:p>
            <a:pPr marL="296863" indent="-296863" eaLnBrk="1" hangingPunct="1"/>
            <a:r>
              <a:rPr lang="ru-RU" smtClean="0">
                <a:solidFill>
                  <a:schemeClr val="tx2"/>
                </a:solidFill>
              </a:rPr>
              <a:t>Чему равно приближенное значение объема тела? </a:t>
            </a:r>
          </a:p>
          <a:p>
            <a:pPr marL="296863" indent="-296863" eaLnBrk="1" hangingPunct="1"/>
            <a:r>
              <a:rPr lang="ru-RU" smtClean="0">
                <a:solidFill>
                  <a:schemeClr val="tx2"/>
                </a:solidFill>
              </a:rPr>
              <a:t>Чему равен объем наклонной призмы?</a:t>
            </a:r>
          </a:p>
          <a:p>
            <a:pPr marL="296863" indent="-296863" eaLnBrk="1" hangingPunct="1"/>
            <a:r>
              <a:rPr lang="ru-RU" smtClean="0">
                <a:solidFill>
                  <a:schemeClr val="tx2"/>
                </a:solidFill>
              </a:rPr>
              <a:t>Чему равен объем произвольной пирамиды?</a:t>
            </a:r>
          </a:p>
          <a:p>
            <a:pPr marL="296863" indent="-296863" eaLnBrk="1" hangingPunct="1"/>
            <a:r>
              <a:rPr lang="ru-RU" smtClean="0">
                <a:solidFill>
                  <a:schemeClr val="tx2"/>
                </a:solidFill>
              </a:rPr>
              <a:t>Чему равен объем усеченной</a:t>
            </a:r>
            <a:r>
              <a:rPr lang="ru-RU" smtClean="0">
                <a:solidFill>
                  <a:srgbClr val="000099"/>
                </a:solidFill>
              </a:rPr>
              <a:t> пирамиды?</a:t>
            </a:r>
            <a:endParaRPr lang="en-US" smtClean="0">
              <a:solidFill>
                <a:srgbClr val="000099"/>
              </a:solidFill>
            </a:endParaRPr>
          </a:p>
          <a:p>
            <a:pPr marL="296863" indent="-296863" eaLnBrk="1" hangingPunct="1"/>
            <a:r>
              <a:rPr lang="ru-RU" smtClean="0">
                <a:solidFill>
                  <a:schemeClr val="tx2"/>
                </a:solidFill>
              </a:rPr>
              <a:t>Чему равен </a:t>
            </a:r>
            <a:r>
              <a:rPr lang="ru-RU" smtClean="0">
                <a:solidFill>
                  <a:srgbClr val="000099"/>
                </a:solidFill>
              </a:rPr>
              <a:t>объем</a:t>
            </a:r>
            <a:r>
              <a:rPr lang="en-US" smtClean="0">
                <a:solidFill>
                  <a:srgbClr val="000099"/>
                </a:solidFill>
              </a:rPr>
              <a:t> </a:t>
            </a:r>
            <a:r>
              <a:rPr lang="ru-RU" smtClean="0">
                <a:solidFill>
                  <a:srgbClr val="000099"/>
                </a:solidFill>
              </a:rPr>
              <a:t>конуса?</a:t>
            </a:r>
          </a:p>
          <a:p>
            <a:pPr marL="296863" indent="-296863" eaLnBrk="1" hangingPunct="1"/>
            <a:r>
              <a:rPr lang="ru-RU" smtClean="0">
                <a:solidFill>
                  <a:schemeClr val="tx2"/>
                </a:solidFill>
              </a:rPr>
              <a:t>Чему равен </a:t>
            </a:r>
            <a:r>
              <a:rPr lang="ru-RU" smtClean="0">
                <a:solidFill>
                  <a:srgbClr val="000099"/>
                </a:solidFill>
              </a:rPr>
              <a:t>объем</a:t>
            </a:r>
            <a:r>
              <a:rPr lang="en-US" smtClean="0">
                <a:solidFill>
                  <a:srgbClr val="000099"/>
                </a:solidFill>
              </a:rPr>
              <a:t> </a:t>
            </a:r>
            <a:r>
              <a:rPr lang="ru-RU" smtClean="0">
                <a:solidFill>
                  <a:srgbClr val="000099"/>
                </a:solidFill>
              </a:rPr>
              <a:t>усеченного конуса?</a:t>
            </a:r>
            <a:endParaRPr lang="en-US" smtClean="0"/>
          </a:p>
        </p:txBody>
      </p:sp>
      <p:grpSp>
        <p:nvGrpSpPr>
          <p:cNvPr id="15364" name="Group 26"/>
          <p:cNvGrpSpPr>
            <a:grpSpLocks/>
          </p:cNvGrpSpPr>
          <p:nvPr/>
        </p:nvGrpSpPr>
        <p:grpSpPr bwMode="auto">
          <a:xfrm>
            <a:off x="7010400" y="6477000"/>
            <a:ext cx="1295400" cy="381000"/>
            <a:chOff x="4416" y="4080"/>
            <a:chExt cx="816" cy="240"/>
          </a:xfrm>
        </p:grpSpPr>
        <p:sp>
          <p:nvSpPr>
            <p:cNvPr id="15365" name="AutoShape 7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4416" y="4080"/>
              <a:ext cx="528" cy="240"/>
            </a:xfrm>
            <a:prstGeom prst="actionButtonBackPrevious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AutoShape 8">
              <a:hlinkClick r:id="" action="ppaction://hlinkshowjump?jump=firstslide" highlightClick="1"/>
            </p:cNvPr>
            <p:cNvSpPr>
              <a:spLocks noChangeArrowheads="1"/>
            </p:cNvSpPr>
            <p:nvPr/>
          </p:nvSpPr>
          <p:spPr bwMode="auto">
            <a:xfrm>
              <a:off x="4944" y="4080"/>
              <a:ext cx="288" cy="240"/>
            </a:xfrm>
            <a:prstGeom prst="actionButtonHome">
              <a:avLst/>
            </a:prstGeom>
            <a:solidFill>
              <a:srgbClr val="B6A7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1157</TotalTime>
  <Words>261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Палитра</vt:lpstr>
      <vt:lpstr>Формула</vt:lpstr>
      <vt:lpstr>ОБЪЕМЫ ПИРАМИДЫ, КОНУСА</vt:lpstr>
      <vt:lpstr>План урока</vt:lpstr>
      <vt:lpstr>Объем пирамиды</vt:lpstr>
      <vt:lpstr>Объем пирамиды</vt:lpstr>
      <vt:lpstr>Объем усеченной пирамиды</vt:lpstr>
      <vt:lpstr>Объем конуса</vt:lpstr>
      <vt:lpstr>Объем конуса</vt:lpstr>
      <vt:lpstr>Объем усеченного конуса</vt:lpstr>
      <vt:lpstr>Вопросы для закрепления</vt:lpstr>
      <vt:lpstr>Задания для самостоятельного выполнения: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ОБЪЕМЫ НАКЛОННОЙ ПРИЗМЫ И ПИРАМИДЫ</dc:title>
  <dc:creator>butcher</dc:creator>
  <cp:lastModifiedBy>Nazarenko41</cp:lastModifiedBy>
  <cp:revision>163</cp:revision>
  <dcterms:created xsi:type="dcterms:W3CDTF">2003-11-29T18:27:48Z</dcterms:created>
  <dcterms:modified xsi:type="dcterms:W3CDTF">2020-11-15T16:12:31Z</dcterms:modified>
</cp:coreProperties>
</file>