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5" r:id="rId19"/>
    <p:sldId id="276" r:id="rId20"/>
    <p:sldId id="277" r:id="rId21"/>
    <p:sldId id="278" r:id="rId22"/>
    <p:sldId id="280" r:id="rId23"/>
    <p:sldId id="28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224" y="-6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1268760"/>
            <a:ext cx="7406640" cy="374441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ОТЧЁТ</a:t>
            </a:r>
            <a:r>
              <a:rPr lang="ru-RU" sz="3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о летней оздоровительной работе</a:t>
            </a:r>
            <a:r>
              <a:rPr lang="ru-RU" sz="3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старшая смешанная группа </a:t>
            </a:r>
            <a:r>
              <a:rPr lang="ru-RU" sz="3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«Лучики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332656"/>
            <a:ext cx="7406640" cy="1368152"/>
          </a:xfrm>
        </p:spPr>
        <p:txBody>
          <a:bodyPr>
            <a:normAutofit/>
          </a:bodyPr>
          <a:lstStyle/>
          <a:p>
            <a:pPr algn="ctr"/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b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Михайловский детский сад </a:t>
            </a:r>
            <a:endParaRPr lang="ru-RU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6732240" y="4437112"/>
            <a:ext cx="21602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Подготовили:</a:t>
            </a:r>
          </a:p>
          <a:p>
            <a:pPr algn="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Дьяченко М.М.</a:t>
            </a:r>
          </a:p>
          <a:p>
            <a:pPr algn="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Дронова С.В.</a:t>
            </a:r>
          </a:p>
          <a:p>
            <a:pPr algn="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Сентябрь 2018г.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31466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850424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effectLst/>
                <a:latin typeface="Times New Roman" pitchFamily="18" charset="0"/>
                <a:cs typeface="Times New Roman" pitchFamily="18" charset="0"/>
              </a:rPr>
              <a:t>«День защиты детей»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 descr="F:\ФОТООТЧЁТ\IMG_20180601_165832.jpg"/>
          <p:cNvPicPr>
            <a:picLocks noGrp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700808"/>
            <a:ext cx="3392950" cy="448726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F:\ФОТООТЧЁТ\IMG_20180601_170335.jpg"/>
          <p:cNvPicPr>
            <a:picLocks noGrp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1772816"/>
            <a:ext cx="3346268" cy="44152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96878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  <a:t>Здравствуй, лето!»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 descr="F:\ФОТООТЧЁТ\IMG_20180622_163430.jpg"/>
          <p:cNvPicPr>
            <a:picLocks noGrp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988840"/>
            <a:ext cx="3315445" cy="4199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F:\ФОТООТЧЁТ\IMG_20180622_165059.jpg"/>
          <p:cNvPicPr>
            <a:picLocks noGrp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2425" y="1988840"/>
            <a:ext cx="3386040" cy="41992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115264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>
                <a:effectLst/>
                <a:latin typeface="Times New Roman" pitchFamily="18" charset="0"/>
                <a:cs typeface="Times New Roman" pitchFamily="18" charset="0"/>
              </a:rPr>
              <a:t>«Солнышко и тучка»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 descr="F:\ФОТООТЧЁТ\IMG_20180622_161323.jpg"/>
          <p:cNvPicPr>
            <a:picLocks noGrp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916832"/>
            <a:ext cx="3387453" cy="427124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F:\ФОТООТЧЁТ\IMG_20180622_162942.jpg"/>
          <p:cNvPicPr>
            <a:picLocks noGrp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1844824"/>
            <a:ext cx="3340771" cy="43432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35364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>
                <a:effectLst/>
                <a:latin typeface="Times New Roman" pitchFamily="18" charset="0"/>
                <a:cs typeface="Times New Roman" pitchFamily="18" charset="0"/>
              </a:rPr>
              <a:t>«Уроки </a:t>
            </a:r>
            <a:r>
              <a:rPr lang="ru-RU" sz="2000" b="1" dirty="0" err="1">
                <a:effectLst/>
                <a:latin typeface="Times New Roman" pitchFamily="18" charset="0"/>
                <a:cs typeface="Times New Roman" pitchFamily="18" charset="0"/>
              </a:rPr>
              <a:t>Светофорика</a:t>
            </a:r>
            <a:r>
              <a:rPr lang="ru-RU" sz="2000" b="1" dirty="0">
                <a:effectLst/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E:\фотки лето 2018г\20180814_17023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340768"/>
            <a:ext cx="3840427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фотки лето 2018г\20180814_17032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645024"/>
            <a:ext cx="3945632" cy="2959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16116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>
                <a:effectLst/>
                <a:latin typeface="Times New Roman" pitchFamily="18" charset="0"/>
                <a:cs typeface="Times New Roman" pitchFamily="18" charset="0"/>
              </a:rPr>
              <a:t>«Чудо </a:t>
            </a:r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>ВОЗДУХ»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 descr="F:\ФОТООТЧЁТ\IMG_20180629_163227.jpg"/>
          <p:cNvPicPr>
            <a:picLocks noGrp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844824"/>
            <a:ext cx="3315445" cy="434325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F:\ФОТООТЧЁТ\IMG_20180629_163856.jpg"/>
          <p:cNvPicPr>
            <a:picLocks noGrp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1844824"/>
            <a:ext cx="3340771" cy="43432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69709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>
                <a:effectLst/>
                <a:latin typeface="Times New Roman" pitchFamily="18" charset="0"/>
                <a:cs typeface="Times New Roman" pitchFamily="18" charset="0"/>
              </a:rPr>
              <a:t>«День цветов»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 descr="F:\ФОТООТЧЁТ\20170721_162011.jpg"/>
          <p:cNvPicPr>
            <a:picLocks noGrp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916832"/>
            <a:ext cx="3321554" cy="427124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F:\ФОТООТЧЁТ\20170721_162151.jpg"/>
          <p:cNvPicPr>
            <a:picLocks noGrp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1916832"/>
            <a:ext cx="3346880" cy="42712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349161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F:\ФОТООТЧЁТ\20170721_163704.jpg"/>
          <p:cNvPicPr>
            <a:picLocks noGrp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2492896"/>
            <a:ext cx="3960440" cy="309634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F:\ФОТООТЧЁТ\20170721_162408.jpg"/>
          <p:cNvPicPr>
            <a:picLocks noGrp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2420888"/>
            <a:ext cx="2914832" cy="37671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421871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>
                <a:solidFill>
                  <a:srgbClr val="333333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«День здоровья»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 descr="F:\ФОТООТЧЁТ\20180810_162700.jpg"/>
          <p:cNvPicPr>
            <a:picLocks noGrp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196752"/>
            <a:ext cx="4032448" cy="2952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F:\ФОТООТЧЁТ\20180810_163008.jpg"/>
          <p:cNvPicPr>
            <a:picLocks noGrp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645024"/>
            <a:ext cx="3873624" cy="29605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418853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>
                <a:effectLst/>
                <a:latin typeface="Times New Roman" pitchFamily="18" charset="0"/>
                <a:cs typeface="Times New Roman" pitchFamily="18" charset="0"/>
              </a:rPr>
              <a:t>Экологическая сказка «Пчёлка и лесные жители»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2050" name="Picture 2" descr="E:\СКАЗКА\IMG_20180712_16204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124744"/>
            <a:ext cx="2880320" cy="3840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СКАЗКА\IMG_20180712_164759_HDR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2762926"/>
            <a:ext cx="4449688" cy="3337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85296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620688"/>
            <a:ext cx="7498080" cy="144016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effectLst/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>кскурсия </a:t>
            </a:r>
            <a:r>
              <a:rPr lang="ru-RU" sz="2000" b="1" dirty="0">
                <a:effectLst/>
                <a:latin typeface="Times New Roman" pitchFamily="18" charset="0"/>
                <a:cs typeface="Times New Roman" pitchFamily="18" charset="0"/>
              </a:rPr>
              <a:t>в библиотеку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F:\ФОТООТЧЁТ\DSC02865.JPG"/>
          <p:cNvPicPr>
            <a:picLocks noGrp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2852936"/>
            <a:ext cx="5184576" cy="33123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26067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6251024"/>
          </a:xfrm>
        </p:spPr>
        <p:txBody>
          <a:bodyPr>
            <a:normAutofit/>
          </a:bodyPr>
          <a:lstStyle/>
          <a:p>
            <a:r>
              <a:rPr lang="ru-RU" sz="1800" dirty="0">
                <a:effectLst/>
                <a:latin typeface="Times New Roman" pitchFamily="18" charset="0"/>
                <a:cs typeface="Times New Roman" pitchFamily="18" charset="0"/>
              </a:rPr>
              <a:t>Цель работы: сохранение и укрепление психического и физического здоровья детей с учетом индивидуальных способностей в летний период.</a:t>
            </a:r>
            <a:br>
              <a:rPr lang="ru-RU" sz="18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effectLst/>
                <a:latin typeface="Times New Roman" pitchFamily="18" charset="0"/>
                <a:cs typeface="Times New Roman" pitchFamily="18" charset="0"/>
              </a:rPr>
              <a:t>Были реализованы следующие задачи:</a:t>
            </a:r>
            <a:br>
              <a:rPr lang="ru-RU" sz="18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effectLst/>
                <a:latin typeface="Times New Roman" pitchFamily="18" charset="0"/>
                <a:cs typeface="Times New Roman" pitchFamily="18" charset="0"/>
              </a:rPr>
              <a:t>1. Создание условий, обеспечивающих охрану жизни и укрепления здоровья детей;</a:t>
            </a:r>
            <a:br>
              <a:rPr lang="ru-RU" sz="18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effectLst/>
                <a:latin typeface="Times New Roman" pitchFamily="18" charset="0"/>
                <a:cs typeface="Times New Roman" pitchFamily="18" charset="0"/>
              </a:rPr>
              <a:t>2. Реализация системы мероприятий, направленных на оздоровление и физическое воспитание детей, развитие собственной инициативности, любознательности и познавательной активности;</a:t>
            </a:r>
            <a:br>
              <a:rPr lang="ru-RU" sz="18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effectLst/>
                <a:latin typeface="Times New Roman" pitchFamily="18" charset="0"/>
                <a:cs typeface="Times New Roman" pitchFamily="18" charset="0"/>
              </a:rPr>
              <a:t>3. Осуществлять просвещение родителей по вопросам воспитания и оздоровления детей в летний период.</a:t>
            </a:r>
            <a:br>
              <a:rPr lang="ru-RU" sz="18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effectLst/>
                <a:latin typeface="Times New Roman" pitchFamily="18" charset="0"/>
                <a:cs typeface="Times New Roman" pitchFamily="18" charset="0"/>
              </a:rPr>
              <a:t>Вся работа в летний период была построена в соответствии с утвержденным планом работы ДОУ на летний период и режимом работы.</a:t>
            </a:r>
            <a:br>
              <a:rPr lang="ru-RU" sz="18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effectLst/>
                <a:latin typeface="Times New Roman" pitchFamily="18" charset="0"/>
                <a:cs typeface="Times New Roman" pitchFamily="18" charset="0"/>
              </a:rPr>
              <a:t>Весь период бодрствования, кроме сна, проводили на свежем воздухе, время проведения прогулок в летний период увеличилось. В связи с этим повышается двигательная активность детей за счет организации различных видов деятельности на участке - спортивные и подвижные игры, развлечения, организация игровой, трудовой, экспериментальной деятельности детей.</a:t>
            </a:r>
            <a:br>
              <a:rPr lang="ru-RU" sz="18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effectLst/>
                <a:latin typeface="Times New Roman" pitchFamily="18" charset="0"/>
                <a:cs typeface="Times New Roman" pitchFamily="18" charset="0"/>
              </a:rPr>
              <a:t>В летний период день начинался с утреннего приема детей на прогулке, зарядки и заканчивался уходом детей на свежем воздухе.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 flipV="1">
            <a:off x="1435608" y="6187440"/>
            <a:ext cx="3657600" cy="49872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 flipV="1">
            <a:off x="5276088" y="6187440"/>
            <a:ext cx="3657600" cy="49872"/>
          </a:xfrm>
        </p:spPr>
        <p:txBody>
          <a:bodyPr>
            <a:normAutofit fontScale="25000" lnSpcReduction="20000"/>
          </a:bodyPr>
          <a:lstStyle/>
          <a:p>
            <a:pPr marL="82296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90657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b="1" dirty="0">
                <a:effectLst/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>портивные </a:t>
            </a:r>
            <a:r>
              <a:rPr lang="ru-RU" sz="2000" b="1" dirty="0">
                <a:effectLst/>
                <a:latin typeface="Times New Roman" pitchFamily="18" charset="0"/>
                <a:cs typeface="Times New Roman" pitchFamily="18" charset="0"/>
              </a:rPr>
              <a:t>эстафеты «Веселые старты»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 descr="F:\ФОТООТЧЁТ\20180807_180927.jpg"/>
          <p:cNvPicPr>
            <a:picLocks noGrp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268760"/>
            <a:ext cx="3888432" cy="2952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F:\ФОТООТЧЁТ\20170719_165013.jpg"/>
          <p:cNvPicPr>
            <a:picLocks noGrp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789040"/>
            <a:ext cx="3945632" cy="28164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356933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>
                <a:effectLst/>
                <a:latin typeface="Times New Roman" pitchFamily="18" charset="0"/>
                <a:cs typeface="Times New Roman" pitchFamily="18" charset="0"/>
              </a:rPr>
              <a:t>Получили много удовольствий от игр на свежем воздухе.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 descr="F:\ФОТООТЧЁТ\IMG_20180601_170827.jpg"/>
          <p:cNvPicPr>
            <a:picLocks noGrp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5" y="1196753"/>
            <a:ext cx="2808311" cy="381642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F:\ФОТООТЧЁТ\20170718_184132.jpg"/>
          <p:cNvPicPr>
            <a:picLocks noGrp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717032"/>
            <a:ext cx="4218434" cy="29523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621848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6237454"/>
          </a:xfrm>
        </p:spPr>
        <p:txBody>
          <a:bodyPr>
            <a:normAutofit/>
          </a:bodyPr>
          <a:lstStyle/>
          <a:p>
            <a: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  <a:t>Выставки работ по тематическим неделям детей совместно с родителями:</a:t>
            </a:r>
            <a:b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  <a:t>- «Символы России»</a:t>
            </a:r>
            <a:b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  <a:t>- «Зеленый </a:t>
            </a:r>
            <a:r>
              <a:rPr lang="ru-RU" sz="2000" dirty="0" err="1">
                <a:effectLst/>
                <a:latin typeface="Times New Roman" pitchFamily="18" charset="0"/>
                <a:cs typeface="Times New Roman" pitchFamily="18" charset="0"/>
              </a:rPr>
              <a:t>огонек»ПДД</a:t>
            </a:r>
            <a: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  <a:t>- «Мой любимый цветок»</a:t>
            </a:r>
            <a:b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  <a:t>- «Вот оно какое наше лето»  -Оформление альбома «Как мы провели лето»</a:t>
            </a:r>
            <a:b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  <a:t>В дождливую погоду проводились настольные игры, чтение художественной литературы, продолжали развивать моторику рук и пальчиков рисовали на песке, крупе, соли.</a:t>
            </a:r>
            <a:b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  <a:t>В летний период продолжалась работа с родителями воспитанников. Были проведены консультации, беседы, регулярно обновлялась информация в родительских уголках, на темы связанные с сохранением и укреплением здоровья детей летом, о закаливании организма, о соблюдении культурно-гигиенических требований в домашних условиях, об организации питания и летнего отдыха детей. 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77340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31600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F:\ФОТООТЧЁТ\20180808_082625.jpg"/>
          <p:cNvPicPr>
            <a:picLocks noGrp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16632"/>
            <a:ext cx="3672408" cy="309634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F:\ФОТООТЧЁТ\20180807_165121.jpg"/>
          <p:cNvPicPr>
            <a:picLocks noGrp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717032"/>
            <a:ext cx="3930402" cy="28894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538132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F:\ФОТООТЧЁТ\20180807_170442.jpg"/>
          <p:cNvPicPr>
            <a:picLocks noGrp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260648"/>
            <a:ext cx="3672408" cy="273630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F:\ФОТООТЧЁТ\20180808_101701.jpg"/>
          <p:cNvPicPr>
            <a:picLocks noGrp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356992"/>
            <a:ext cx="4017640" cy="33205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7775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88640"/>
            <a:ext cx="7498080" cy="864096"/>
          </a:xfrm>
        </p:spPr>
        <p:txBody>
          <a:bodyPr>
            <a:noAutofit/>
          </a:bodyPr>
          <a:lstStyle/>
          <a:p>
            <a:r>
              <a:rPr lang="ru-RU" sz="1800" dirty="0">
                <a:effectLst/>
                <a:latin typeface="Times New Roman" pitchFamily="18" charset="0"/>
                <a:cs typeface="Times New Roman" pitchFamily="18" charset="0"/>
              </a:rPr>
              <a:t>Оздоровительная работа основывалась на закаливающих процедурах, таких как: воздушные и солнечные ванны, гимнастика после сна</a:t>
            </a:r>
            <a:r>
              <a:rPr lang="ru-RU" sz="1800" dirty="0" smtClean="0"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>
                <a:effectLst/>
                <a:latin typeface="Times New Roman" pitchFamily="18" charset="0"/>
                <a:cs typeface="Times New Roman" pitchFamily="18" charset="0"/>
              </a:rPr>
              <a:t>босохождение</a:t>
            </a:r>
            <a:r>
              <a:rPr lang="ru-RU" sz="1800" dirty="0">
                <a:effectLst/>
                <a:latin typeface="Times New Roman" pitchFamily="18" charset="0"/>
                <a:cs typeface="Times New Roman" pitchFamily="18" charset="0"/>
              </a:rPr>
              <a:t> по траве</a:t>
            </a:r>
            <a:r>
              <a:rPr lang="ru-RU" sz="1800" dirty="0" smtClean="0">
                <a:effectLst/>
                <a:latin typeface="Times New Roman" pitchFamily="18" charset="0"/>
                <a:cs typeface="Times New Roman" pitchFamily="18" charset="0"/>
              </a:rPr>
              <a:t>, камушкам</a:t>
            </a:r>
            <a:r>
              <a:rPr lang="ru-RU" sz="1800" dirty="0">
                <a:effectLst/>
                <a:latin typeface="Times New Roman" pitchFamily="18" charset="0"/>
                <a:cs typeface="Times New Roman" pitchFamily="18" charset="0"/>
              </a:rPr>
              <a:t>, обливание ног на прогулке в теплые солнечные дни.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 descr="F:\ФОТООТЧЁТ\20180802_153518.jpg"/>
          <p:cNvPicPr>
            <a:picLocks noGrp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268760"/>
            <a:ext cx="3888432" cy="2880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F:\ФОТООТЧЁТ\20180808_102108.jpg"/>
          <p:cNvPicPr>
            <a:picLocks noGrp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789040"/>
            <a:ext cx="3888432" cy="2880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01491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60648"/>
            <a:ext cx="7498080" cy="1440160"/>
          </a:xfrm>
        </p:spPr>
        <p:txBody>
          <a:bodyPr>
            <a:normAutofit fontScale="90000"/>
          </a:bodyPr>
          <a:lstStyle/>
          <a:p>
            <a: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  <a:t>Лето – время солнца. Днем иногда было жарко и детям хотелось пить!</a:t>
            </a:r>
            <a:b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  <a:t>С целью укрепления здоровья детей соблюдался питьевой режим.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Огромная </a:t>
            </a:r>
            <a: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  <a:t>роль отводилась и формированию трудолюбия, привитию элементарных трудовых навыков и умений, знакомству с трудом взрослых, воспитанию ответственности, самостоятельности, умению коллективно взаимодействовать.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b="1" dirty="0"/>
          </a:p>
        </p:txBody>
      </p:sp>
      <p:pic>
        <p:nvPicPr>
          <p:cNvPr id="5" name="Объект 4" descr="F:\ФОТООТЧЁТ\IMG_20180810_171126.jpg"/>
          <p:cNvPicPr>
            <a:picLocks noGrp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2348880"/>
            <a:ext cx="5040560" cy="38164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820536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7642096" cy="1512168"/>
          </a:xfrm>
        </p:spPr>
        <p:txBody>
          <a:bodyPr>
            <a:noAutofit/>
          </a:bodyPr>
          <a:lstStyle/>
          <a:p>
            <a:r>
              <a:rPr lang="ru-RU" sz="1800" dirty="0">
                <a:effectLst/>
                <a:latin typeface="Times New Roman" pitchFamily="18" charset="0"/>
                <a:cs typeface="Times New Roman" pitchFamily="18" charset="0"/>
              </a:rPr>
              <a:t>Совместно с детьми велась работа по уходу за растениями на своей клумбе, прополка, полив растений и песка, уборка площадки, в процессе которой и формировались трудовые навыки у воспитанников.</a:t>
            </a:r>
            <a:br>
              <a:rPr lang="ru-RU" sz="18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effectLst/>
                <a:latin typeface="Times New Roman" pitchFamily="18" charset="0"/>
                <a:cs typeface="Times New Roman" pitchFamily="18" charset="0"/>
              </a:rPr>
              <a:t>Во всех видах деятельности параллельно велась работа по достижению других поставленных задач: по ОБЖ, по ППД, по ППБ, по национальному направлению, по оздоровительной работе.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 descr="F:\ФОТООТЧЁТ\IMG_20180810_171330.jpg"/>
          <p:cNvPicPr>
            <a:picLocks noGrp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1844824"/>
            <a:ext cx="3915421" cy="43432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778919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>
                <a:effectLst/>
                <a:latin typeface="Times New Roman" pitchFamily="18" charset="0"/>
                <a:cs typeface="Times New Roman" pitchFamily="18" charset="0"/>
              </a:rPr>
              <a:t>С детьми организовывались экскурсии по территории детского сада, по экологической тропе</a:t>
            </a:r>
            <a:r>
              <a:rPr lang="ru-RU" sz="1800" dirty="0" smtClean="0"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>
                <a:effectLst/>
                <a:latin typeface="Times New Roman" pitchFamily="18" charset="0"/>
                <a:cs typeface="Times New Roman" pitchFamily="18" charset="0"/>
              </a:rPr>
              <a:t>где дети смогли познакомиться с объектами живой (деревья, кустарники, цветы, насекомые) и неживой природы (песок)</a:t>
            </a:r>
            <a:br>
              <a:rPr lang="ru-RU" sz="18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effectLst/>
                <a:latin typeface="Times New Roman" pitchFamily="18" charset="0"/>
                <a:cs typeface="Times New Roman" pitchFamily="18" charset="0"/>
              </a:rPr>
              <a:t>камушки.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F:\ФОТООТЧЁТ\IMG_20180810_171035.jpg"/>
          <p:cNvPicPr>
            <a:picLocks noGrp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1772816"/>
            <a:ext cx="3960440" cy="47525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321210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>
                <a:effectLst/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800" dirty="0" smtClean="0">
                <a:effectLst/>
                <a:latin typeface="Times New Roman" pitchFamily="18" charset="0"/>
                <a:cs typeface="Times New Roman" pitchFamily="18" charset="0"/>
              </a:rPr>
              <a:t>роводились </a:t>
            </a:r>
            <a:r>
              <a:rPr lang="ru-RU" sz="1800" dirty="0">
                <a:effectLst/>
                <a:latin typeface="Times New Roman" pitchFamily="18" charset="0"/>
                <a:cs typeface="Times New Roman" pitchFamily="18" charset="0"/>
              </a:rPr>
              <a:t>веселые старты, подвижные игры, рисование на асфальте</a:t>
            </a:r>
            <a:r>
              <a:rPr lang="ru-RU" sz="1800" dirty="0" smtClean="0"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>
                <a:effectLst/>
                <a:latin typeface="Times New Roman" pitchFamily="18" charset="0"/>
                <a:cs typeface="Times New Roman" pitchFamily="18" charset="0"/>
              </a:rPr>
              <a:t>игры с водой, подвижная игра "Классики".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 descr="F:\ФОТООТЧЁТ\IMG_20180601_171928.jpg"/>
          <p:cNvPicPr>
            <a:picLocks noGrp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5" y="1484784"/>
            <a:ext cx="2736304" cy="398321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F:\ФОТООТЧЁТ\20180810_165859.jpg"/>
          <p:cNvPicPr>
            <a:picLocks noGrp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492896"/>
            <a:ext cx="4176464" cy="29523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028390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87</TotalTime>
  <Words>112</Words>
  <Application>Microsoft Office PowerPoint</Application>
  <PresentationFormat>Экран (4:3)</PresentationFormat>
  <Paragraphs>24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Солнцестояние</vt:lpstr>
      <vt:lpstr>  ОТЧЁТ  о летней оздоровительной работе  старшая смешанная группа  «Лучики»  </vt:lpstr>
      <vt:lpstr>Цель работы: сохранение и укрепление психического и физического здоровья детей с учетом индивидуальных способностей в летний период. Были реализованы следующие задачи: 1. Создание условий, обеспечивающих охрану жизни и укрепления здоровья детей; 2. Реализация системы мероприятий, направленных на оздоровление и физическое воспитание детей, развитие собственной инициативности, любознательности и познавательной активности; 3. Осуществлять просвещение родителей по вопросам воспитания и оздоровления детей в летний период. Вся работа в летний период была построена в соответствии с утвержденным планом работы ДОУ на летний период и режимом работы. Весь период бодрствования, кроме сна, проводили на свежем воздухе, время проведения прогулок в летний период увеличилось. В связи с этим повышается двигательная активность детей за счет организации различных видов деятельности на участке - спортивные и подвижные игры, развлечения, организация игровой, трудовой, экспериментальной деятельности детей. В летний период день начинался с утреннего приема детей на прогулке, зарядки и заканчивался уходом детей на свежем воздухе.</vt:lpstr>
      <vt:lpstr>Презентация PowerPoint</vt:lpstr>
      <vt:lpstr>Презентация PowerPoint</vt:lpstr>
      <vt:lpstr>Оздоровительная работа основывалась на закаливающих процедурах, таких как: воздушные и солнечные ванны, гимнастика после сна, босохождение по траве, камушкам, обливание ног на прогулке в теплые солнечные дни.</vt:lpstr>
      <vt:lpstr>Лето – время солнца. Днем иногда было жарко и детям хотелось пить! С целью укрепления здоровья детей соблюдался питьевой режим. Огромная роль отводилась и формированию трудолюбия, привитию элементарных трудовых навыков и умений, знакомству с трудом взрослых, воспитанию ответственности, самостоятельности, умению коллективно взаимодействовать.</vt:lpstr>
      <vt:lpstr>Совместно с детьми велась работа по уходу за растениями на своей клумбе, прополка, полив растений и песка, уборка площадки, в процессе которой и формировались трудовые навыки у воспитанников. Во всех видах деятельности параллельно велась работа по достижению других поставленных задач: по ОБЖ, по ППД, по ППБ, по национальному направлению, по оздоровительной работе.</vt:lpstr>
      <vt:lpstr>С детьми организовывались экскурсии по территории детского сада, по экологической тропе, где дети смогли познакомиться с объектами живой (деревья, кустарники, цветы, насекомые) и неживой природы (песок) камушки.</vt:lpstr>
      <vt:lpstr>Проводились веселые старты, подвижные игры, рисование на асфальте, игры с водой, подвижная игра "Классики".</vt:lpstr>
      <vt:lpstr>«День защиты детей»</vt:lpstr>
      <vt:lpstr>«Здравствуй, лето!»</vt:lpstr>
      <vt:lpstr>«Солнышко и тучка»</vt:lpstr>
      <vt:lpstr>«Уроки Светофорика»</vt:lpstr>
      <vt:lpstr>«Чудо ВОЗДУХ»</vt:lpstr>
      <vt:lpstr>«День цветов»</vt:lpstr>
      <vt:lpstr>Презентация PowerPoint</vt:lpstr>
      <vt:lpstr>«День здоровья»</vt:lpstr>
      <vt:lpstr>Экологическая сказка «Пчёлка и лесные жители» </vt:lpstr>
      <vt:lpstr>Экскурсия в библиотеку </vt:lpstr>
      <vt:lpstr>Спортивные эстафеты «Веселые старты»</vt:lpstr>
      <vt:lpstr>Получили много удовольствий от игр на свежем воздухе.</vt:lpstr>
      <vt:lpstr>Выставки работ по тематическим неделям детей совместно с родителями: - «Символы России» - «Зеленый огонек»ПДД - «Мой любимый цветок» - «Вот оно какое наше лето»  -Оформление альбома «Как мы провели лето» В дождливую погоду проводились настольные игры, чтение художественной литературы, продолжали развивать моторику рук и пальчиков рисовали на песке, крупе, соли. В летний период продолжалась работа с родителями воспитанников. Были проведены консультации, беседы, регулярно обновлялась информация в родительских уголках, на темы связанные с сохранением и укреплением здоровья детей летом, о закаливании организма, о соблюдении культурно-гигиенических требований в домашних условиях, об организации питания и летнего отдыха детей.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ОТЧЁТ  о летней оздоровительной работе  старшая смешанная группа  «Лучики»  </dc:title>
  <dc:creator>USER</dc:creator>
  <cp:lastModifiedBy>USER</cp:lastModifiedBy>
  <cp:revision>13</cp:revision>
  <dcterms:created xsi:type="dcterms:W3CDTF">2020-11-12T06:22:35Z</dcterms:created>
  <dcterms:modified xsi:type="dcterms:W3CDTF">2020-11-12T11:49:00Z</dcterms:modified>
</cp:coreProperties>
</file>