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3" r:id="rId17"/>
    <p:sldId id="272" r:id="rId18"/>
    <p:sldId id="271" r:id="rId19"/>
    <p:sldId id="274" r:id="rId20"/>
    <p:sldId id="275" r:id="rId21"/>
    <p:sldId id="276" r:id="rId22"/>
    <p:sldId id="277" r:id="rId23"/>
    <p:sldId id="278" r:id="rId24"/>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574" autoAdjust="0"/>
    <p:restoredTop sz="94660"/>
  </p:normalViewPr>
  <p:slideViewPr>
    <p:cSldViewPr snapToGrid="0">
      <p:cViewPr varScale="1">
        <p:scale>
          <a:sx n="114" d="100"/>
          <a:sy n="114" d="100"/>
        </p:scale>
        <p:origin x="612"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image" Target="../media/image2.jpg"/><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jpg"/></Relationships>
</file>

<file path=ppt/diagrams/_rels/drawing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image" Target="../media/image2.jpg"/><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39FFB7E-6738-4A41-BC72-A2D9AAB95F27}" type="doc">
      <dgm:prSet loTypeId="urn:microsoft.com/office/officeart/2008/layout/PictureStrips" loCatId="picture" qsTypeId="urn:microsoft.com/office/officeart/2005/8/quickstyle/simple1" qsCatId="simple" csTypeId="urn:microsoft.com/office/officeart/2005/8/colors/accent1_2" csCatId="accent1" phldr="1"/>
      <dgm:spPr/>
      <dgm:t>
        <a:bodyPr/>
        <a:lstStyle/>
        <a:p>
          <a:endParaRPr lang="ru-RU"/>
        </a:p>
      </dgm:t>
    </dgm:pt>
    <dgm:pt modelId="{CDEBCE6B-E766-4DC3-8F05-9DA8BFAA67CF}">
      <dgm:prSet custT="1"/>
      <dgm:spPr/>
      <dgm:t>
        <a:bodyPr/>
        <a:lstStyle/>
        <a:p>
          <a:r>
            <a:rPr lang="ru-RU" sz="4000" i="0" dirty="0">
              <a:latin typeface="+mj-lt"/>
            </a:rPr>
            <a:t>Памятники воинской славы</a:t>
          </a:r>
          <a:endParaRPr lang="ru-RU" sz="4000" dirty="0">
            <a:latin typeface="+mj-lt"/>
          </a:endParaRPr>
        </a:p>
      </dgm:t>
    </dgm:pt>
    <dgm:pt modelId="{0D07459F-6065-4199-89EA-926283870A5B}" type="parTrans" cxnId="{F0812A14-EE91-49B8-8638-E7F7EB97176C}">
      <dgm:prSet/>
      <dgm:spPr/>
      <dgm:t>
        <a:bodyPr/>
        <a:lstStyle/>
        <a:p>
          <a:endParaRPr lang="ru-RU"/>
        </a:p>
      </dgm:t>
    </dgm:pt>
    <dgm:pt modelId="{31F23E43-404A-4D73-BA75-5C45832787AC}" type="sibTrans" cxnId="{F0812A14-EE91-49B8-8638-E7F7EB97176C}">
      <dgm:prSet/>
      <dgm:spPr/>
      <dgm:t>
        <a:bodyPr/>
        <a:lstStyle/>
        <a:p>
          <a:endParaRPr lang="ru-RU"/>
        </a:p>
      </dgm:t>
    </dgm:pt>
    <dgm:pt modelId="{8322C22F-D346-45B2-A782-F2D561FC10B4}">
      <dgm:prSet custT="1"/>
      <dgm:spPr/>
      <dgm:t>
        <a:bodyPr/>
        <a:lstStyle/>
        <a:p>
          <a:r>
            <a:rPr lang="ru-RU" sz="4000" i="0" dirty="0">
              <a:latin typeface="+mj-lt"/>
            </a:rPr>
            <a:t>Мемориальные доски</a:t>
          </a:r>
          <a:endParaRPr lang="ru-RU" sz="4000" dirty="0">
            <a:latin typeface="+mj-lt"/>
          </a:endParaRPr>
        </a:p>
      </dgm:t>
    </dgm:pt>
    <dgm:pt modelId="{6631DED8-E54F-45C2-8C0D-4F33A2A73769}" type="parTrans" cxnId="{16D1ADAC-CF10-4350-BD50-B96BC4C15C34}">
      <dgm:prSet/>
      <dgm:spPr/>
      <dgm:t>
        <a:bodyPr/>
        <a:lstStyle/>
        <a:p>
          <a:endParaRPr lang="ru-RU"/>
        </a:p>
      </dgm:t>
    </dgm:pt>
    <dgm:pt modelId="{C45FA864-5E32-49D5-9522-5A1EFA211E8D}" type="sibTrans" cxnId="{16D1ADAC-CF10-4350-BD50-B96BC4C15C34}">
      <dgm:prSet/>
      <dgm:spPr/>
      <dgm:t>
        <a:bodyPr/>
        <a:lstStyle/>
        <a:p>
          <a:endParaRPr lang="ru-RU"/>
        </a:p>
      </dgm:t>
    </dgm:pt>
    <dgm:pt modelId="{1B7672E8-44EF-4F10-A453-BCE4C43AD6DB}">
      <dgm:prSet custT="1"/>
      <dgm:spPr/>
      <dgm:t>
        <a:bodyPr/>
        <a:lstStyle/>
        <a:p>
          <a:r>
            <a:rPr lang="ru-RU" sz="4000" i="0" dirty="0">
              <a:latin typeface="+mj-lt"/>
            </a:rPr>
            <a:t>Памятники техники</a:t>
          </a:r>
          <a:endParaRPr lang="ru-RU" sz="4000" dirty="0">
            <a:latin typeface="+mj-lt"/>
          </a:endParaRPr>
        </a:p>
      </dgm:t>
    </dgm:pt>
    <dgm:pt modelId="{704ED2D7-56A4-4FD0-B9A4-FE0E5674A02E}" type="parTrans" cxnId="{E4E11D93-79E8-44D3-893B-730715983720}">
      <dgm:prSet/>
      <dgm:spPr/>
      <dgm:t>
        <a:bodyPr/>
        <a:lstStyle/>
        <a:p>
          <a:endParaRPr lang="ru-RU"/>
        </a:p>
      </dgm:t>
    </dgm:pt>
    <dgm:pt modelId="{BA4EAD9E-0E41-4537-B61A-9674642685B6}" type="sibTrans" cxnId="{E4E11D93-79E8-44D3-893B-730715983720}">
      <dgm:prSet/>
      <dgm:spPr/>
      <dgm:t>
        <a:bodyPr/>
        <a:lstStyle/>
        <a:p>
          <a:endParaRPr lang="ru-RU"/>
        </a:p>
      </dgm:t>
    </dgm:pt>
    <dgm:pt modelId="{5691E70D-6384-46DC-B85B-F47CCA4D0645}">
      <dgm:prSet custT="1"/>
      <dgm:spPr/>
      <dgm:t>
        <a:bodyPr/>
        <a:lstStyle/>
        <a:p>
          <a:r>
            <a:rPr lang="ru-RU" sz="3200" i="0" dirty="0">
              <a:latin typeface="+mj-lt"/>
            </a:rPr>
            <a:t>Памятники, посвященные отдельным событиям</a:t>
          </a:r>
          <a:endParaRPr lang="ru-RU" sz="3200" dirty="0">
            <a:latin typeface="+mj-lt"/>
          </a:endParaRPr>
        </a:p>
      </dgm:t>
    </dgm:pt>
    <dgm:pt modelId="{AC2FC0B3-95DA-4F1D-B5F6-4C05EAB82B3B}" type="parTrans" cxnId="{43A046A4-342F-438B-97BC-837FE272DD54}">
      <dgm:prSet/>
      <dgm:spPr/>
      <dgm:t>
        <a:bodyPr/>
        <a:lstStyle/>
        <a:p>
          <a:endParaRPr lang="ru-RU"/>
        </a:p>
      </dgm:t>
    </dgm:pt>
    <dgm:pt modelId="{9E3A144A-DBFB-466B-BBA3-72C3627A29B7}" type="sibTrans" cxnId="{43A046A4-342F-438B-97BC-837FE272DD54}">
      <dgm:prSet/>
      <dgm:spPr/>
      <dgm:t>
        <a:bodyPr/>
        <a:lstStyle/>
        <a:p>
          <a:endParaRPr lang="ru-RU"/>
        </a:p>
      </dgm:t>
    </dgm:pt>
    <dgm:pt modelId="{F195BE73-1A9F-4E6D-937B-2D0D9DCD6477}">
      <dgm:prSet custT="1"/>
      <dgm:spPr/>
      <dgm:t>
        <a:bodyPr/>
        <a:lstStyle/>
        <a:p>
          <a:r>
            <a:rPr lang="ru-RU" sz="4000" i="0" dirty="0">
              <a:latin typeface="+mj-lt"/>
            </a:rPr>
            <a:t>Памятники выдающимся деятелям</a:t>
          </a:r>
          <a:endParaRPr lang="ru-RU" sz="4000" dirty="0">
            <a:latin typeface="+mj-lt"/>
          </a:endParaRPr>
        </a:p>
      </dgm:t>
    </dgm:pt>
    <dgm:pt modelId="{61A49775-35CF-4396-B870-C2AD9BFAE91A}" type="parTrans" cxnId="{ACB77B69-0471-469B-9C0B-0FC7A6C4FE0D}">
      <dgm:prSet/>
      <dgm:spPr/>
      <dgm:t>
        <a:bodyPr/>
        <a:lstStyle/>
        <a:p>
          <a:endParaRPr lang="ru-RU"/>
        </a:p>
      </dgm:t>
    </dgm:pt>
    <dgm:pt modelId="{10DF36FC-7156-4603-AC56-B537E05712E4}" type="sibTrans" cxnId="{ACB77B69-0471-469B-9C0B-0FC7A6C4FE0D}">
      <dgm:prSet/>
      <dgm:spPr/>
      <dgm:t>
        <a:bodyPr/>
        <a:lstStyle/>
        <a:p>
          <a:endParaRPr lang="ru-RU"/>
        </a:p>
      </dgm:t>
    </dgm:pt>
    <dgm:pt modelId="{792A2685-F237-4E14-B315-BF75735FA9EF}">
      <dgm:prSet custT="1"/>
      <dgm:spPr/>
      <dgm:t>
        <a:bodyPr/>
        <a:lstStyle/>
        <a:p>
          <a:r>
            <a:rPr lang="ru-RU" sz="4000" i="0" dirty="0">
              <a:latin typeface="+mj-lt"/>
            </a:rPr>
            <a:t>Памятники труда</a:t>
          </a:r>
          <a:endParaRPr lang="ru-RU" sz="4000" dirty="0">
            <a:latin typeface="+mj-lt"/>
          </a:endParaRPr>
        </a:p>
      </dgm:t>
    </dgm:pt>
    <dgm:pt modelId="{B88F28EF-880E-4EB9-99A3-72F28F8F0F4D}" type="parTrans" cxnId="{788BC2CC-E02D-4624-8754-7C493FE00020}">
      <dgm:prSet/>
      <dgm:spPr/>
      <dgm:t>
        <a:bodyPr/>
        <a:lstStyle/>
        <a:p>
          <a:endParaRPr lang="ru-RU"/>
        </a:p>
      </dgm:t>
    </dgm:pt>
    <dgm:pt modelId="{787A7BC3-9E4B-47A2-A445-F2C57FF41D6C}" type="sibTrans" cxnId="{788BC2CC-E02D-4624-8754-7C493FE00020}">
      <dgm:prSet/>
      <dgm:spPr/>
      <dgm:t>
        <a:bodyPr/>
        <a:lstStyle/>
        <a:p>
          <a:endParaRPr lang="ru-RU"/>
        </a:p>
      </dgm:t>
    </dgm:pt>
    <dgm:pt modelId="{4BB70982-84B7-48EB-9DF8-08C95BA5CAD9}" type="pres">
      <dgm:prSet presAssocID="{739FFB7E-6738-4A41-BC72-A2D9AAB95F27}" presName="Name0" presStyleCnt="0">
        <dgm:presLayoutVars>
          <dgm:dir/>
          <dgm:resizeHandles val="exact"/>
        </dgm:presLayoutVars>
      </dgm:prSet>
      <dgm:spPr/>
    </dgm:pt>
    <dgm:pt modelId="{FDB8E4FE-5F1B-4AAD-867B-0B490B18EF0E}" type="pres">
      <dgm:prSet presAssocID="{CDEBCE6B-E766-4DC3-8F05-9DA8BFAA67CF}" presName="composite" presStyleCnt="0"/>
      <dgm:spPr/>
    </dgm:pt>
    <dgm:pt modelId="{D78B274E-6AFC-4AAC-AB47-85BC875173F5}" type="pres">
      <dgm:prSet presAssocID="{CDEBCE6B-E766-4DC3-8F05-9DA8BFAA67CF}" presName="rect1" presStyleLbl="trAlignAcc1" presStyleIdx="0" presStyleCnt="6">
        <dgm:presLayoutVars>
          <dgm:bulletEnabled val="1"/>
        </dgm:presLayoutVars>
      </dgm:prSet>
      <dgm:spPr/>
    </dgm:pt>
    <dgm:pt modelId="{E1A011D5-1DD4-48C3-8D5D-B717318E87AF}" type="pres">
      <dgm:prSet presAssocID="{CDEBCE6B-E766-4DC3-8F05-9DA8BFAA67CF}" presName="rect2" presStyleLbl="fgImgPlace1" presStyleIdx="0" presStyleCnt="6"/>
      <dgm:spPr>
        <a:blipFill>
          <a:blip xmlns:r="http://schemas.openxmlformats.org/officeDocument/2006/relationships" r:embed="rId1"/>
          <a:srcRect/>
          <a:stretch>
            <a:fillRect l="-63000" r="-63000"/>
          </a:stretch>
        </a:blipFill>
      </dgm:spPr>
    </dgm:pt>
    <dgm:pt modelId="{5C82B98B-45D5-4D62-A329-4F8132299FBE}" type="pres">
      <dgm:prSet presAssocID="{31F23E43-404A-4D73-BA75-5C45832787AC}" presName="sibTrans" presStyleCnt="0"/>
      <dgm:spPr/>
    </dgm:pt>
    <dgm:pt modelId="{1CB7F136-4E0B-43B1-B247-839B2E1B1190}" type="pres">
      <dgm:prSet presAssocID="{8322C22F-D346-45B2-A782-F2D561FC10B4}" presName="composite" presStyleCnt="0"/>
      <dgm:spPr/>
    </dgm:pt>
    <dgm:pt modelId="{EB47F663-7DA2-4C9D-B3C5-9F7FB856DD9F}" type="pres">
      <dgm:prSet presAssocID="{8322C22F-D346-45B2-A782-F2D561FC10B4}" presName="rect1" presStyleLbl="trAlignAcc1" presStyleIdx="1" presStyleCnt="6">
        <dgm:presLayoutVars>
          <dgm:bulletEnabled val="1"/>
        </dgm:presLayoutVars>
      </dgm:prSet>
      <dgm:spPr/>
    </dgm:pt>
    <dgm:pt modelId="{F28A1866-82B7-42F3-B451-D0768397970C}" type="pres">
      <dgm:prSet presAssocID="{8322C22F-D346-45B2-A782-F2D561FC10B4}" presName="rect2" presStyleLbl="fgImgPlace1" presStyleIdx="1" presStyleCnt="6"/>
      <dgm:spPr>
        <a:blipFill>
          <a:blip xmlns:r="http://schemas.openxmlformats.org/officeDocument/2006/relationships" r:embed="rId2">
            <a:extLst>
              <a:ext uri="{28A0092B-C50C-407E-A947-70E740481C1C}">
                <a14:useLocalDpi xmlns:a14="http://schemas.microsoft.com/office/drawing/2010/main" val="0"/>
              </a:ext>
            </a:extLst>
          </a:blip>
          <a:srcRect/>
          <a:stretch>
            <a:fillRect l="-51000" r="-51000"/>
          </a:stretch>
        </a:blipFill>
      </dgm:spPr>
    </dgm:pt>
    <dgm:pt modelId="{07D12DF4-31C7-4C19-8C0F-BE2776A9A490}" type="pres">
      <dgm:prSet presAssocID="{C45FA864-5E32-49D5-9522-5A1EFA211E8D}" presName="sibTrans" presStyleCnt="0"/>
      <dgm:spPr/>
    </dgm:pt>
    <dgm:pt modelId="{4ACDB944-C686-40F3-A867-5B58BE2CA807}" type="pres">
      <dgm:prSet presAssocID="{1B7672E8-44EF-4F10-A453-BCE4C43AD6DB}" presName="composite" presStyleCnt="0"/>
      <dgm:spPr/>
    </dgm:pt>
    <dgm:pt modelId="{C3A345D7-D39C-4B69-8479-3BE8EBC62A9D}" type="pres">
      <dgm:prSet presAssocID="{1B7672E8-44EF-4F10-A453-BCE4C43AD6DB}" presName="rect1" presStyleLbl="trAlignAcc1" presStyleIdx="2" presStyleCnt="6">
        <dgm:presLayoutVars>
          <dgm:bulletEnabled val="1"/>
        </dgm:presLayoutVars>
      </dgm:prSet>
      <dgm:spPr/>
    </dgm:pt>
    <dgm:pt modelId="{F42C34D6-43B0-4622-A4C6-1379C98EE25B}" type="pres">
      <dgm:prSet presAssocID="{1B7672E8-44EF-4F10-A453-BCE4C43AD6DB}" presName="rect2" presStyleLbl="fgImgPlace1" presStyleIdx="2" presStyleCnt="6"/>
      <dgm:spPr>
        <a:blipFill>
          <a:blip xmlns:r="http://schemas.openxmlformats.org/officeDocument/2006/relationships" r:embed="rId3"/>
          <a:srcRect/>
          <a:stretch>
            <a:fillRect l="-62000" r="-62000"/>
          </a:stretch>
        </a:blipFill>
      </dgm:spPr>
    </dgm:pt>
    <dgm:pt modelId="{95320DAE-26AF-488F-8D16-A48A8FCBBEF9}" type="pres">
      <dgm:prSet presAssocID="{BA4EAD9E-0E41-4537-B61A-9674642685B6}" presName="sibTrans" presStyleCnt="0"/>
      <dgm:spPr/>
    </dgm:pt>
    <dgm:pt modelId="{94FCB785-B12A-400C-AEC5-C2FC54FDF917}" type="pres">
      <dgm:prSet presAssocID="{5691E70D-6384-46DC-B85B-F47CCA4D0645}" presName="composite" presStyleCnt="0"/>
      <dgm:spPr/>
    </dgm:pt>
    <dgm:pt modelId="{A3C5F408-CDB1-4138-8889-07C3EC359ABA}" type="pres">
      <dgm:prSet presAssocID="{5691E70D-6384-46DC-B85B-F47CCA4D0645}" presName="rect1" presStyleLbl="trAlignAcc1" presStyleIdx="3" presStyleCnt="6">
        <dgm:presLayoutVars>
          <dgm:bulletEnabled val="1"/>
        </dgm:presLayoutVars>
      </dgm:prSet>
      <dgm:spPr/>
    </dgm:pt>
    <dgm:pt modelId="{9556C211-A3FC-4F6F-BB83-15DE0F7BC81A}" type="pres">
      <dgm:prSet presAssocID="{5691E70D-6384-46DC-B85B-F47CCA4D0645}" presName="rect2" presStyleLbl="fgImgPlace1" presStyleIdx="3" presStyleCnt="6"/>
      <dgm:spPr>
        <a:blipFill>
          <a:blip xmlns:r="http://schemas.openxmlformats.org/officeDocument/2006/relationships" r:embed="rId4"/>
          <a:srcRect/>
          <a:stretch>
            <a:fillRect l="-50000" r="-50000"/>
          </a:stretch>
        </a:blipFill>
      </dgm:spPr>
    </dgm:pt>
    <dgm:pt modelId="{92326452-9CB6-44A7-A0CC-1F69C4807579}" type="pres">
      <dgm:prSet presAssocID="{9E3A144A-DBFB-466B-BBA3-72C3627A29B7}" presName="sibTrans" presStyleCnt="0"/>
      <dgm:spPr/>
    </dgm:pt>
    <dgm:pt modelId="{F87B788D-E6E3-4207-A838-5EDDEF20D042}" type="pres">
      <dgm:prSet presAssocID="{F195BE73-1A9F-4E6D-937B-2D0D9DCD6477}" presName="composite" presStyleCnt="0"/>
      <dgm:spPr/>
    </dgm:pt>
    <dgm:pt modelId="{FFB3F1F1-1899-421A-A72D-8D04928AEEA9}" type="pres">
      <dgm:prSet presAssocID="{F195BE73-1A9F-4E6D-937B-2D0D9DCD6477}" presName="rect1" presStyleLbl="trAlignAcc1" presStyleIdx="4" presStyleCnt="6">
        <dgm:presLayoutVars>
          <dgm:bulletEnabled val="1"/>
        </dgm:presLayoutVars>
      </dgm:prSet>
      <dgm:spPr/>
    </dgm:pt>
    <dgm:pt modelId="{CF88993E-98A6-41B6-8F5B-0629BC8E289B}" type="pres">
      <dgm:prSet presAssocID="{F195BE73-1A9F-4E6D-937B-2D0D9DCD6477}" presName="rect2" presStyleLbl="fgImgPlace1" presStyleIdx="4" presStyleCnt="6"/>
      <dgm:spPr>
        <a:blipFill>
          <a:blip xmlns:r="http://schemas.openxmlformats.org/officeDocument/2006/relationships" r:embed="rId5"/>
          <a:srcRect/>
          <a:stretch>
            <a:fillRect l="-63000" r="-63000"/>
          </a:stretch>
        </a:blipFill>
      </dgm:spPr>
    </dgm:pt>
    <dgm:pt modelId="{90DF3054-9306-428C-B3C4-1DE31D8CFB69}" type="pres">
      <dgm:prSet presAssocID="{10DF36FC-7156-4603-AC56-B537E05712E4}" presName="sibTrans" presStyleCnt="0"/>
      <dgm:spPr/>
    </dgm:pt>
    <dgm:pt modelId="{BDA6BB92-9EB0-4178-825B-C0BD5E85E573}" type="pres">
      <dgm:prSet presAssocID="{792A2685-F237-4E14-B315-BF75735FA9EF}" presName="composite" presStyleCnt="0"/>
      <dgm:spPr/>
    </dgm:pt>
    <dgm:pt modelId="{A7C24221-E9A7-41B0-9390-C8E176A17B60}" type="pres">
      <dgm:prSet presAssocID="{792A2685-F237-4E14-B315-BF75735FA9EF}" presName="rect1" presStyleLbl="trAlignAcc1" presStyleIdx="5" presStyleCnt="6">
        <dgm:presLayoutVars>
          <dgm:bulletEnabled val="1"/>
        </dgm:presLayoutVars>
      </dgm:prSet>
      <dgm:spPr/>
    </dgm:pt>
    <dgm:pt modelId="{2264B42A-0D16-4445-B266-D5A80F6EF670}" type="pres">
      <dgm:prSet presAssocID="{792A2685-F237-4E14-B315-BF75735FA9EF}" presName="rect2" presStyleLbl="fgImgPlace1" presStyleIdx="5" presStyleCnt="6"/>
      <dgm:spPr>
        <a:blipFill>
          <a:blip xmlns:r="http://schemas.openxmlformats.org/officeDocument/2006/relationships" r:embed="rId6"/>
          <a:srcRect/>
          <a:stretch>
            <a:fillRect l="-7000" r="-7000"/>
          </a:stretch>
        </a:blipFill>
      </dgm:spPr>
    </dgm:pt>
  </dgm:ptLst>
  <dgm:cxnLst>
    <dgm:cxn modelId="{5DC45100-4466-4268-9647-93CAEB7BD328}" type="presOf" srcId="{CDEBCE6B-E766-4DC3-8F05-9DA8BFAA67CF}" destId="{D78B274E-6AFC-4AAC-AB47-85BC875173F5}" srcOrd="0" destOrd="0" presId="urn:microsoft.com/office/officeart/2008/layout/PictureStrips"/>
    <dgm:cxn modelId="{E9545B0A-F9B0-44CB-817A-25417BC62EE9}" type="presOf" srcId="{8322C22F-D346-45B2-A782-F2D561FC10B4}" destId="{EB47F663-7DA2-4C9D-B3C5-9F7FB856DD9F}" srcOrd="0" destOrd="0" presId="urn:microsoft.com/office/officeart/2008/layout/PictureStrips"/>
    <dgm:cxn modelId="{F0812A14-EE91-49B8-8638-E7F7EB97176C}" srcId="{739FFB7E-6738-4A41-BC72-A2D9AAB95F27}" destId="{CDEBCE6B-E766-4DC3-8F05-9DA8BFAA67CF}" srcOrd="0" destOrd="0" parTransId="{0D07459F-6065-4199-89EA-926283870A5B}" sibTransId="{31F23E43-404A-4D73-BA75-5C45832787AC}"/>
    <dgm:cxn modelId="{ACB77B69-0471-469B-9C0B-0FC7A6C4FE0D}" srcId="{739FFB7E-6738-4A41-BC72-A2D9AAB95F27}" destId="{F195BE73-1A9F-4E6D-937B-2D0D9DCD6477}" srcOrd="4" destOrd="0" parTransId="{61A49775-35CF-4396-B870-C2AD9BFAE91A}" sibTransId="{10DF36FC-7156-4603-AC56-B537E05712E4}"/>
    <dgm:cxn modelId="{ABB27870-A5E5-435A-BC96-9E5CAA190B98}" type="presOf" srcId="{739FFB7E-6738-4A41-BC72-A2D9AAB95F27}" destId="{4BB70982-84B7-48EB-9DF8-08C95BA5CAD9}" srcOrd="0" destOrd="0" presId="urn:microsoft.com/office/officeart/2008/layout/PictureStrips"/>
    <dgm:cxn modelId="{71EA0275-D334-43D9-AAAC-A5101156A2AA}" type="presOf" srcId="{5691E70D-6384-46DC-B85B-F47CCA4D0645}" destId="{A3C5F408-CDB1-4138-8889-07C3EC359ABA}" srcOrd="0" destOrd="0" presId="urn:microsoft.com/office/officeart/2008/layout/PictureStrips"/>
    <dgm:cxn modelId="{E4E11D93-79E8-44D3-893B-730715983720}" srcId="{739FFB7E-6738-4A41-BC72-A2D9AAB95F27}" destId="{1B7672E8-44EF-4F10-A453-BCE4C43AD6DB}" srcOrd="2" destOrd="0" parTransId="{704ED2D7-56A4-4FD0-B9A4-FE0E5674A02E}" sibTransId="{BA4EAD9E-0E41-4537-B61A-9674642685B6}"/>
    <dgm:cxn modelId="{43A046A4-342F-438B-97BC-837FE272DD54}" srcId="{739FFB7E-6738-4A41-BC72-A2D9AAB95F27}" destId="{5691E70D-6384-46DC-B85B-F47CCA4D0645}" srcOrd="3" destOrd="0" parTransId="{AC2FC0B3-95DA-4F1D-B5F6-4C05EAB82B3B}" sibTransId="{9E3A144A-DBFB-466B-BBA3-72C3627A29B7}"/>
    <dgm:cxn modelId="{16D1ADAC-CF10-4350-BD50-B96BC4C15C34}" srcId="{739FFB7E-6738-4A41-BC72-A2D9AAB95F27}" destId="{8322C22F-D346-45B2-A782-F2D561FC10B4}" srcOrd="1" destOrd="0" parTransId="{6631DED8-E54F-45C2-8C0D-4F33A2A73769}" sibTransId="{C45FA864-5E32-49D5-9522-5A1EFA211E8D}"/>
    <dgm:cxn modelId="{1A7FE8C0-03FE-4D4A-8C7C-9A20B68D3251}" type="presOf" srcId="{792A2685-F237-4E14-B315-BF75735FA9EF}" destId="{A7C24221-E9A7-41B0-9390-C8E176A17B60}" srcOrd="0" destOrd="0" presId="urn:microsoft.com/office/officeart/2008/layout/PictureStrips"/>
    <dgm:cxn modelId="{7FCF91CB-5266-47E1-BBE1-432E1525E89E}" type="presOf" srcId="{1B7672E8-44EF-4F10-A453-BCE4C43AD6DB}" destId="{C3A345D7-D39C-4B69-8479-3BE8EBC62A9D}" srcOrd="0" destOrd="0" presId="urn:microsoft.com/office/officeart/2008/layout/PictureStrips"/>
    <dgm:cxn modelId="{788BC2CC-E02D-4624-8754-7C493FE00020}" srcId="{739FFB7E-6738-4A41-BC72-A2D9AAB95F27}" destId="{792A2685-F237-4E14-B315-BF75735FA9EF}" srcOrd="5" destOrd="0" parTransId="{B88F28EF-880E-4EB9-99A3-72F28F8F0F4D}" sibTransId="{787A7BC3-9E4B-47A2-A445-F2C57FF41D6C}"/>
    <dgm:cxn modelId="{4D73EEFA-11BF-4588-94B9-3C4E8204A269}" type="presOf" srcId="{F195BE73-1A9F-4E6D-937B-2D0D9DCD6477}" destId="{FFB3F1F1-1899-421A-A72D-8D04928AEEA9}" srcOrd="0" destOrd="0" presId="urn:microsoft.com/office/officeart/2008/layout/PictureStrips"/>
    <dgm:cxn modelId="{6554BB6E-F849-46E8-B973-BBDECEA2A1F3}" type="presParOf" srcId="{4BB70982-84B7-48EB-9DF8-08C95BA5CAD9}" destId="{FDB8E4FE-5F1B-4AAD-867B-0B490B18EF0E}" srcOrd="0" destOrd="0" presId="urn:microsoft.com/office/officeart/2008/layout/PictureStrips"/>
    <dgm:cxn modelId="{73F670F4-BC2E-43EA-8521-75AD962FBEE0}" type="presParOf" srcId="{FDB8E4FE-5F1B-4AAD-867B-0B490B18EF0E}" destId="{D78B274E-6AFC-4AAC-AB47-85BC875173F5}" srcOrd="0" destOrd="0" presId="urn:microsoft.com/office/officeart/2008/layout/PictureStrips"/>
    <dgm:cxn modelId="{A8EF9020-8C17-489E-9759-5DDA55F4D5F8}" type="presParOf" srcId="{FDB8E4FE-5F1B-4AAD-867B-0B490B18EF0E}" destId="{E1A011D5-1DD4-48C3-8D5D-B717318E87AF}" srcOrd="1" destOrd="0" presId="urn:microsoft.com/office/officeart/2008/layout/PictureStrips"/>
    <dgm:cxn modelId="{A6470C1E-8CD1-442F-AA78-525A3CA36E2A}" type="presParOf" srcId="{4BB70982-84B7-48EB-9DF8-08C95BA5CAD9}" destId="{5C82B98B-45D5-4D62-A329-4F8132299FBE}" srcOrd="1" destOrd="0" presId="urn:microsoft.com/office/officeart/2008/layout/PictureStrips"/>
    <dgm:cxn modelId="{87FCD03F-F1E3-42C3-98C3-B75602779288}" type="presParOf" srcId="{4BB70982-84B7-48EB-9DF8-08C95BA5CAD9}" destId="{1CB7F136-4E0B-43B1-B247-839B2E1B1190}" srcOrd="2" destOrd="0" presId="urn:microsoft.com/office/officeart/2008/layout/PictureStrips"/>
    <dgm:cxn modelId="{E0CC23A8-B595-4F18-9B1A-A22C0ED7088E}" type="presParOf" srcId="{1CB7F136-4E0B-43B1-B247-839B2E1B1190}" destId="{EB47F663-7DA2-4C9D-B3C5-9F7FB856DD9F}" srcOrd="0" destOrd="0" presId="urn:microsoft.com/office/officeart/2008/layout/PictureStrips"/>
    <dgm:cxn modelId="{4F2D0517-A686-47AF-B192-8562452C49A1}" type="presParOf" srcId="{1CB7F136-4E0B-43B1-B247-839B2E1B1190}" destId="{F28A1866-82B7-42F3-B451-D0768397970C}" srcOrd="1" destOrd="0" presId="urn:microsoft.com/office/officeart/2008/layout/PictureStrips"/>
    <dgm:cxn modelId="{3F99D6FC-54F8-45EC-A785-2AA0637C0C23}" type="presParOf" srcId="{4BB70982-84B7-48EB-9DF8-08C95BA5CAD9}" destId="{07D12DF4-31C7-4C19-8C0F-BE2776A9A490}" srcOrd="3" destOrd="0" presId="urn:microsoft.com/office/officeart/2008/layout/PictureStrips"/>
    <dgm:cxn modelId="{BA15EC9E-4CE4-4D53-94E0-951885B128AE}" type="presParOf" srcId="{4BB70982-84B7-48EB-9DF8-08C95BA5CAD9}" destId="{4ACDB944-C686-40F3-A867-5B58BE2CA807}" srcOrd="4" destOrd="0" presId="urn:microsoft.com/office/officeart/2008/layout/PictureStrips"/>
    <dgm:cxn modelId="{0840DE73-AE14-4BCE-9597-8D0C7A270809}" type="presParOf" srcId="{4ACDB944-C686-40F3-A867-5B58BE2CA807}" destId="{C3A345D7-D39C-4B69-8479-3BE8EBC62A9D}" srcOrd="0" destOrd="0" presId="urn:microsoft.com/office/officeart/2008/layout/PictureStrips"/>
    <dgm:cxn modelId="{86C0AB62-573D-483A-A443-9E5C1D9E1B2D}" type="presParOf" srcId="{4ACDB944-C686-40F3-A867-5B58BE2CA807}" destId="{F42C34D6-43B0-4622-A4C6-1379C98EE25B}" srcOrd="1" destOrd="0" presId="urn:microsoft.com/office/officeart/2008/layout/PictureStrips"/>
    <dgm:cxn modelId="{D07293D9-DDED-4776-A12F-364E04406C99}" type="presParOf" srcId="{4BB70982-84B7-48EB-9DF8-08C95BA5CAD9}" destId="{95320DAE-26AF-488F-8D16-A48A8FCBBEF9}" srcOrd="5" destOrd="0" presId="urn:microsoft.com/office/officeart/2008/layout/PictureStrips"/>
    <dgm:cxn modelId="{0A2F1940-DBE4-4E4F-B782-11B1B69A9305}" type="presParOf" srcId="{4BB70982-84B7-48EB-9DF8-08C95BA5CAD9}" destId="{94FCB785-B12A-400C-AEC5-C2FC54FDF917}" srcOrd="6" destOrd="0" presId="urn:microsoft.com/office/officeart/2008/layout/PictureStrips"/>
    <dgm:cxn modelId="{16685DC1-7041-4630-9E9A-933D7BB60CE2}" type="presParOf" srcId="{94FCB785-B12A-400C-AEC5-C2FC54FDF917}" destId="{A3C5F408-CDB1-4138-8889-07C3EC359ABA}" srcOrd="0" destOrd="0" presId="urn:microsoft.com/office/officeart/2008/layout/PictureStrips"/>
    <dgm:cxn modelId="{EDD27CFA-11C7-4CF4-A7BE-A93B33B1CD37}" type="presParOf" srcId="{94FCB785-B12A-400C-AEC5-C2FC54FDF917}" destId="{9556C211-A3FC-4F6F-BB83-15DE0F7BC81A}" srcOrd="1" destOrd="0" presId="urn:microsoft.com/office/officeart/2008/layout/PictureStrips"/>
    <dgm:cxn modelId="{A00097A2-8662-40A9-8321-09D9304F402D}" type="presParOf" srcId="{4BB70982-84B7-48EB-9DF8-08C95BA5CAD9}" destId="{92326452-9CB6-44A7-A0CC-1F69C4807579}" srcOrd="7" destOrd="0" presId="urn:microsoft.com/office/officeart/2008/layout/PictureStrips"/>
    <dgm:cxn modelId="{39DFAC61-A527-41B1-97E0-C5FB8935FD11}" type="presParOf" srcId="{4BB70982-84B7-48EB-9DF8-08C95BA5CAD9}" destId="{F87B788D-E6E3-4207-A838-5EDDEF20D042}" srcOrd="8" destOrd="0" presId="urn:microsoft.com/office/officeart/2008/layout/PictureStrips"/>
    <dgm:cxn modelId="{401D052B-8EE4-48BC-99B6-5EA0D4DC339C}" type="presParOf" srcId="{F87B788D-E6E3-4207-A838-5EDDEF20D042}" destId="{FFB3F1F1-1899-421A-A72D-8D04928AEEA9}" srcOrd="0" destOrd="0" presId="urn:microsoft.com/office/officeart/2008/layout/PictureStrips"/>
    <dgm:cxn modelId="{EDF927D8-156E-407C-95B6-BB4101AA54C0}" type="presParOf" srcId="{F87B788D-E6E3-4207-A838-5EDDEF20D042}" destId="{CF88993E-98A6-41B6-8F5B-0629BC8E289B}" srcOrd="1" destOrd="0" presId="urn:microsoft.com/office/officeart/2008/layout/PictureStrips"/>
    <dgm:cxn modelId="{7D1D8F74-9441-4372-8903-2BFC97ECE88A}" type="presParOf" srcId="{4BB70982-84B7-48EB-9DF8-08C95BA5CAD9}" destId="{90DF3054-9306-428C-B3C4-1DE31D8CFB69}" srcOrd="9" destOrd="0" presId="urn:microsoft.com/office/officeart/2008/layout/PictureStrips"/>
    <dgm:cxn modelId="{73420006-41D0-4935-B032-944027FA5227}" type="presParOf" srcId="{4BB70982-84B7-48EB-9DF8-08C95BA5CAD9}" destId="{BDA6BB92-9EB0-4178-825B-C0BD5E85E573}" srcOrd="10" destOrd="0" presId="urn:microsoft.com/office/officeart/2008/layout/PictureStrips"/>
    <dgm:cxn modelId="{7A0E2EE1-7FDB-4D8D-AA2C-342C6EA7D2E6}" type="presParOf" srcId="{BDA6BB92-9EB0-4178-825B-C0BD5E85E573}" destId="{A7C24221-E9A7-41B0-9390-C8E176A17B60}" srcOrd="0" destOrd="0" presId="urn:microsoft.com/office/officeart/2008/layout/PictureStrips"/>
    <dgm:cxn modelId="{D1600B04-1AE2-414D-B3F8-4C43E60076DB}" type="presParOf" srcId="{BDA6BB92-9EB0-4178-825B-C0BD5E85E573}" destId="{2264B42A-0D16-4445-B266-D5A80F6EF670}"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8B274E-6AFC-4AAC-AB47-85BC875173F5}">
      <dsp:nvSpPr>
        <dsp:cNvPr id="0" name=""/>
        <dsp:cNvSpPr/>
      </dsp:nvSpPr>
      <dsp:spPr>
        <a:xfrm>
          <a:off x="324306" y="353352"/>
          <a:ext cx="5302122" cy="1656913"/>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22283" tIns="152400" rIns="152400" bIns="152400" numCol="1" spcCol="1270" anchor="ctr" anchorCtr="0">
          <a:noAutofit/>
        </a:bodyPr>
        <a:lstStyle/>
        <a:p>
          <a:pPr marL="0" lvl="0" indent="0" algn="l" defTabSz="1778000">
            <a:lnSpc>
              <a:spcPct val="90000"/>
            </a:lnSpc>
            <a:spcBef>
              <a:spcPct val="0"/>
            </a:spcBef>
            <a:spcAft>
              <a:spcPct val="35000"/>
            </a:spcAft>
            <a:buNone/>
          </a:pPr>
          <a:r>
            <a:rPr lang="ru-RU" sz="4000" i="0" kern="1200" dirty="0">
              <a:latin typeface="+mj-lt"/>
            </a:rPr>
            <a:t>Памятники воинской славы</a:t>
          </a:r>
          <a:endParaRPr lang="ru-RU" sz="4000" kern="1200" dirty="0">
            <a:latin typeface="+mj-lt"/>
          </a:endParaRPr>
        </a:p>
      </dsp:txBody>
      <dsp:txXfrm>
        <a:off x="324306" y="353352"/>
        <a:ext cx="5302122" cy="1656913"/>
      </dsp:txXfrm>
    </dsp:sp>
    <dsp:sp modelId="{E1A011D5-1DD4-48C3-8D5D-B717318E87AF}">
      <dsp:nvSpPr>
        <dsp:cNvPr id="0" name=""/>
        <dsp:cNvSpPr/>
      </dsp:nvSpPr>
      <dsp:spPr>
        <a:xfrm>
          <a:off x="103384" y="114020"/>
          <a:ext cx="1159839" cy="1739758"/>
        </a:xfrm>
        <a:prstGeom prst="rect">
          <a:avLst/>
        </a:prstGeom>
        <a:blipFill>
          <a:blip xmlns:r="http://schemas.openxmlformats.org/officeDocument/2006/relationships" r:embed="rId1"/>
          <a:srcRect/>
          <a:stretch>
            <a:fillRect l="-63000" r="-63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B47F663-7DA2-4C9D-B3C5-9F7FB856DD9F}">
      <dsp:nvSpPr>
        <dsp:cNvPr id="0" name=""/>
        <dsp:cNvSpPr/>
      </dsp:nvSpPr>
      <dsp:spPr>
        <a:xfrm>
          <a:off x="6148317" y="353352"/>
          <a:ext cx="5302122" cy="1656913"/>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22283" tIns="152400" rIns="152400" bIns="152400" numCol="1" spcCol="1270" anchor="ctr" anchorCtr="0">
          <a:noAutofit/>
        </a:bodyPr>
        <a:lstStyle/>
        <a:p>
          <a:pPr marL="0" lvl="0" indent="0" algn="l" defTabSz="1778000">
            <a:lnSpc>
              <a:spcPct val="90000"/>
            </a:lnSpc>
            <a:spcBef>
              <a:spcPct val="0"/>
            </a:spcBef>
            <a:spcAft>
              <a:spcPct val="35000"/>
            </a:spcAft>
            <a:buNone/>
          </a:pPr>
          <a:r>
            <a:rPr lang="ru-RU" sz="4000" i="0" kern="1200" dirty="0">
              <a:latin typeface="+mj-lt"/>
            </a:rPr>
            <a:t>Мемориальные доски</a:t>
          </a:r>
          <a:endParaRPr lang="ru-RU" sz="4000" kern="1200" dirty="0">
            <a:latin typeface="+mj-lt"/>
          </a:endParaRPr>
        </a:p>
      </dsp:txBody>
      <dsp:txXfrm>
        <a:off x="6148317" y="353352"/>
        <a:ext cx="5302122" cy="1656913"/>
      </dsp:txXfrm>
    </dsp:sp>
    <dsp:sp modelId="{F28A1866-82B7-42F3-B451-D0768397970C}">
      <dsp:nvSpPr>
        <dsp:cNvPr id="0" name=""/>
        <dsp:cNvSpPr/>
      </dsp:nvSpPr>
      <dsp:spPr>
        <a:xfrm>
          <a:off x="5927396" y="114020"/>
          <a:ext cx="1159839" cy="1739758"/>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51000" r="-5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3A345D7-D39C-4B69-8479-3BE8EBC62A9D}">
      <dsp:nvSpPr>
        <dsp:cNvPr id="0" name=""/>
        <dsp:cNvSpPr/>
      </dsp:nvSpPr>
      <dsp:spPr>
        <a:xfrm>
          <a:off x="324306" y="2439222"/>
          <a:ext cx="5302122" cy="1656913"/>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22283" tIns="152400" rIns="152400" bIns="152400" numCol="1" spcCol="1270" anchor="ctr" anchorCtr="0">
          <a:noAutofit/>
        </a:bodyPr>
        <a:lstStyle/>
        <a:p>
          <a:pPr marL="0" lvl="0" indent="0" algn="l" defTabSz="1778000">
            <a:lnSpc>
              <a:spcPct val="90000"/>
            </a:lnSpc>
            <a:spcBef>
              <a:spcPct val="0"/>
            </a:spcBef>
            <a:spcAft>
              <a:spcPct val="35000"/>
            </a:spcAft>
            <a:buNone/>
          </a:pPr>
          <a:r>
            <a:rPr lang="ru-RU" sz="4000" i="0" kern="1200" dirty="0">
              <a:latin typeface="+mj-lt"/>
            </a:rPr>
            <a:t>Памятники техники</a:t>
          </a:r>
          <a:endParaRPr lang="ru-RU" sz="4000" kern="1200" dirty="0">
            <a:latin typeface="+mj-lt"/>
          </a:endParaRPr>
        </a:p>
      </dsp:txBody>
      <dsp:txXfrm>
        <a:off x="324306" y="2439222"/>
        <a:ext cx="5302122" cy="1656913"/>
      </dsp:txXfrm>
    </dsp:sp>
    <dsp:sp modelId="{F42C34D6-43B0-4622-A4C6-1379C98EE25B}">
      <dsp:nvSpPr>
        <dsp:cNvPr id="0" name=""/>
        <dsp:cNvSpPr/>
      </dsp:nvSpPr>
      <dsp:spPr>
        <a:xfrm>
          <a:off x="103384" y="2199890"/>
          <a:ext cx="1159839" cy="1739758"/>
        </a:xfrm>
        <a:prstGeom prst="rect">
          <a:avLst/>
        </a:prstGeom>
        <a:blipFill>
          <a:blip xmlns:r="http://schemas.openxmlformats.org/officeDocument/2006/relationships" r:embed="rId3"/>
          <a:srcRect/>
          <a:stretch>
            <a:fillRect l="-62000" r="-62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3C5F408-CDB1-4138-8889-07C3EC359ABA}">
      <dsp:nvSpPr>
        <dsp:cNvPr id="0" name=""/>
        <dsp:cNvSpPr/>
      </dsp:nvSpPr>
      <dsp:spPr>
        <a:xfrm>
          <a:off x="6148317" y="2439222"/>
          <a:ext cx="5302122" cy="1656913"/>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22283" tIns="121920" rIns="121920" bIns="121920" numCol="1" spcCol="1270" anchor="ctr" anchorCtr="0">
          <a:noAutofit/>
        </a:bodyPr>
        <a:lstStyle/>
        <a:p>
          <a:pPr marL="0" lvl="0" indent="0" algn="l" defTabSz="1422400">
            <a:lnSpc>
              <a:spcPct val="90000"/>
            </a:lnSpc>
            <a:spcBef>
              <a:spcPct val="0"/>
            </a:spcBef>
            <a:spcAft>
              <a:spcPct val="35000"/>
            </a:spcAft>
            <a:buNone/>
          </a:pPr>
          <a:r>
            <a:rPr lang="ru-RU" sz="3200" i="0" kern="1200" dirty="0">
              <a:latin typeface="+mj-lt"/>
            </a:rPr>
            <a:t>Памятники, посвященные отдельным событиям</a:t>
          </a:r>
          <a:endParaRPr lang="ru-RU" sz="3200" kern="1200" dirty="0">
            <a:latin typeface="+mj-lt"/>
          </a:endParaRPr>
        </a:p>
      </dsp:txBody>
      <dsp:txXfrm>
        <a:off x="6148317" y="2439222"/>
        <a:ext cx="5302122" cy="1656913"/>
      </dsp:txXfrm>
    </dsp:sp>
    <dsp:sp modelId="{9556C211-A3FC-4F6F-BB83-15DE0F7BC81A}">
      <dsp:nvSpPr>
        <dsp:cNvPr id="0" name=""/>
        <dsp:cNvSpPr/>
      </dsp:nvSpPr>
      <dsp:spPr>
        <a:xfrm>
          <a:off x="5927396" y="2199890"/>
          <a:ext cx="1159839" cy="1739758"/>
        </a:xfrm>
        <a:prstGeom prst="rect">
          <a:avLst/>
        </a:prstGeom>
        <a:blipFill>
          <a:blip xmlns:r="http://schemas.openxmlformats.org/officeDocument/2006/relationships" r:embed="rId4"/>
          <a:srcRect/>
          <a:stretch>
            <a:fillRect l="-50000" r="-50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FB3F1F1-1899-421A-A72D-8D04928AEEA9}">
      <dsp:nvSpPr>
        <dsp:cNvPr id="0" name=""/>
        <dsp:cNvSpPr/>
      </dsp:nvSpPr>
      <dsp:spPr>
        <a:xfrm>
          <a:off x="324306" y="4525092"/>
          <a:ext cx="5302122" cy="1656913"/>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22283" tIns="152400" rIns="152400" bIns="152400" numCol="1" spcCol="1270" anchor="ctr" anchorCtr="0">
          <a:noAutofit/>
        </a:bodyPr>
        <a:lstStyle/>
        <a:p>
          <a:pPr marL="0" lvl="0" indent="0" algn="l" defTabSz="1778000">
            <a:lnSpc>
              <a:spcPct val="90000"/>
            </a:lnSpc>
            <a:spcBef>
              <a:spcPct val="0"/>
            </a:spcBef>
            <a:spcAft>
              <a:spcPct val="35000"/>
            </a:spcAft>
            <a:buNone/>
          </a:pPr>
          <a:r>
            <a:rPr lang="ru-RU" sz="4000" i="0" kern="1200" dirty="0">
              <a:latin typeface="+mj-lt"/>
            </a:rPr>
            <a:t>Памятники выдающимся деятелям</a:t>
          </a:r>
          <a:endParaRPr lang="ru-RU" sz="4000" kern="1200" dirty="0">
            <a:latin typeface="+mj-lt"/>
          </a:endParaRPr>
        </a:p>
      </dsp:txBody>
      <dsp:txXfrm>
        <a:off x="324306" y="4525092"/>
        <a:ext cx="5302122" cy="1656913"/>
      </dsp:txXfrm>
    </dsp:sp>
    <dsp:sp modelId="{CF88993E-98A6-41B6-8F5B-0629BC8E289B}">
      <dsp:nvSpPr>
        <dsp:cNvPr id="0" name=""/>
        <dsp:cNvSpPr/>
      </dsp:nvSpPr>
      <dsp:spPr>
        <a:xfrm>
          <a:off x="103384" y="4285760"/>
          <a:ext cx="1159839" cy="1739758"/>
        </a:xfrm>
        <a:prstGeom prst="rect">
          <a:avLst/>
        </a:prstGeom>
        <a:blipFill>
          <a:blip xmlns:r="http://schemas.openxmlformats.org/officeDocument/2006/relationships" r:embed="rId5"/>
          <a:srcRect/>
          <a:stretch>
            <a:fillRect l="-63000" r="-63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7C24221-E9A7-41B0-9390-C8E176A17B60}">
      <dsp:nvSpPr>
        <dsp:cNvPr id="0" name=""/>
        <dsp:cNvSpPr/>
      </dsp:nvSpPr>
      <dsp:spPr>
        <a:xfrm>
          <a:off x="6148317" y="4525092"/>
          <a:ext cx="5302122" cy="1656913"/>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22283" tIns="152400" rIns="152400" bIns="152400" numCol="1" spcCol="1270" anchor="ctr" anchorCtr="0">
          <a:noAutofit/>
        </a:bodyPr>
        <a:lstStyle/>
        <a:p>
          <a:pPr marL="0" lvl="0" indent="0" algn="l" defTabSz="1778000">
            <a:lnSpc>
              <a:spcPct val="90000"/>
            </a:lnSpc>
            <a:spcBef>
              <a:spcPct val="0"/>
            </a:spcBef>
            <a:spcAft>
              <a:spcPct val="35000"/>
            </a:spcAft>
            <a:buNone/>
          </a:pPr>
          <a:r>
            <a:rPr lang="ru-RU" sz="4000" i="0" kern="1200" dirty="0">
              <a:latin typeface="+mj-lt"/>
            </a:rPr>
            <a:t>Памятники труда</a:t>
          </a:r>
          <a:endParaRPr lang="ru-RU" sz="4000" kern="1200" dirty="0">
            <a:latin typeface="+mj-lt"/>
          </a:endParaRPr>
        </a:p>
      </dsp:txBody>
      <dsp:txXfrm>
        <a:off x="6148317" y="4525092"/>
        <a:ext cx="5302122" cy="1656913"/>
      </dsp:txXfrm>
    </dsp:sp>
    <dsp:sp modelId="{2264B42A-0D16-4445-B266-D5A80F6EF670}">
      <dsp:nvSpPr>
        <dsp:cNvPr id="0" name=""/>
        <dsp:cNvSpPr/>
      </dsp:nvSpPr>
      <dsp:spPr>
        <a:xfrm>
          <a:off x="5927396" y="4285760"/>
          <a:ext cx="1159839" cy="1739758"/>
        </a:xfrm>
        <a:prstGeom prst="rect">
          <a:avLst/>
        </a:prstGeom>
        <a:blipFill>
          <a:blip xmlns:r="http://schemas.openxmlformats.org/officeDocument/2006/relationships" r:embed="rId6"/>
          <a:srcRect/>
          <a:stretch>
            <a:fillRect l="-7000" r="-7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B0DB3-A8FF-4ABB-9E2E-D960422260EB}"/>
              </a:ext>
            </a:extLst>
          </p:cNvPr>
          <p:cNvSpPr>
            <a:spLocks noGrp="1"/>
          </p:cNvSpPr>
          <p:nvPr>
            <p:ph type="ctrTitle"/>
          </p:nvPr>
        </p:nvSpPr>
        <p:spPr>
          <a:xfrm>
            <a:off x="1524000" y="1122363"/>
            <a:ext cx="9144000" cy="3025308"/>
          </a:xfrm>
        </p:spPr>
        <p:txBody>
          <a:bodyPr anchor="b">
            <a:normAutofit/>
          </a:bodyPr>
          <a:lstStyle>
            <a:lvl1pPr algn="ctr">
              <a:defRPr sz="6600"/>
            </a:lvl1pPr>
          </a:lstStyle>
          <a:p>
            <a:r>
              <a:rPr lang="en-US" dirty="0"/>
              <a:t>Click to edit Master title style</a:t>
            </a:r>
          </a:p>
        </p:txBody>
      </p:sp>
      <p:sp>
        <p:nvSpPr>
          <p:cNvPr id="3" name="Subtitle 2">
            <a:extLst>
              <a:ext uri="{FF2B5EF4-FFF2-40B4-BE49-F238E27FC236}">
                <a16:creationId xmlns:a16="http://schemas.microsoft.com/office/drawing/2014/main" id="{8BEE0618-75D7-410F-859C-CDF53BC53E85}"/>
              </a:ext>
            </a:extLst>
          </p:cNvPr>
          <p:cNvSpPr>
            <a:spLocks noGrp="1"/>
          </p:cNvSpPr>
          <p:nvPr>
            <p:ph type="subTitle" idx="1"/>
          </p:nvPr>
        </p:nvSpPr>
        <p:spPr>
          <a:xfrm>
            <a:off x="1524000" y="4386729"/>
            <a:ext cx="9144000" cy="1135529"/>
          </a:xfrm>
        </p:spPr>
        <p:txBody>
          <a:bodyPr>
            <a:normAutofit/>
          </a:bodyPr>
          <a:lstStyle>
            <a:lvl1pPr marL="0" indent="0" algn="ctr">
              <a:lnSpc>
                <a:spcPct val="120000"/>
              </a:lnSpc>
              <a:buNone/>
              <a:defRPr sz="1800" b="1" cap="all" spc="3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A5237F11-76DB-4DD9-9747-3F38D05BA0FE}"/>
              </a:ext>
            </a:extLst>
          </p:cNvPr>
          <p:cNvSpPr>
            <a:spLocks noGrp="1"/>
          </p:cNvSpPr>
          <p:nvPr>
            <p:ph type="dt" sz="half" idx="10"/>
          </p:nvPr>
        </p:nvSpPr>
        <p:spPr/>
        <p:txBody>
          <a:bodyPr/>
          <a:lstStyle/>
          <a:p>
            <a:fld id="{11EAACC7-3B3F-47D1-959A-EF58926E955E}" type="datetimeFigureOut">
              <a:rPr lang="en-US" smtClean="0"/>
              <a:t>11/15/2020</a:t>
            </a:fld>
            <a:endParaRPr lang="en-US"/>
          </a:p>
        </p:txBody>
      </p:sp>
      <p:sp>
        <p:nvSpPr>
          <p:cNvPr id="5" name="Footer Placeholder 4">
            <a:extLst>
              <a:ext uri="{FF2B5EF4-FFF2-40B4-BE49-F238E27FC236}">
                <a16:creationId xmlns:a16="http://schemas.microsoft.com/office/drawing/2014/main" id="{3059F581-81B0-44B3-ABA5-A25CA4BAE4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C10D591-ADCF-4300-8282-72AE357F3D2D}"/>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8992486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E5C77-55F8-4677-A96C-E6D3F5545DC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9A064EF-ADDA-4943-8F87-A7469D79975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6B0D493-D1E7-4358-95E9-B5B80A49E603}"/>
              </a:ext>
            </a:extLst>
          </p:cNvPr>
          <p:cNvSpPr>
            <a:spLocks noGrp="1"/>
          </p:cNvSpPr>
          <p:nvPr>
            <p:ph type="dt" sz="half" idx="10"/>
          </p:nvPr>
        </p:nvSpPr>
        <p:spPr/>
        <p:txBody>
          <a:bodyPr/>
          <a:lstStyle/>
          <a:p>
            <a:fld id="{11EAACC7-3B3F-47D1-959A-EF58926E955E}" type="datetimeFigureOut">
              <a:rPr lang="en-US" smtClean="0"/>
              <a:t>11/15/2020</a:t>
            </a:fld>
            <a:endParaRPr lang="en-US"/>
          </a:p>
        </p:txBody>
      </p:sp>
      <p:sp>
        <p:nvSpPr>
          <p:cNvPr id="5" name="Footer Placeholder 4">
            <a:extLst>
              <a:ext uri="{FF2B5EF4-FFF2-40B4-BE49-F238E27FC236}">
                <a16:creationId xmlns:a16="http://schemas.microsoft.com/office/drawing/2014/main" id="{A6E98326-3276-4B9E-960F-10C6677BFA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4C3AC2-288D-4FEE-BF80-0EAEDDFAB049}"/>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35680595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3333C6A-5417-40BD-BF7A-94058322377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43BCB45-B343-46F6-9718-AA0D68CED1F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FBDA2A4-FD34-4E17-908F-4367B1E644C3}"/>
              </a:ext>
            </a:extLst>
          </p:cNvPr>
          <p:cNvSpPr>
            <a:spLocks noGrp="1"/>
          </p:cNvSpPr>
          <p:nvPr>
            <p:ph type="dt" sz="half" idx="10"/>
          </p:nvPr>
        </p:nvSpPr>
        <p:spPr/>
        <p:txBody>
          <a:bodyPr/>
          <a:lstStyle/>
          <a:p>
            <a:fld id="{11EAACC7-3B3F-47D1-959A-EF58926E955E}" type="datetimeFigureOut">
              <a:rPr lang="en-US" smtClean="0"/>
              <a:t>11/15/2020</a:t>
            </a:fld>
            <a:endParaRPr lang="en-US"/>
          </a:p>
        </p:txBody>
      </p:sp>
      <p:sp>
        <p:nvSpPr>
          <p:cNvPr id="5" name="Footer Placeholder 4">
            <a:extLst>
              <a:ext uri="{FF2B5EF4-FFF2-40B4-BE49-F238E27FC236}">
                <a16:creationId xmlns:a16="http://schemas.microsoft.com/office/drawing/2014/main" id="{93B87AE3-776D-451D-AA52-C06B747248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A0C4D5-BE1E-4D6A-9196-E0F9E42B2E1E}"/>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39962310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D75558-A264-444E-829B-51AAE6B4BFCE}"/>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908D9373-37D1-4135-8D34-755E139F79DD}"/>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55E4A6B-1966-4E57-9FB8-8B111E97BC11}"/>
              </a:ext>
            </a:extLst>
          </p:cNvPr>
          <p:cNvSpPr>
            <a:spLocks noGrp="1"/>
          </p:cNvSpPr>
          <p:nvPr>
            <p:ph type="dt" sz="half" idx="10"/>
          </p:nvPr>
        </p:nvSpPr>
        <p:spPr/>
        <p:txBody>
          <a:bodyPr/>
          <a:lstStyle/>
          <a:p>
            <a:fld id="{11EAACC7-3B3F-47D1-959A-EF58926E955E}" type="datetimeFigureOut">
              <a:rPr lang="en-US" smtClean="0"/>
              <a:t>11/15/2020</a:t>
            </a:fld>
            <a:endParaRPr lang="en-US" dirty="0"/>
          </a:p>
        </p:txBody>
      </p:sp>
      <p:sp>
        <p:nvSpPr>
          <p:cNvPr id="5" name="Footer Placeholder 4">
            <a:extLst>
              <a:ext uri="{FF2B5EF4-FFF2-40B4-BE49-F238E27FC236}">
                <a16:creationId xmlns:a16="http://schemas.microsoft.com/office/drawing/2014/main" id="{133FC3DD-F2BE-41FF-895B-00129AAB15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91F830C-8424-4FAF-A011-605AE1D147FC}"/>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40433795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0A1BE8-ECC1-4027-B16E-C7BECCA9DF4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246C7E1-471A-46AA-8068-98E68C0C207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F7C9F8F-EC48-4D16-B4C6-023A7B607BE6}"/>
              </a:ext>
            </a:extLst>
          </p:cNvPr>
          <p:cNvSpPr>
            <a:spLocks noGrp="1"/>
          </p:cNvSpPr>
          <p:nvPr>
            <p:ph type="dt" sz="half" idx="10"/>
          </p:nvPr>
        </p:nvSpPr>
        <p:spPr/>
        <p:txBody>
          <a:bodyPr/>
          <a:lstStyle/>
          <a:p>
            <a:fld id="{11EAACC7-3B3F-47D1-959A-EF58926E955E}" type="datetimeFigureOut">
              <a:rPr lang="en-US" smtClean="0"/>
              <a:t>11/15/2020</a:t>
            </a:fld>
            <a:endParaRPr lang="en-US"/>
          </a:p>
        </p:txBody>
      </p:sp>
      <p:sp>
        <p:nvSpPr>
          <p:cNvPr id="5" name="Footer Placeholder 4">
            <a:extLst>
              <a:ext uri="{FF2B5EF4-FFF2-40B4-BE49-F238E27FC236}">
                <a16:creationId xmlns:a16="http://schemas.microsoft.com/office/drawing/2014/main" id="{B79FA5B3-F726-417B-932A-B93E0C8F5A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7D21F1-1A24-43EA-AB09-3024C491E8FB}"/>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38829004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16569-B648-4D50-BEB8-E8DAE24D68F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40831B3-A1FD-470C-BEEE-4CFB441502DD}"/>
              </a:ext>
            </a:extLst>
          </p:cNvPr>
          <p:cNvSpPr>
            <a:spLocks noGrp="1"/>
          </p:cNvSpPr>
          <p:nvPr>
            <p:ph sz="half" idx="1"/>
          </p:nvPr>
        </p:nvSpPr>
        <p:spPr>
          <a:xfrm>
            <a:off x="838200" y="1924493"/>
            <a:ext cx="5181600" cy="425247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01F34A17-C244-438C-9AE3-FB9B3CE3BD8F}"/>
              </a:ext>
            </a:extLst>
          </p:cNvPr>
          <p:cNvSpPr>
            <a:spLocks noGrp="1"/>
          </p:cNvSpPr>
          <p:nvPr>
            <p:ph sz="half" idx="2"/>
          </p:nvPr>
        </p:nvSpPr>
        <p:spPr>
          <a:xfrm>
            <a:off x="6172200" y="1924493"/>
            <a:ext cx="5181600" cy="425247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4CFA3AA-3FC1-4B98-8F99-1726F1AC0A38}"/>
              </a:ext>
            </a:extLst>
          </p:cNvPr>
          <p:cNvSpPr>
            <a:spLocks noGrp="1"/>
          </p:cNvSpPr>
          <p:nvPr>
            <p:ph type="dt" sz="half" idx="10"/>
          </p:nvPr>
        </p:nvSpPr>
        <p:spPr/>
        <p:txBody>
          <a:bodyPr/>
          <a:lstStyle/>
          <a:p>
            <a:fld id="{11EAACC7-3B3F-47D1-959A-EF58926E955E}" type="datetimeFigureOut">
              <a:rPr lang="en-US" smtClean="0"/>
              <a:t>11/15/2020</a:t>
            </a:fld>
            <a:endParaRPr lang="en-US"/>
          </a:p>
        </p:txBody>
      </p:sp>
      <p:sp>
        <p:nvSpPr>
          <p:cNvPr id="6" name="Footer Placeholder 5">
            <a:extLst>
              <a:ext uri="{FF2B5EF4-FFF2-40B4-BE49-F238E27FC236}">
                <a16:creationId xmlns:a16="http://schemas.microsoft.com/office/drawing/2014/main" id="{1CE10883-BACC-41A1-9067-ECFDB937D72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27660A2-13C9-4432-A6EB-A4FF3D78F15F}"/>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16784552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97C843-C993-4E9C-80DD-3620816E56A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D91A8E3-B066-4511-9C6E-A3435B64DD88}"/>
              </a:ext>
            </a:extLst>
          </p:cNvPr>
          <p:cNvSpPr>
            <a:spLocks noGrp="1"/>
          </p:cNvSpPr>
          <p:nvPr>
            <p:ph type="body" idx="1"/>
          </p:nvPr>
        </p:nvSpPr>
        <p:spPr>
          <a:xfrm>
            <a:off x="839788" y="1734325"/>
            <a:ext cx="5157787" cy="823912"/>
          </a:xfrm>
        </p:spPr>
        <p:txBody>
          <a:bodyPr anchor="b">
            <a:normAutofit/>
          </a:bodyPr>
          <a:lstStyle>
            <a:lvl1pPr marL="0" indent="0">
              <a:buNone/>
              <a:defRPr sz="20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6E86B63-4102-4802-94D7-F138F80F3E19}"/>
              </a:ext>
            </a:extLst>
          </p:cNvPr>
          <p:cNvSpPr>
            <a:spLocks noGrp="1"/>
          </p:cNvSpPr>
          <p:nvPr>
            <p:ph sz="half" idx="2"/>
          </p:nvPr>
        </p:nvSpPr>
        <p:spPr>
          <a:xfrm>
            <a:off x="839788" y="2558237"/>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9C924765-08A7-4A60-86DC-DC420F60BBAE}"/>
              </a:ext>
            </a:extLst>
          </p:cNvPr>
          <p:cNvSpPr>
            <a:spLocks noGrp="1"/>
          </p:cNvSpPr>
          <p:nvPr>
            <p:ph type="body" sz="quarter" idx="3"/>
          </p:nvPr>
        </p:nvSpPr>
        <p:spPr>
          <a:xfrm>
            <a:off x="6172200" y="1734325"/>
            <a:ext cx="5183188" cy="823912"/>
          </a:xfrm>
        </p:spPr>
        <p:txBody>
          <a:bodyPr anchor="b">
            <a:normAutofit/>
          </a:bodyPr>
          <a:lstStyle>
            <a:lvl1pPr marL="0" indent="0">
              <a:buNone/>
              <a:defRPr sz="20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4AA2795-EFB6-4000-8F25-FBB62646C0CD}"/>
              </a:ext>
            </a:extLst>
          </p:cNvPr>
          <p:cNvSpPr>
            <a:spLocks noGrp="1"/>
          </p:cNvSpPr>
          <p:nvPr>
            <p:ph sz="quarter" idx="4"/>
          </p:nvPr>
        </p:nvSpPr>
        <p:spPr>
          <a:xfrm>
            <a:off x="6172200" y="2558237"/>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C942CFB-FE12-494A-9C41-3CB90F07BDAA}"/>
              </a:ext>
            </a:extLst>
          </p:cNvPr>
          <p:cNvSpPr>
            <a:spLocks noGrp="1"/>
          </p:cNvSpPr>
          <p:nvPr>
            <p:ph type="dt" sz="half" idx="10"/>
          </p:nvPr>
        </p:nvSpPr>
        <p:spPr/>
        <p:txBody>
          <a:bodyPr/>
          <a:lstStyle/>
          <a:p>
            <a:fld id="{11EAACC7-3B3F-47D1-959A-EF58926E955E}" type="datetimeFigureOut">
              <a:rPr lang="en-US" smtClean="0"/>
              <a:t>11/15/2020</a:t>
            </a:fld>
            <a:endParaRPr lang="en-US"/>
          </a:p>
        </p:txBody>
      </p:sp>
      <p:sp>
        <p:nvSpPr>
          <p:cNvPr id="8" name="Footer Placeholder 7">
            <a:extLst>
              <a:ext uri="{FF2B5EF4-FFF2-40B4-BE49-F238E27FC236}">
                <a16:creationId xmlns:a16="http://schemas.microsoft.com/office/drawing/2014/main" id="{6C3A07E3-59E1-4EBD-9687-4B6ABE96ACA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CF7BB23-7539-4674-8B66-ACEFF94686CE}"/>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31895328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841DB-C73C-4968-B434-A6AA14DAF62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08152BF-92C7-4BF5-A9DB-16A0BF0F5F5D}"/>
              </a:ext>
            </a:extLst>
          </p:cNvPr>
          <p:cNvSpPr>
            <a:spLocks noGrp="1"/>
          </p:cNvSpPr>
          <p:nvPr>
            <p:ph type="dt" sz="half" idx="10"/>
          </p:nvPr>
        </p:nvSpPr>
        <p:spPr/>
        <p:txBody>
          <a:bodyPr/>
          <a:lstStyle/>
          <a:p>
            <a:fld id="{11EAACC7-3B3F-47D1-959A-EF58926E955E}" type="datetimeFigureOut">
              <a:rPr lang="en-US" smtClean="0"/>
              <a:t>11/15/2020</a:t>
            </a:fld>
            <a:endParaRPr lang="en-US"/>
          </a:p>
        </p:txBody>
      </p:sp>
      <p:sp>
        <p:nvSpPr>
          <p:cNvPr id="4" name="Footer Placeholder 3">
            <a:extLst>
              <a:ext uri="{FF2B5EF4-FFF2-40B4-BE49-F238E27FC236}">
                <a16:creationId xmlns:a16="http://schemas.microsoft.com/office/drawing/2014/main" id="{C1289DB7-F492-4037-A439-D70F7E55652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FFA96F1-8B8A-4E83-B3C2-E10DE522AD30}"/>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27636472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031033-9688-463F-9614-47F2F5BC6BF7}"/>
              </a:ext>
            </a:extLst>
          </p:cNvPr>
          <p:cNvSpPr>
            <a:spLocks noGrp="1"/>
          </p:cNvSpPr>
          <p:nvPr>
            <p:ph type="dt" sz="half" idx="10"/>
          </p:nvPr>
        </p:nvSpPr>
        <p:spPr/>
        <p:txBody>
          <a:bodyPr/>
          <a:lstStyle/>
          <a:p>
            <a:fld id="{11EAACC7-3B3F-47D1-959A-EF58926E955E}" type="datetimeFigureOut">
              <a:rPr lang="en-US" smtClean="0"/>
              <a:t>11/15/2020</a:t>
            </a:fld>
            <a:endParaRPr lang="en-US"/>
          </a:p>
        </p:txBody>
      </p:sp>
      <p:sp>
        <p:nvSpPr>
          <p:cNvPr id="3" name="Footer Placeholder 2">
            <a:extLst>
              <a:ext uri="{FF2B5EF4-FFF2-40B4-BE49-F238E27FC236}">
                <a16:creationId xmlns:a16="http://schemas.microsoft.com/office/drawing/2014/main" id="{085B8DB2-C14B-45AC-ACAF-8702DF59C6E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001DA57-8D4E-4075-9460-4F03DF8AABA8}"/>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29796101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2CBE2C-9DAA-489D-AC88-15CBBA8A9BF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EE124BE-E494-445A-A4FB-A2A8F28F0C1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F2446DE-9A32-4774-9F7C-86678CA90E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400115D-61B3-46D0-B4D3-30C374B526CF}"/>
              </a:ext>
            </a:extLst>
          </p:cNvPr>
          <p:cNvSpPr>
            <a:spLocks noGrp="1"/>
          </p:cNvSpPr>
          <p:nvPr>
            <p:ph type="dt" sz="half" idx="10"/>
          </p:nvPr>
        </p:nvSpPr>
        <p:spPr/>
        <p:txBody>
          <a:bodyPr/>
          <a:lstStyle/>
          <a:p>
            <a:fld id="{11EAACC7-3B3F-47D1-959A-EF58926E955E}" type="datetimeFigureOut">
              <a:rPr lang="en-US" smtClean="0"/>
              <a:t>11/15/2020</a:t>
            </a:fld>
            <a:endParaRPr lang="en-US"/>
          </a:p>
        </p:txBody>
      </p:sp>
      <p:sp>
        <p:nvSpPr>
          <p:cNvPr id="6" name="Footer Placeholder 5">
            <a:extLst>
              <a:ext uri="{FF2B5EF4-FFF2-40B4-BE49-F238E27FC236}">
                <a16:creationId xmlns:a16="http://schemas.microsoft.com/office/drawing/2014/main" id="{EF3C2AFC-D0F8-469F-B1E0-123C2E066EC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8B9BCDA-9EF7-4531-8021-AF7B30751516}"/>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13853456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0AE558-F89F-4688-94E5-77F37D49F1B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BCD35AF-8CA2-49BB-BAE9-F29A0186EC6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C05CAA98-55BD-4118-A8AF-D603060784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ABFF4C5-82A8-4AD8-B7E2-2882F657683C}"/>
              </a:ext>
            </a:extLst>
          </p:cNvPr>
          <p:cNvSpPr>
            <a:spLocks noGrp="1"/>
          </p:cNvSpPr>
          <p:nvPr>
            <p:ph type="dt" sz="half" idx="10"/>
          </p:nvPr>
        </p:nvSpPr>
        <p:spPr/>
        <p:txBody>
          <a:bodyPr/>
          <a:lstStyle/>
          <a:p>
            <a:fld id="{11EAACC7-3B3F-47D1-959A-EF58926E955E}" type="datetimeFigureOut">
              <a:rPr lang="en-US" smtClean="0"/>
              <a:t>11/15/2020</a:t>
            </a:fld>
            <a:endParaRPr lang="en-US"/>
          </a:p>
        </p:txBody>
      </p:sp>
      <p:sp>
        <p:nvSpPr>
          <p:cNvPr id="6" name="Footer Placeholder 5">
            <a:extLst>
              <a:ext uri="{FF2B5EF4-FFF2-40B4-BE49-F238E27FC236}">
                <a16:creationId xmlns:a16="http://schemas.microsoft.com/office/drawing/2014/main" id="{3860B401-B64F-417B-8AD6-581A22E5E0E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F24BD4C-7149-44BF-8150-F72CAA95A56D}"/>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34397689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21" name="Straight Connector 20">
            <a:extLst>
              <a:ext uri="{FF2B5EF4-FFF2-40B4-BE49-F238E27FC236}">
                <a16:creationId xmlns:a16="http://schemas.microsoft.com/office/drawing/2014/main" id="{4436E0F2-A64B-471E-93C0-8DFE08CC57C8}"/>
              </a:ext>
            </a:extLst>
          </p:cNvPr>
          <p:cNvCxnSpPr>
            <a:cxnSpLocks/>
          </p:cNvCxnSpPr>
          <p:nvPr/>
        </p:nvCxnSpPr>
        <p:spPr>
          <a:xfrm flipH="1">
            <a:off x="0" y="0"/>
            <a:ext cx="3119718" cy="68580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C1E3AB1-2A8C-4607-9FAE-D8BDB280FE1A}"/>
              </a:ext>
            </a:extLst>
          </p:cNvPr>
          <p:cNvCxnSpPr>
            <a:cxnSpLocks/>
          </p:cNvCxnSpPr>
          <p:nvPr/>
        </p:nvCxnSpPr>
        <p:spPr>
          <a:xfrm flipH="1">
            <a:off x="0" y="0"/>
            <a:ext cx="903768" cy="65436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6D66059-832F-40B6-A35F-F56C8F38A1E7}"/>
              </a:ext>
            </a:extLst>
          </p:cNvPr>
          <p:cNvCxnSpPr>
            <a:cxnSpLocks/>
          </p:cNvCxnSpPr>
          <p:nvPr/>
        </p:nvCxnSpPr>
        <p:spPr>
          <a:xfrm flipH="1" flipV="1">
            <a:off x="-42863" y="5791200"/>
            <a:ext cx="6286501" cy="1066801"/>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A515E2ED-7EA9-448D-83FA-54C3DF9723BD}"/>
              </a:ext>
            </a:extLst>
          </p:cNvPr>
          <p:cNvCxnSpPr>
            <a:cxnSpLocks/>
          </p:cNvCxnSpPr>
          <p:nvPr/>
        </p:nvCxnSpPr>
        <p:spPr>
          <a:xfrm flipH="1">
            <a:off x="8462964" y="5848350"/>
            <a:ext cx="3729036" cy="100965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20595356-EABD-4767-AC9D-EA21FF115EC0}"/>
              </a:ext>
            </a:extLst>
          </p:cNvPr>
          <p:cNvCxnSpPr>
            <a:cxnSpLocks/>
          </p:cNvCxnSpPr>
          <p:nvPr/>
        </p:nvCxnSpPr>
        <p:spPr>
          <a:xfrm flipH="1">
            <a:off x="11543158" y="1647825"/>
            <a:ext cx="648842" cy="52101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28CD9F06-9628-469C-B788-A894E3E08281}"/>
              </a:ext>
            </a:extLst>
          </p:cNvPr>
          <p:cNvCxnSpPr>
            <a:cxnSpLocks/>
          </p:cNvCxnSpPr>
          <p:nvPr/>
        </p:nvCxnSpPr>
        <p:spPr>
          <a:xfrm flipH="1" flipV="1">
            <a:off x="10781554" y="0"/>
            <a:ext cx="1410446" cy="425834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8550A431-0B61-421B-B4B7-24C0CFF0F938}"/>
              </a:ext>
            </a:extLst>
          </p:cNvPr>
          <p:cNvCxnSpPr>
            <a:cxnSpLocks/>
          </p:cNvCxnSpPr>
          <p:nvPr/>
        </p:nvCxnSpPr>
        <p:spPr>
          <a:xfrm flipH="1" flipV="1">
            <a:off x="6529388" y="-4763"/>
            <a:ext cx="5662612" cy="9319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p:nvSpPr>
          <p:cNvPr id="2" name="Title Placeholder 1">
            <a:extLst>
              <a:ext uri="{FF2B5EF4-FFF2-40B4-BE49-F238E27FC236}">
                <a16:creationId xmlns:a16="http://schemas.microsoft.com/office/drawing/2014/main" id="{675B94C5-D205-4339-B029-5D0FD2E5F3DB}"/>
              </a:ext>
            </a:extLst>
          </p:cNvPr>
          <p:cNvSpPr>
            <a:spLocks noGrp="1"/>
          </p:cNvSpPr>
          <p:nvPr>
            <p:ph type="title"/>
          </p:nvPr>
        </p:nvSpPr>
        <p:spPr>
          <a:xfrm>
            <a:off x="1143000" y="533401"/>
            <a:ext cx="9906000" cy="138215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C096DC5C-BD34-4CE4-8AA7-A6A4B9516F8F}"/>
              </a:ext>
            </a:extLst>
          </p:cNvPr>
          <p:cNvSpPr>
            <a:spLocks noGrp="1"/>
          </p:cNvSpPr>
          <p:nvPr>
            <p:ph type="body" idx="1"/>
          </p:nvPr>
        </p:nvSpPr>
        <p:spPr>
          <a:xfrm>
            <a:off x="1143000" y="2009554"/>
            <a:ext cx="9906000" cy="402442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1F192A7-D622-449D-9FC2-48FDE4D690F1}"/>
              </a:ext>
            </a:extLst>
          </p:cNvPr>
          <p:cNvSpPr>
            <a:spLocks noGrp="1"/>
          </p:cNvSpPr>
          <p:nvPr>
            <p:ph type="dt" sz="half" idx="2"/>
          </p:nvPr>
        </p:nvSpPr>
        <p:spPr>
          <a:xfrm>
            <a:off x="7337102" y="6398878"/>
            <a:ext cx="4193908" cy="365125"/>
          </a:xfrm>
          <a:prstGeom prst="rect">
            <a:avLst/>
          </a:prstGeom>
        </p:spPr>
        <p:txBody>
          <a:bodyPr vert="horz" lIns="91440" tIns="45720" rIns="91440" bIns="45720" rtlCol="0" anchor="ctr">
            <a:normAutofit/>
          </a:bodyPr>
          <a:lstStyle>
            <a:lvl1pPr algn="r">
              <a:defRPr sz="1100">
                <a:solidFill>
                  <a:schemeClr val="tx2"/>
                </a:solidFill>
                <a:latin typeface="+mn-lt"/>
              </a:defRPr>
            </a:lvl1pPr>
          </a:lstStyle>
          <a:p>
            <a:fld id="{11EAACC7-3B3F-47D1-959A-EF58926E955E}" type="datetimeFigureOut">
              <a:rPr lang="en-US" smtClean="0"/>
              <a:t>11/15/2020</a:t>
            </a:fld>
            <a:endParaRPr lang="en-US"/>
          </a:p>
        </p:txBody>
      </p:sp>
      <p:sp>
        <p:nvSpPr>
          <p:cNvPr id="5" name="Footer Placeholder 4">
            <a:extLst>
              <a:ext uri="{FF2B5EF4-FFF2-40B4-BE49-F238E27FC236}">
                <a16:creationId xmlns:a16="http://schemas.microsoft.com/office/drawing/2014/main" id="{8435B93C-2BE9-4847-BFE5-D3CBCC6E948C}"/>
              </a:ext>
            </a:extLst>
          </p:cNvPr>
          <p:cNvSpPr>
            <a:spLocks noGrp="1"/>
          </p:cNvSpPr>
          <p:nvPr>
            <p:ph type="ftr" sz="quarter" idx="3"/>
          </p:nvPr>
        </p:nvSpPr>
        <p:spPr>
          <a:xfrm>
            <a:off x="154429" y="6398878"/>
            <a:ext cx="4497315" cy="365125"/>
          </a:xfrm>
          <a:prstGeom prst="rect">
            <a:avLst/>
          </a:prstGeom>
        </p:spPr>
        <p:txBody>
          <a:bodyPr vert="horz" lIns="91440" tIns="45720" rIns="91440" bIns="45720" rtlCol="0" anchor="ctr">
            <a:normAutofit/>
          </a:bodyPr>
          <a:lstStyle>
            <a:lvl1pPr algn="l">
              <a:defRPr sz="1200" b="1" spc="30" baseline="0">
                <a:solidFill>
                  <a:schemeClr val="tx2"/>
                </a:solidFill>
                <a:latin typeface="+mj-lt"/>
              </a:defRPr>
            </a:lvl1pPr>
          </a:lstStyle>
          <a:p>
            <a:endParaRPr lang="en-US" dirty="0"/>
          </a:p>
        </p:txBody>
      </p:sp>
      <p:sp>
        <p:nvSpPr>
          <p:cNvPr id="6" name="Slide Number Placeholder 5">
            <a:extLst>
              <a:ext uri="{FF2B5EF4-FFF2-40B4-BE49-F238E27FC236}">
                <a16:creationId xmlns:a16="http://schemas.microsoft.com/office/drawing/2014/main" id="{ADF70A99-395E-4F22-8AAB-6C7EE743D7D5}"/>
              </a:ext>
            </a:extLst>
          </p:cNvPr>
          <p:cNvSpPr>
            <a:spLocks noGrp="1"/>
          </p:cNvSpPr>
          <p:nvPr>
            <p:ph type="sldNum" sz="quarter" idx="4"/>
          </p:nvPr>
        </p:nvSpPr>
        <p:spPr>
          <a:xfrm>
            <a:off x="11602477" y="6398878"/>
            <a:ext cx="470887" cy="365125"/>
          </a:xfrm>
          <a:prstGeom prst="rect">
            <a:avLst/>
          </a:prstGeom>
        </p:spPr>
        <p:txBody>
          <a:bodyPr vert="horz" lIns="91440" tIns="45720" rIns="91440" bIns="45720" rtlCol="0" anchor="ctr">
            <a:normAutofit/>
          </a:bodyPr>
          <a:lstStyle>
            <a:lvl1pPr algn="r">
              <a:defRPr sz="1100">
                <a:solidFill>
                  <a:schemeClr val="tx2"/>
                </a:solidFill>
                <a:latin typeface="+mn-lt"/>
              </a:defRPr>
            </a:lvl1pPr>
          </a:lstStyle>
          <a:p>
            <a:fld id="{312CC964-A50B-4C29-B4E4-2C30BB34CCF3}" type="slidenum">
              <a:rPr lang="en-US" smtClean="0"/>
              <a:t>‹#›</a:t>
            </a:fld>
            <a:endParaRPr lang="en-US"/>
          </a:p>
        </p:txBody>
      </p:sp>
    </p:spTree>
    <p:extLst>
      <p:ext uri="{BB962C8B-B14F-4D97-AF65-F5344CB8AC3E}">
        <p14:creationId xmlns:p14="http://schemas.microsoft.com/office/powerpoint/2010/main" val="461091627"/>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1" r:id="rId6"/>
    <p:sldLayoutId id="2147483697" r:id="rId7"/>
    <p:sldLayoutId id="2147483698" r:id="rId8"/>
    <p:sldLayoutId id="2147483699" r:id="rId9"/>
    <p:sldLayoutId id="2147483700" r:id="rId10"/>
    <p:sldLayoutId id="2147483702" r:id="rId11"/>
  </p:sldLayoutIdLst>
  <p:txStyles>
    <p:titleStyle>
      <a:lvl1pPr algn="l" defTabSz="914400" rtl="0" eaLnBrk="1" latinLnBrk="0" hangingPunct="1">
        <a:lnSpc>
          <a:spcPct val="90000"/>
        </a:lnSpc>
        <a:spcBef>
          <a:spcPct val="0"/>
        </a:spcBef>
        <a:buNone/>
        <a:defRPr sz="4400" i="1" kern="1200" cap="all" baseline="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1000"/>
        </a:spcBef>
        <a:buSzPct val="80000"/>
        <a:buFont typeface="Arial" panose="020B0604020202020204" pitchFamily="34" charset="0"/>
        <a:buChar char="•"/>
        <a:defRPr sz="2400" kern="1200">
          <a:solidFill>
            <a:schemeClr val="tx2"/>
          </a:solidFill>
          <a:latin typeface="+mn-lt"/>
          <a:ea typeface="+mn-ea"/>
          <a:cs typeface="+mn-cs"/>
        </a:defRPr>
      </a:lvl1pPr>
      <a:lvl2pPr marL="685800" indent="-228600" algn="l" defTabSz="914400" rtl="0" eaLnBrk="1" latinLnBrk="0" hangingPunct="1">
        <a:lnSpc>
          <a:spcPct val="100000"/>
        </a:lnSpc>
        <a:spcBef>
          <a:spcPts val="500"/>
        </a:spcBef>
        <a:buSzPct val="80000"/>
        <a:buFont typeface="Arial" panose="020B0604020202020204" pitchFamily="34" charset="0"/>
        <a:buChar char="•"/>
        <a:defRPr sz="2000" kern="1200">
          <a:solidFill>
            <a:schemeClr val="tx2"/>
          </a:solidFill>
          <a:latin typeface="+mn-lt"/>
          <a:ea typeface="+mn-ea"/>
          <a:cs typeface="+mn-cs"/>
        </a:defRPr>
      </a:lvl2pPr>
      <a:lvl3pPr marL="1143000" indent="-228600" algn="l" defTabSz="914400" rtl="0" eaLnBrk="1" latinLnBrk="0" hangingPunct="1">
        <a:lnSpc>
          <a:spcPct val="100000"/>
        </a:lnSpc>
        <a:spcBef>
          <a:spcPts val="500"/>
        </a:spcBef>
        <a:buSzPct val="80000"/>
        <a:buFont typeface="Arial" panose="020B0604020202020204" pitchFamily="34" charset="0"/>
        <a:buChar char="•"/>
        <a:defRPr sz="1800" kern="1200">
          <a:solidFill>
            <a:schemeClr val="tx2"/>
          </a:solidFill>
          <a:latin typeface="+mn-lt"/>
          <a:ea typeface="+mn-ea"/>
          <a:cs typeface="+mn-cs"/>
        </a:defRPr>
      </a:lvl3pPr>
      <a:lvl4pPr marL="1600200" indent="-228600" algn="l" defTabSz="914400" rtl="0" eaLnBrk="1" latinLnBrk="0" hangingPunct="1">
        <a:lnSpc>
          <a:spcPct val="100000"/>
        </a:lnSpc>
        <a:spcBef>
          <a:spcPts val="500"/>
        </a:spcBef>
        <a:buSzPct val="80000"/>
        <a:buFont typeface="Arial" panose="020B0604020202020204" pitchFamily="34" charset="0"/>
        <a:buChar char="•"/>
        <a:defRPr sz="1600" kern="1200">
          <a:solidFill>
            <a:schemeClr val="tx2"/>
          </a:solidFill>
          <a:latin typeface="+mn-lt"/>
          <a:ea typeface="+mn-ea"/>
          <a:cs typeface="+mn-cs"/>
        </a:defRPr>
      </a:lvl4pPr>
      <a:lvl5pPr marL="2057400" indent="-228600" algn="l" defTabSz="914400" rtl="0" eaLnBrk="1" latinLnBrk="0" hangingPunct="1">
        <a:lnSpc>
          <a:spcPct val="100000"/>
        </a:lnSpc>
        <a:spcBef>
          <a:spcPts val="500"/>
        </a:spcBef>
        <a:buSzPct val="80000"/>
        <a:buFont typeface="Arial" panose="020B0604020202020204" pitchFamily="34" charset="0"/>
        <a:buChar char="•"/>
        <a:defRPr sz="16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5" Type="http://schemas.openxmlformats.org/officeDocument/2006/relationships/hyperlink" Target="https://libnvkz.ru/chitatelyam/o-novokuznetske/imya-v-istorii/zhuravkov" TargetMode="External"/><Relationship Id="rId4" Type="http://schemas.openxmlformats.org/officeDocument/2006/relationships/hyperlink" Target="https://libnvkz.ru/chitatelyam/o-novokuznetske/imya-v-istorii/ermakov"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www.libnvkz.ru/chitatelyam/o-novokuznetske/imya-v-istorii/milovatskii" TargetMode="External"/><Relationship Id="rId2" Type="http://schemas.openxmlformats.org/officeDocument/2006/relationships/image" Target="../media/image16.jpeg"/><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libnvkz.ru/biblioteka/biblioteki-cbs/cdb" TargetMode="External"/><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s://libnvkz.ru/chitatelyam/o-novokuznetske/imya-v-istorii/vypov" TargetMode="External"/><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hyperlink" Target="http://www.libnvkz.ru/chitatelyam/o-novokuznetske/imya-v-istorii/zhuravkov" TargetMode="External"/><Relationship Id="rId2" Type="http://schemas.openxmlformats.org/officeDocument/2006/relationships/image" Target="../media/image27.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hyperlink" Target="https://libnvkz.ru/chitatelyam/o-novokuznetske/imya-v-istorii/bardin" TargetMode="External"/><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www.libnvkz.ru/chitatelyam/o-novokuznetske/imya-v-istorii/bardin" TargetMode="External"/><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s://libnvkz.ru/chitatelyam/o-novokuznetske/imya-v-istorii/kustov" TargetMode="External"/><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2" name="Rectangle 41">
            <a:extLst>
              <a:ext uri="{FF2B5EF4-FFF2-40B4-BE49-F238E27FC236}">
                <a16:creationId xmlns:a16="http://schemas.microsoft.com/office/drawing/2014/main" id="{10A34275-CD0A-499C-9600-C96742FACE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4" name="Straight Connector 43">
            <a:extLst>
              <a:ext uri="{FF2B5EF4-FFF2-40B4-BE49-F238E27FC236}">
                <a16:creationId xmlns:a16="http://schemas.microsoft.com/office/drawing/2014/main" id="{1852546B-EF97-46E8-A930-3A033410668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7587" y="2720800"/>
            <a:ext cx="3470809" cy="413266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45">
            <a:extLst>
              <a:ext uri="{FF2B5EF4-FFF2-40B4-BE49-F238E27FC236}">
                <a16:creationId xmlns:a16="http://schemas.microsoft.com/office/drawing/2014/main" id="{12801F4A-0A74-45E0-8E5A-65A65252A34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0" y="-4540"/>
            <a:ext cx="1274412" cy="4967223"/>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47">
            <a:extLst>
              <a:ext uri="{FF2B5EF4-FFF2-40B4-BE49-F238E27FC236}">
                <a16:creationId xmlns:a16="http://schemas.microsoft.com/office/drawing/2014/main" id="{AD245F29-ABE7-4BB1-8164-5F4C4604B29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5257800" y="0"/>
            <a:ext cx="6926614" cy="1122363"/>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p:nvSpPr>
          <p:cNvPr id="2" name="Заголовок 1">
            <a:extLst>
              <a:ext uri="{FF2B5EF4-FFF2-40B4-BE49-F238E27FC236}">
                <a16:creationId xmlns:a16="http://schemas.microsoft.com/office/drawing/2014/main" id="{A4C94CD9-4BF4-4300-BD85-A6F6B5E3F51E}"/>
              </a:ext>
            </a:extLst>
          </p:cNvPr>
          <p:cNvSpPr>
            <a:spLocks noGrp="1"/>
          </p:cNvSpPr>
          <p:nvPr>
            <p:ph type="ctrTitle"/>
          </p:nvPr>
        </p:nvSpPr>
        <p:spPr>
          <a:xfrm>
            <a:off x="7155809" y="980388"/>
            <a:ext cx="4599415" cy="3113439"/>
          </a:xfrm>
        </p:spPr>
        <p:txBody>
          <a:bodyPr>
            <a:normAutofit/>
          </a:bodyPr>
          <a:lstStyle/>
          <a:p>
            <a:r>
              <a:rPr lang="ru-RU" sz="4400" dirty="0"/>
              <a:t>Памятники </a:t>
            </a:r>
            <a:br>
              <a:rPr lang="ru-RU" sz="4400" dirty="0"/>
            </a:br>
            <a:r>
              <a:rPr lang="ru-RU" sz="4400" dirty="0"/>
              <a:t>и </a:t>
            </a:r>
            <a:br>
              <a:rPr lang="ru-RU" sz="4400" dirty="0"/>
            </a:br>
            <a:r>
              <a:rPr lang="ru-RU" sz="4400" dirty="0"/>
              <a:t>городская скульптура.      </a:t>
            </a:r>
          </a:p>
        </p:txBody>
      </p:sp>
      <p:cxnSp>
        <p:nvCxnSpPr>
          <p:cNvPr id="50" name="Straight Connector 49">
            <a:extLst>
              <a:ext uri="{FF2B5EF4-FFF2-40B4-BE49-F238E27FC236}">
                <a16:creationId xmlns:a16="http://schemas.microsoft.com/office/drawing/2014/main" id="{CF00EEAF-0634-4EEB-81E5-9FBC2170F3F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337102" y="6051582"/>
            <a:ext cx="4847312" cy="806418"/>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3E11676-332F-449D-9A03-6CE4ED25CC3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4225160" y="0"/>
            <a:ext cx="3541141" cy="685800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pic>
        <p:nvPicPr>
          <p:cNvPr id="37" name="Picture 3">
            <a:extLst>
              <a:ext uri="{FF2B5EF4-FFF2-40B4-BE49-F238E27FC236}">
                <a16:creationId xmlns:a16="http://schemas.microsoft.com/office/drawing/2014/main" id="{B717A068-9F8C-4AF4-85B5-1A32A6C547E5}"/>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b="-1"/>
          <a:stretch/>
        </p:blipFill>
        <p:spPr>
          <a:xfrm>
            <a:off x="1464983" y="528860"/>
            <a:ext cx="5363634" cy="5795740"/>
          </a:xfrm>
          <a:prstGeom prst="rect">
            <a:avLst/>
          </a:prstGeom>
          <a:ln>
            <a:noFill/>
          </a:ln>
          <a:effectLst>
            <a:softEdge rad="112500"/>
          </a:effectLst>
        </p:spPr>
      </p:pic>
    </p:spTree>
    <p:extLst>
      <p:ext uri="{BB962C8B-B14F-4D97-AF65-F5344CB8AC3E}">
        <p14:creationId xmlns:p14="http://schemas.microsoft.com/office/powerpoint/2010/main" val="1659955371"/>
      </p:ext>
    </p:extLst>
  </p:cSld>
  <p:clrMapOvr>
    <a:masterClrMapping/>
  </p:clrMapOvr>
  <mc:AlternateContent xmlns:mc="http://schemas.openxmlformats.org/markup-compatibility/2006" xmlns:p14="http://schemas.microsoft.com/office/powerpoint/2010/main">
    <mc:Choice Requires="p14">
      <p:transition spd="slow" p14:dur="3400" advTm="5000">
        <p14:reveal/>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1000" fill="hold"/>
                                        <p:tgtEl>
                                          <p:spTgt spid="37"/>
                                        </p:tgtEl>
                                        <p:attrNameLst>
                                          <p:attrName>ppt_w</p:attrName>
                                        </p:attrNameLst>
                                      </p:cBhvr>
                                      <p:tavLst>
                                        <p:tav tm="0">
                                          <p:val>
                                            <p:fltVal val="0"/>
                                          </p:val>
                                        </p:tav>
                                        <p:tav tm="100000">
                                          <p:val>
                                            <p:strVal val="#ppt_w"/>
                                          </p:val>
                                        </p:tav>
                                      </p:tavLst>
                                    </p:anim>
                                    <p:anim calcmode="lin" valueType="num">
                                      <p:cBhvr>
                                        <p:cTn id="8" dur="1000" fill="hold"/>
                                        <p:tgtEl>
                                          <p:spTgt spid="37"/>
                                        </p:tgtEl>
                                        <p:attrNameLst>
                                          <p:attrName>ppt_h</p:attrName>
                                        </p:attrNameLst>
                                      </p:cBhvr>
                                      <p:tavLst>
                                        <p:tav tm="0">
                                          <p:val>
                                            <p:fltVal val="0"/>
                                          </p:val>
                                        </p:tav>
                                        <p:tav tm="100000">
                                          <p:val>
                                            <p:strVal val="#ppt_h"/>
                                          </p:val>
                                        </p:tav>
                                      </p:tavLst>
                                    </p:anim>
                                    <p:anim calcmode="lin" valueType="num">
                                      <p:cBhvr>
                                        <p:cTn id="9" dur="1000" fill="hold"/>
                                        <p:tgtEl>
                                          <p:spTgt spid="37"/>
                                        </p:tgtEl>
                                        <p:attrNameLst>
                                          <p:attrName>style.rotation</p:attrName>
                                        </p:attrNameLst>
                                      </p:cBhvr>
                                      <p:tavLst>
                                        <p:tav tm="0">
                                          <p:val>
                                            <p:fltVal val="90"/>
                                          </p:val>
                                        </p:tav>
                                        <p:tav tm="100000">
                                          <p:val>
                                            <p:fltVal val="0"/>
                                          </p:val>
                                        </p:tav>
                                      </p:tavLst>
                                    </p:anim>
                                    <p:animEffect transition="in" filter="fade">
                                      <p:cBhvr>
                                        <p:cTn id="10" dur="1000"/>
                                        <p:tgtEl>
                                          <p:spTgt spid="37"/>
                                        </p:tgtEl>
                                      </p:cBhvr>
                                    </p:animEffect>
                                  </p:childTnLst>
                                </p:cTn>
                              </p:par>
                            </p:childTnLst>
                          </p:cTn>
                        </p:par>
                        <p:par>
                          <p:cTn id="11" fill="hold">
                            <p:stCondLst>
                              <p:cond delay="1000"/>
                            </p:stCondLst>
                            <p:childTnLst>
                              <p:par>
                                <p:cTn id="12" presetID="16" presetClass="entr" presetSubtype="21" fill="hold" grpId="0" nodeType="afterEffect">
                                  <p:stCondLst>
                                    <p:cond delay="250"/>
                                  </p:stCondLst>
                                  <p:childTnLst>
                                    <p:set>
                                      <p:cBhvr>
                                        <p:cTn id="13" dur="1" fill="hold">
                                          <p:stCondLst>
                                            <p:cond delay="0"/>
                                          </p:stCondLst>
                                        </p:cTn>
                                        <p:tgtEl>
                                          <p:spTgt spid="2"/>
                                        </p:tgtEl>
                                        <p:attrNameLst>
                                          <p:attrName>style.visibility</p:attrName>
                                        </p:attrNameLst>
                                      </p:cBhvr>
                                      <p:to>
                                        <p:strVal val="visible"/>
                                      </p:to>
                                    </p:set>
                                    <p:animEffect transition="in" filter="barn(inVertical)">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s://libnvkz.ru/chitatelyam/o-novokuznetske/dostoprimechatelnosti/bulvar-geroev/30147.im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337" y="3353567"/>
            <a:ext cx="4454115" cy="29225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6" name="Picture 2" descr="https://libnvkz.ru/chitatelyam/o-novokuznetske/dostoprimechatelnosti/bulvar-geroev/11286.im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63857" y="385887"/>
            <a:ext cx="4454115" cy="276294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Прямоугольник 1"/>
          <p:cNvSpPr/>
          <p:nvPr/>
        </p:nvSpPr>
        <p:spPr>
          <a:xfrm>
            <a:off x="6823880" y="385887"/>
            <a:ext cx="3712191" cy="400110"/>
          </a:xfrm>
          <a:prstGeom prst="rect">
            <a:avLst/>
          </a:prstGeom>
        </p:spPr>
        <p:txBody>
          <a:bodyPr wrap="square">
            <a:spAutoFit/>
          </a:bodyPr>
          <a:lstStyle/>
          <a:p>
            <a:pPr fontAlgn="base"/>
            <a:r>
              <a:rPr lang="ru-RU" sz="2000" b="1" dirty="0">
                <a:solidFill>
                  <a:srgbClr val="FF0000"/>
                </a:solidFill>
                <a:latin typeface="Times New Roman" pitchFamily="18" charset="0"/>
                <a:cs typeface="Times New Roman" pitchFamily="18" charset="0"/>
              </a:rPr>
              <a:t>Бульвар Героев</a:t>
            </a:r>
          </a:p>
        </p:txBody>
      </p:sp>
      <p:sp>
        <p:nvSpPr>
          <p:cNvPr id="3" name="Прямоугольник 2"/>
          <p:cNvSpPr/>
          <p:nvPr/>
        </p:nvSpPr>
        <p:spPr>
          <a:xfrm>
            <a:off x="5008727" y="859810"/>
            <a:ext cx="7055893" cy="923330"/>
          </a:xfrm>
          <a:prstGeom prst="rect">
            <a:avLst/>
          </a:prstGeom>
        </p:spPr>
        <p:txBody>
          <a:bodyPr wrap="square">
            <a:spAutoFit/>
          </a:bodyPr>
          <a:lstStyle/>
          <a:p>
            <a:pPr algn="just" fontAlgn="base"/>
            <a:r>
              <a:rPr lang="ru-RU" b="1" dirty="0">
                <a:latin typeface="Times New Roman" pitchFamily="18" charset="0"/>
                <a:cs typeface="Times New Roman" pitchFamily="18" charset="0"/>
              </a:rPr>
              <a:t>Открыт дважды</a:t>
            </a:r>
            <a:r>
              <a:rPr lang="ru-RU" dirty="0">
                <a:latin typeface="Times New Roman" pitchFamily="18" charset="0"/>
                <a:cs typeface="Times New Roman" pitchFamily="18" charset="0"/>
              </a:rPr>
              <a:t>: 9 мая 1975 г., когда был зажжен Вечный огонь, и в 1977 г., когда были установлены скульптурные рельефы Венка Славы.</a:t>
            </a:r>
          </a:p>
          <a:p>
            <a:pPr algn="just" fontAlgn="base"/>
            <a:r>
              <a:rPr lang="ru-RU" b="1" dirty="0">
                <a:latin typeface="Times New Roman" pitchFamily="18" charset="0"/>
                <a:cs typeface="Times New Roman" pitchFamily="18" charset="0"/>
              </a:rPr>
              <a:t>Местоположение: </a:t>
            </a:r>
            <a:r>
              <a:rPr lang="ru-RU" dirty="0">
                <a:latin typeface="Times New Roman" pitchFamily="18" charset="0"/>
                <a:cs typeface="Times New Roman" pitchFamily="18" charset="0"/>
              </a:rPr>
              <a:t>проспект Октябрьский</a:t>
            </a:r>
          </a:p>
        </p:txBody>
      </p:sp>
      <p:sp>
        <p:nvSpPr>
          <p:cNvPr id="4" name="Прямоугольник 3"/>
          <p:cNvSpPr/>
          <p:nvPr/>
        </p:nvSpPr>
        <p:spPr>
          <a:xfrm>
            <a:off x="5257800" y="2028825"/>
            <a:ext cx="6670343" cy="4247317"/>
          </a:xfrm>
          <a:prstGeom prst="rect">
            <a:avLst/>
          </a:prstGeom>
        </p:spPr>
        <p:txBody>
          <a:bodyPr wrap="square">
            <a:spAutoFit/>
          </a:bodyPr>
          <a:lstStyle/>
          <a:p>
            <a:pPr algn="just"/>
            <a:r>
              <a:rPr lang="ru-RU" dirty="0">
                <a:latin typeface="Times New Roman" pitchFamily="18" charset="0"/>
                <a:cs typeface="Times New Roman" pitchFamily="18" charset="0"/>
              </a:rPr>
              <a:t>	Идея о создании мемориального ансамбля в честь воинов-</a:t>
            </a:r>
            <a:r>
              <a:rPr lang="ru-RU" dirty="0" err="1">
                <a:latin typeface="Times New Roman" pitchFamily="18" charset="0"/>
                <a:cs typeface="Times New Roman" pitchFamily="18" charset="0"/>
              </a:rPr>
              <a:t>новокузнечан</a:t>
            </a:r>
            <a:r>
              <a:rPr lang="ru-RU" dirty="0">
                <a:latin typeface="Times New Roman" pitchFamily="18" charset="0"/>
                <a:cs typeface="Times New Roman" pitchFamily="18" charset="0"/>
              </a:rPr>
              <a:t>, погибших в годы Великой Отечественной войны, возникла в середине 60-х годов. Надо отметить, что строительство мемориала не было в планах развития города, утвержденных в Москве, и разрешение на него никто не давал. </a:t>
            </a:r>
          </a:p>
          <a:p>
            <a:pPr algn="just"/>
            <a:r>
              <a:rPr lang="ru-RU" dirty="0">
                <a:latin typeface="Times New Roman" pitchFamily="18" charset="0"/>
                <a:cs typeface="Times New Roman" pitchFamily="18" charset="0"/>
              </a:rPr>
              <a:t>	Тогдашний первый секретарь Новокузнецкого горкома КПСС </a:t>
            </a:r>
            <a:r>
              <a:rPr lang="ru-RU" dirty="0">
                <a:latin typeface="Times New Roman" pitchFamily="18" charset="0"/>
                <a:cs typeface="Times New Roman" pitchFamily="18" charset="0"/>
                <a:hlinkClick r:id="rId4"/>
              </a:rPr>
              <a:t>Н. С. Ермаков</a:t>
            </a:r>
            <a:r>
              <a:rPr lang="ru-RU" dirty="0">
                <a:latin typeface="Times New Roman" pitchFamily="18" charset="0"/>
                <a:cs typeface="Times New Roman" pitchFamily="18" charset="0"/>
              </a:rPr>
              <a:t> рассуждал по-другому: да, город был в глубоком тылу, но более 14000 горожан не вернулись с полей великой битвы. А трудовой подвиг вообще бессмертный: каждый второй танк был одет в кузнецкую броню. Он решил строить мемориал на свой страх и риск – под видом обычного благоустройства улиц. </a:t>
            </a:r>
          </a:p>
          <a:p>
            <a:pPr algn="just"/>
            <a:r>
              <a:rPr lang="ru-RU" dirty="0">
                <a:latin typeface="Times New Roman" pitchFamily="18" charset="0"/>
                <a:cs typeface="Times New Roman" pitchFamily="18" charset="0"/>
              </a:rPr>
              <a:t>	В 1967 г. был объявлен конкурс на проект бульвара Героев. Из 26-ти работ выбрали проект молодого новокузнецкого архитектора </a:t>
            </a:r>
            <a:r>
              <a:rPr lang="ru-RU" dirty="0">
                <a:latin typeface="Times New Roman" pitchFamily="18" charset="0"/>
                <a:cs typeface="Times New Roman" pitchFamily="18" charset="0"/>
                <a:hlinkClick r:id="rId5"/>
              </a:rPr>
              <a:t>Юрия </a:t>
            </a:r>
            <a:r>
              <a:rPr lang="ru-RU" dirty="0" err="1">
                <a:latin typeface="Times New Roman" pitchFamily="18" charset="0"/>
                <a:cs typeface="Times New Roman" pitchFamily="18" charset="0"/>
                <a:hlinkClick r:id="rId5"/>
              </a:rPr>
              <a:t>Журавкова</a:t>
            </a:r>
            <a:r>
              <a:rPr lang="ru-RU" dirty="0">
                <a:latin typeface="Times New Roman" pitchFamily="18" charset="0"/>
                <a:cs typeface="Times New Roman" pitchFamily="18" charset="0"/>
              </a:rPr>
              <a:t>.</a:t>
            </a:r>
          </a:p>
        </p:txBody>
      </p:sp>
    </p:spTree>
    <p:extLst>
      <p:ext uri="{BB962C8B-B14F-4D97-AF65-F5344CB8AC3E}">
        <p14:creationId xmlns:p14="http://schemas.microsoft.com/office/powerpoint/2010/main" val="875262956"/>
      </p:ext>
    </p:extLst>
  </p:cSld>
  <p:clrMapOvr>
    <a:masterClrMapping/>
  </p:clrMapOvr>
  <mc:AlternateContent xmlns:mc="http://schemas.openxmlformats.org/markup-compatibility/2006" xmlns:p14="http://schemas.microsoft.com/office/powerpoint/2010/main">
    <mc:Choice Requires="p14">
      <p:transition spd="slow" p14:dur="3400" advTm="15000">
        <p14:reveal/>
      </p:transition>
    </mc:Choice>
    <mc:Fallback xmlns="">
      <p:transition spd="slow" advTm="1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500"/>
                                  </p:stCondLst>
                                  <p:childTnLst>
                                    <p:set>
                                      <p:cBhvr>
                                        <p:cTn id="6" dur="1" fill="hold">
                                          <p:stCondLst>
                                            <p:cond delay="0"/>
                                          </p:stCondLst>
                                        </p:cTn>
                                        <p:tgtEl>
                                          <p:spTgt spid="1026"/>
                                        </p:tgtEl>
                                        <p:attrNameLst>
                                          <p:attrName>style.visibility</p:attrName>
                                        </p:attrNameLst>
                                      </p:cBhvr>
                                      <p:to>
                                        <p:strVal val="visible"/>
                                      </p:to>
                                    </p:set>
                                    <p:animEffect transition="in" filter="barn(inVertical)">
                                      <p:cBhvr>
                                        <p:cTn id="7" dur="1000"/>
                                        <p:tgtEl>
                                          <p:spTgt spid="1026"/>
                                        </p:tgtEl>
                                      </p:cBhvr>
                                    </p:animEffect>
                                  </p:childTnLst>
                                </p:cTn>
                              </p:par>
                            </p:childTnLst>
                          </p:cTn>
                        </p:par>
                        <p:par>
                          <p:cTn id="8" fill="hold">
                            <p:stCondLst>
                              <p:cond delay="1500"/>
                            </p:stCondLst>
                            <p:childTnLst>
                              <p:par>
                                <p:cTn id="9" presetID="16" presetClass="entr" presetSubtype="21" fill="hold" nodeType="afterEffect">
                                  <p:stCondLst>
                                    <p:cond delay="500"/>
                                  </p:stCondLst>
                                  <p:childTnLst>
                                    <p:set>
                                      <p:cBhvr>
                                        <p:cTn id="10" dur="1" fill="hold">
                                          <p:stCondLst>
                                            <p:cond delay="0"/>
                                          </p:stCondLst>
                                        </p:cTn>
                                        <p:tgtEl>
                                          <p:spTgt spid="1028"/>
                                        </p:tgtEl>
                                        <p:attrNameLst>
                                          <p:attrName>style.visibility</p:attrName>
                                        </p:attrNameLst>
                                      </p:cBhvr>
                                      <p:to>
                                        <p:strVal val="visible"/>
                                      </p:to>
                                    </p:set>
                                    <p:animEffect transition="in" filter="barn(inVertical)">
                                      <p:cBhvr>
                                        <p:cTn id="11" dur="1000"/>
                                        <p:tgtEl>
                                          <p:spTgt spid="1028"/>
                                        </p:tgtEl>
                                      </p:cBhvr>
                                    </p:animEffect>
                                  </p:childTnLst>
                                </p:cTn>
                              </p:par>
                            </p:childTnLst>
                          </p:cTn>
                        </p:par>
                        <p:par>
                          <p:cTn id="12" fill="hold">
                            <p:stCondLst>
                              <p:cond delay="3000"/>
                            </p:stCondLst>
                            <p:childTnLst>
                              <p:par>
                                <p:cTn id="13" presetID="31" presetClass="entr" presetSubtype="0" fill="hold" nodeType="afterEffect">
                                  <p:stCondLst>
                                    <p:cond delay="500"/>
                                  </p:stCondLst>
                                  <p:childTnLst>
                                    <p:set>
                                      <p:cBhvr>
                                        <p:cTn id="14" dur="1" fill="hold">
                                          <p:stCondLst>
                                            <p:cond delay="0"/>
                                          </p:stCondLst>
                                        </p:cTn>
                                        <p:tgtEl>
                                          <p:spTgt spid="2">
                                            <p:txEl>
                                              <p:pRg st="0" end="0"/>
                                            </p:txEl>
                                          </p:spTgt>
                                        </p:tgtEl>
                                        <p:attrNameLst>
                                          <p:attrName>style.visibility</p:attrName>
                                        </p:attrNameLst>
                                      </p:cBhvr>
                                      <p:to>
                                        <p:strVal val="visible"/>
                                      </p:to>
                                    </p:set>
                                    <p:anim calcmode="lin" valueType="num">
                                      <p:cBhvr>
                                        <p:cTn id="15" dur="1000" fill="hold"/>
                                        <p:tgtEl>
                                          <p:spTgt spid="2">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2">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2">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2">
                                            <p:txEl>
                                              <p:pRg st="0" end="0"/>
                                            </p:txEl>
                                          </p:spTgt>
                                        </p:tgtEl>
                                      </p:cBhvr>
                                    </p:animEffect>
                                  </p:childTnLst>
                                </p:cTn>
                              </p:par>
                            </p:childTnLst>
                          </p:cTn>
                        </p:par>
                        <p:par>
                          <p:cTn id="19" fill="hold">
                            <p:stCondLst>
                              <p:cond delay="4500"/>
                            </p:stCondLst>
                            <p:childTnLst>
                              <p:par>
                                <p:cTn id="20" presetID="14" presetClass="entr" presetSubtype="10" fill="hold" nodeType="afterEffect">
                                  <p:stCondLst>
                                    <p:cond delay="500"/>
                                  </p:stCondLst>
                                  <p:childTnLst>
                                    <p:set>
                                      <p:cBhvr>
                                        <p:cTn id="21" dur="1" fill="hold">
                                          <p:stCondLst>
                                            <p:cond delay="0"/>
                                          </p:stCondLst>
                                        </p:cTn>
                                        <p:tgtEl>
                                          <p:spTgt spid="3">
                                            <p:txEl>
                                              <p:pRg st="0" end="0"/>
                                            </p:txEl>
                                          </p:spTgt>
                                        </p:tgtEl>
                                        <p:attrNameLst>
                                          <p:attrName>style.visibility</p:attrName>
                                        </p:attrNameLst>
                                      </p:cBhvr>
                                      <p:to>
                                        <p:strVal val="visible"/>
                                      </p:to>
                                    </p:set>
                                    <p:animEffect transition="in" filter="randombar(horizontal)">
                                      <p:cBhvr>
                                        <p:cTn id="22" dur="1000"/>
                                        <p:tgtEl>
                                          <p:spTgt spid="3">
                                            <p:txEl>
                                              <p:pRg st="0" end="0"/>
                                            </p:txEl>
                                          </p:spTgt>
                                        </p:tgtEl>
                                      </p:cBhvr>
                                    </p:animEffect>
                                  </p:childTnLst>
                                </p:cTn>
                              </p:par>
                            </p:childTnLst>
                          </p:cTn>
                        </p:par>
                        <p:par>
                          <p:cTn id="23" fill="hold">
                            <p:stCondLst>
                              <p:cond delay="6000"/>
                            </p:stCondLst>
                            <p:childTnLst>
                              <p:par>
                                <p:cTn id="24" presetID="14" presetClass="entr" presetSubtype="10" fill="hold" nodeType="afterEffect">
                                  <p:stCondLst>
                                    <p:cond delay="500"/>
                                  </p:stCondLst>
                                  <p:childTnLst>
                                    <p:set>
                                      <p:cBhvr>
                                        <p:cTn id="25" dur="1" fill="hold">
                                          <p:stCondLst>
                                            <p:cond delay="0"/>
                                          </p:stCondLst>
                                        </p:cTn>
                                        <p:tgtEl>
                                          <p:spTgt spid="3">
                                            <p:txEl>
                                              <p:pRg st="1" end="1"/>
                                            </p:txEl>
                                          </p:spTgt>
                                        </p:tgtEl>
                                        <p:attrNameLst>
                                          <p:attrName>style.visibility</p:attrName>
                                        </p:attrNameLst>
                                      </p:cBhvr>
                                      <p:to>
                                        <p:strVal val="visible"/>
                                      </p:to>
                                    </p:set>
                                    <p:animEffect transition="in" filter="randombar(horizontal)">
                                      <p:cBhvr>
                                        <p:cTn id="26" dur="1000"/>
                                        <p:tgtEl>
                                          <p:spTgt spid="3">
                                            <p:txEl>
                                              <p:pRg st="1" end="1"/>
                                            </p:txEl>
                                          </p:spTgt>
                                        </p:tgtEl>
                                      </p:cBhvr>
                                    </p:animEffect>
                                  </p:childTnLst>
                                </p:cTn>
                              </p:par>
                            </p:childTnLst>
                          </p:cTn>
                        </p:par>
                        <p:par>
                          <p:cTn id="27" fill="hold">
                            <p:stCondLst>
                              <p:cond delay="7500"/>
                            </p:stCondLst>
                            <p:childTnLst>
                              <p:par>
                                <p:cTn id="28" presetID="42" presetClass="entr" presetSubtype="0" fill="hold" nodeType="afterEffect">
                                  <p:stCondLst>
                                    <p:cond delay="500"/>
                                  </p:stCondLst>
                                  <p:childTnLst>
                                    <p:set>
                                      <p:cBhvr>
                                        <p:cTn id="29" dur="1" fill="hold">
                                          <p:stCondLst>
                                            <p:cond delay="0"/>
                                          </p:stCondLst>
                                        </p:cTn>
                                        <p:tgtEl>
                                          <p:spTgt spid="4">
                                            <p:txEl>
                                              <p:pRg st="0" end="0"/>
                                            </p:txEl>
                                          </p:spTgt>
                                        </p:tgtEl>
                                        <p:attrNameLst>
                                          <p:attrName>style.visibility</p:attrName>
                                        </p:attrNameLst>
                                      </p:cBhvr>
                                      <p:to>
                                        <p:strVal val="visible"/>
                                      </p:to>
                                    </p:set>
                                    <p:animEffect transition="in" filter="fade">
                                      <p:cBhvr>
                                        <p:cTn id="30" dur="1000"/>
                                        <p:tgtEl>
                                          <p:spTgt spid="4">
                                            <p:txEl>
                                              <p:pRg st="0" end="0"/>
                                            </p:txEl>
                                          </p:spTgt>
                                        </p:tgtEl>
                                      </p:cBhvr>
                                    </p:animEffect>
                                    <p:anim calcmode="lin" valueType="num">
                                      <p:cBhvr>
                                        <p:cTn id="31"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2"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33" fill="hold">
                            <p:stCondLst>
                              <p:cond delay="9000"/>
                            </p:stCondLst>
                            <p:childTnLst>
                              <p:par>
                                <p:cTn id="34" presetID="42" presetClass="entr" presetSubtype="0" fill="hold" nodeType="afterEffect">
                                  <p:stCondLst>
                                    <p:cond delay="500"/>
                                  </p:stCondLst>
                                  <p:childTnLst>
                                    <p:set>
                                      <p:cBhvr>
                                        <p:cTn id="35" dur="1" fill="hold">
                                          <p:stCondLst>
                                            <p:cond delay="0"/>
                                          </p:stCondLst>
                                        </p:cTn>
                                        <p:tgtEl>
                                          <p:spTgt spid="4">
                                            <p:txEl>
                                              <p:pRg st="1" end="1"/>
                                            </p:txEl>
                                          </p:spTgt>
                                        </p:tgtEl>
                                        <p:attrNameLst>
                                          <p:attrName>style.visibility</p:attrName>
                                        </p:attrNameLst>
                                      </p:cBhvr>
                                      <p:to>
                                        <p:strVal val="visible"/>
                                      </p:to>
                                    </p:set>
                                    <p:animEffect transition="in" filter="fade">
                                      <p:cBhvr>
                                        <p:cTn id="36" dur="1000"/>
                                        <p:tgtEl>
                                          <p:spTgt spid="4">
                                            <p:txEl>
                                              <p:pRg st="1" end="1"/>
                                            </p:txEl>
                                          </p:spTgt>
                                        </p:tgtEl>
                                      </p:cBhvr>
                                    </p:animEffect>
                                    <p:anim calcmode="lin" valueType="num">
                                      <p:cBhvr>
                                        <p:cTn id="37"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38"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par>
                          <p:cTn id="39" fill="hold">
                            <p:stCondLst>
                              <p:cond delay="10500"/>
                            </p:stCondLst>
                            <p:childTnLst>
                              <p:par>
                                <p:cTn id="40" presetID="42" presetClass="entr" presetSubtype="0" fill="hold" nodeType="afterEffect">
                                  <p:stCondLst>
                                    <p:cond delay="500"/>
                                  </p:stCondLst>
                                  <p:childTnLst>
                                    <p:set>
                                      <p:cBhvr>
                                        <p:cTn id="41" dur="1" fill="hold">
                                          <p:stCondLst>
                                            <p:cond delay="0"/>
                                          </p:stCondLst>
                                        </p:cTn>
                                        <p:tgtEl>
                                          <p:spTgt spid="4">
                                            <p:txEl>
                                              <p:pRg st="2" end="2"/>
                                            </p:txEl>
                                          </p:spTgt>
                                        </p:tgtEl>
                                        <p:attrNameLst>
                                          <p:attrName>style.visibility</p:attrName>
                                        </p:attrNameLst>
                                      </p:cBhvr>
                                      <p:to>
                                        <p:strVal val="visible"/>
                                      </p:to>
                                    </p:set>
                                    <p:animEffect transition="in" filter="fade">
                                      <p:cBhvr>
                                        <p:cTn id="42" dur="1000"/>
                                        <p:tgtEl>
                                          <p:spTgt spid="4">
                                            <p:txEl>
                                              <p:pRg st="2" end="2"/>
                                            </p:txEl>
                                          </p:spTgt>
                                        </p:tgtEl>
                                      </p:cBhvr>
                                    </p:animEffect>
                                    <p:anim calcmode="lin" valueType="num">
                                      <p:cBhvr>
                                        <p:cTn id="43"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44"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libnvkz.ru/userfiles/60/a8/60a81c55feb351b84887436637f15169.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96769" y="208081"/>
            <a:ext cx="4854117" cy="36405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Прямоугольник 2"/>
          <p:cNvSpPr/>
          <p:nvPr/>
        </p:nvSpPr>
        <p:spPr>
          <a:xfrm>
            <a:off x="6196084" y="1487606"/>
            <a:ext cx="5786649" cy="4185761"/>
          </a:xfrm>
          <a:prstGeom prst="rect">
            <a:avLst/>
          </a:prstGeom>
        </p:spPr>
        <p:txBody>
          <a:bodyPr wrap="square">
            <a:spAutoFit/>
          </a:bodyPr>
          <a:lstStyle/>
          <a:p>
            <a:pPr algn="ctr"/>
            <a:r>
              <a:rPr lang="ru-RU" sz="1900" dirty="0">
                <a:latin typeface="Times New Roman" pitchFamily="18" charset="0"/>
                <a:cs typeface="Times New Roman" pitchFamily="18" charset="0"/>
              </a:rPr>
              <a:t>Идея создания собственного музея боевой и трудовой славы на КМК возникла в начале 70-х годов. Участники Великой Отечественной войны обратились с предложением поставить памятник погибшим воинам-металлургам и труженикам тыла к секретарю партийного комитета </a:t>
            </a:r>
            <a:r>
              <a:rPr lang="ru-RU" sz="1900" dirty="0">
                <a:latin typeface="Times New Roman" pitchFamily="18" charset="0"/>
                <a:cs typeface="Times New Roman" pitchFamily="18" charset="0"/>
                <a:hlinkClick r:id="rId3"/>
              </a:rPr>
              <a:t>Николаю Митрофановичу </a:t>
            </a:r>
            <a:r>
              <a:rPr lang="ru-RU" sz="1900" dirty="0" err="1">
                <a:latin typeface="Times New Roman" pitchFamily="18" charset="0"/>
                <a:cs typeface="Times New Roman" pitchFamily="18" charset="0"/>
                <a:hlinkClick r:id="rId3"/>
              </a:rPr>
              <a:t>Миловацкому</a:t>
            </a:r>
            <a:r>
              <a:rPr lang="ru-RU" sz="1900" dirty="0">
                <a:latin typeface="Times New Roman" pitchFamily="18" charset="0"/>
                <a:cs typeface="Times New Roman" pitchFamily="18" charset="0"/>
              </a:rPr>
              <a:t>. </a:t>
            </a:r>
          </a:p>
          <a:p>
            <a:pPr algn="ctr"/>
            <a:r>
              <a:rPr lang="ru-RU" sz="1900" dirty="0">
                <a:latin typeface="Times New Roman" pitchFamily="18" charset="0"/>
                <a:cs typeface="Times New Roman" pitchFamily="18" charset="0"/>
              </a:rPr>
              <a:t>На ближайшем заседании парткома определили место будущего музея, заложили здесь камень. Был объявлен всесоюзный конкурс на лучший проект памятника. </a:t>
            </a:r>
          </a:p>
          <a:p>
            <a:pPr algn="ctr"/>
            <a:r>
              <a:rPr lang="ru-RU" sz="1900" dirty="0">
                <a:latin typeface="Times New Roman" pitchFamily="18" charset="0"/>
                <a:cs typeface="Times New Roman" pitchFamily="18" charset="0"/>
              </a:rPr>
              <a:t>Членам оргкомитета понравился эскиз московских авторов - скульптора Д. И. </a:t>
            </a:r>
            <a:r>
              <a:rPr lang="ru-RU" sz="1900" dirty="0" err="1">
                <a:latin typeface="Times New Roman" pitchFamily="18" charset="0"/>
                <a:cs typeface="Times New Roman" pitchFamily="18" charset="0"/>
              </a:rPr>
              <a:t>Народицкого</a:t>
            </a:r>
            <a:r>
              <a:rPr lang="ru-RU" sz="1900" dirty="0">
                <a:latin typeface="Times New Roman" pitchFamily="18" charset="0"/>
                <a:cs typeface="Times New Roman" pitchFamily="18" charset="0"/>
              </a:rPr>
              <a:t> и архитектора Н. Н. Миловидова.</a:t>
            </a:r>
          </a:p>
        </p:txBody>
      </p:sp>
      <p:sp>
        <p:nvSpPr>
          <p:cNvPr id="4" name="Прямоугольник 3"/>
          <p:cNvSpPr/>
          <p:nvPr/>
        </p:nvSpPr>
        <p:spPr>
          <a:xfrm>
            <a:off x="6196084" y="423080"/>
            <a:ext cx="5486400" cy="707886"/>
          </a:xfrm>
          <a:prstGeom prst="rect">
            <a:avLst/>
          </a:prstGeom>
        </p:spPr>
        <p:txBody>
          <a:bodyPr wrap="square">
            <a:spAutoFit/>
          </a:bodyPr>
          <a:lstStyle/>
          <a:p>
            <a:pPr algn="ctr" fontAlgn="base"/>
            <a:r>
              <a:rPr lang="ru-RU" sz="2000" dirty="0">
                <a:solidFill>
                  <a:srgbClr val="C00000"/>
                </a:solidFill>
                <a:latin typeface="Times New Roman" pitchFamily="18" charset="0"/>
                <a:cs typeface="Times New Roman" pitchFamily="18" charset="0"/>
              </a:rPr>
              <a:t>Мемориал-музей боевой и трудовой славы кузнецких металлургов</a:t>
            </a:r>
          </a:p>
        </p:txBody>
      </p:sp>
      <p:pic>
        <p:nvPicPr>
          <p:cNvPr id="2052" name="Picture 4" descr="https://libnvkz.ru/userfiles/95/f0/95f03357cedc407fe70dda07087cb63d.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38193" y="3307140"/>
            <a:ext cx="4884759" cy="324378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Прямоугольник 4"/>
          <p:cNvSpPr/>
          <p:nvPr/>
        </p:nvSpPr>
        <p:spPr>
          <a:xfrm>
            <a:off x="6196084" y="5673368"/>
            <a:ext cx="5786649" cy="1200329"/>
          </a:xfrm>
          <a:prstGeom prst="rect">
            <a:avLst/>
          </a:prstGeom>
        </p:spPr>
        <p:txBody>
          <a:bodyPr wrap="square">
            <a:spAutoFit/>
          </a:bodyPr>
          <a:lstStyle/>
          <a:p>
            <a:pPr algn="ctr" fontAlgn="base"/>
            <a:r>
              <a:rPr lang="ru-RU" b="1" dirty="0">
                <a:latin typeface="Times New Roman" pitchFamily="18" charset="0"/>
                <a:cs typeface="Times New Roman" pitchFamily="18" charset="0"/>
              </a:rPr>
              <a:t>Открыт</a:t>
            </a:r>
            <a:r>
              <a:rPr lang="ru-RU" dirty="0">
                <a:latin typeface="Times New Roman" pitchFamily="18" charset="0"/>
                <a:cs typeface="Times New Roman" pitchFamily="18" charset="0"/>
              </a:rPr>
              <a:t>: 8, 9 мая 1985 года</a:t>
            </a:r>
          </a:p>
          <a:p>
            <a:pPr algn="ctr" fontAlgn="base"/>
            <a:r>
              <a:rPr lang="ru-RU" b="1" dirty="0">
                <a:latin typeface="Times New Roman" pitchFamily="18" charset="0"/>
                <a:cs typeface="Times New Roman" pitchFamily="18" charset="0"/>
              </a:rPr>
              <a:t>Местоположение</a:t>
            </a:r>
            <a:r>
              <a:rPr lang="ru-RU" dirty="0">
                <a:latin typeface="Times New Roman" pitchFamily="18" charset="0"/>
                <a:cs typeface="Times New Roman" pitchFamily="18" charset="0"/>
              </a:rPr>
              <a:t>: </a:t>
            </a:r>
          </a:p>
          <a:p>
            <a:pPr algn="ctr" fontAlgn="base"/>
            <a:r>
              <a:rPr lang="ru-RU" dirty="0">
                <a:latin typeface="Times New Roman" pitchFamily="18" charset="0"/>
                <a:cs typeface="Times New Roman" pitchFamily="18" charset="0"/>
              </a:rPr>
              <a:t>Центральный район, Площадь Побед</a:t>
            </a:r>
          </a:p>
          <a:p>
            <a:pPr algn="ctr" fontAlgn="base"/>
            <a:r>
              <a:rPr lang="ru-RU" dirty="0">
                <a:latin typeface="Times New Roman" pitchFamily="18" charset="0"/>
                <a:cs typeface="Times New Roman" pitchFamily="18" charset="0"/>
              </a:rPr>
              <a:t> </a:t>
            </a:r>
          </a:p>
        </p:txBody>
      </p:sp>
    </p:spTree>
    <p:extLst>
      <p:ext uri="{BB962C8B-B14F-4D97-AF65-F5344CB8AC3E}">
        <p14:creationId xmlns:p14="http://schemas.microsoft.com/office/powerpoint/2010/main" val="5272531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0000">
        <p15:prstTrans prst="pageCurlDouble"/>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500"/>
                                  </p:stCondLst>
                                  <p:childTnLst>
                                    <p:set>
                                      <p:cBhvr>
                                        <p:cTn id="6" dur="1" fill="hold">
                                          <p:stCondLst>
                                            <p:cond delay="0"/>
                                          </p:stCondLst>
                                        </p:cTn>
                                        <p:tgtEl>
                                          <p:spTgt spid="2050"/>
                                        </p:tgtEl>
                                        <p:attrNameLst>
                                          <p:attrName>style.visibility</p:attrName>
                                        </p:attrNameLst>
                                      </p:cBhvr>
                                      <p:to>
                                        <p:strVal val="visible"/>
                                      </p:to>
                                    </p:set>
                                    <p:animEffect transition="in" filter="circle(in)">
                                      <p:cBhvr>
                                        <p:cTn id="7" dur="2000"/>
                                        <p:tgtEl>
                                          <p:spTgt spid="2050"/>
                                        </p:tgtEl>
                                      </p:cBhvr>
                                    </p:animEffect>
                                  </p:childTnLst>
                                </p:cTn>
                              </p:par>
                            </p:childTnLst>
                          </p:cTn>
                        </p:par>
                        <p:par>
                          <p:cTn id="8" fill="hold">
                            <p:stCondLst>
                              <p:cond delay="2500"/>
                            </p:stCondLst>
                            <p:childTnLst>
                              <p:par>
                                <p:cTn id="9" presetID="6" presetClass="entr" presetSubtype="16" fill="hold" nodeType="afterEffect">
                                  <p:stCondLst>
                                    <p:cond delay="500"/>
                                  </p:stCondLst>
                                  <p:childTnLst>
                                    <p:set>
                                      <p:cBhvr>
                                        <p:cTn id="10" dur="1" fill="hold">
                                          <p:stCondLst>
                                            <p:cond delay="0"/>
                                          </p:stCondLst>
                                        </p:cTn>
                                        <p:tgtEl>
                                          <p:spTgt spid="2052"/>
                                        </p:tgtEl>
                                        <p:attrNameLst>
                                          <p:attrName>style.visibility</p:attrName>
                                        </p:attrNameLst>
                                      </p:cBhvr>
                                      <p:to>
                                        <p:strVal val="visible"/>
                                      </p:to>
                                    </p:set>
                                    <p:animEffect transition="in" filter="circle(in)">
                                      <p:cBhvr>
                                        <p:cTn id="11" dur="2000"/>
                                        <p:tgtEl>
                                          <p:spTgt spid="2052"/>
                                        </p:tgtEl>
                                      </p:cBhvr>
                                    </p:animEffect>
                                  </p:childTnLst>
                                </p:cTn>
                              </p:par>
                            </p:childTnLst>
                          </p:cTn>
                        </p:par>
                        <p:par>
                          <p:cTn id="12" fill="hold">
                            <p:stCondLst>
                              <p:cond delay="5000"/>
                            </p:stCondLst>
                            <p:childTnLst>
                              <p:par>
                                <p:cTn id="13" presetID="14" presetClass="entr" presetSubtype="10" fill="hold" nodeType="afterEffect">
                                  <p:stCondLst>
                                    <p:cond delay="50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randombar(horizontal)">
                                      <p:cBhvr>
                                        <p:cTn id="15" dur="1000"/>
                                        <p:tgtEl>
                                          <p:spTgt spid="4">
                                            <p:txEl>
                                              <p:pRg st="0" end="0"/>
                                            </p:txEl>
                                          </p:spTgt>
                                        </p:tgtEl>
                                      </p:cBhvr>
                                    </p:animEffect>
                                  </p:childTnLst>
                                </p:cTn>
                              </p:par>
                            </p:childTnLst>
                          </p:cTn>
                        </p:par>
                        <p:par>
                          <p:cTn id="16" fill="hold">
                            <p:stCondLst>
                              <p:cond delay="6500"/>
                            </p:stCondLst>
                            <p:childTnLst>
                              <p:par>
                                <p:cTn id="17" presetID="42" presetClass="entr" presetSubtype="0" fill="hold" nodeType="afterEffect">
                                  <p:stCondLst>
                                    <p:cond delay="50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1000"/>
                                        <p:tgtEl>
                                          <p:spTgt spid="3">
                                            <p:txEl>
                                              <p:pRg st="0" end="0"/>
                                            </p:txEl>
                                          </p:spTgt>
                                        </p:tgtEl>
                                      </p:cBhvr>
                                    </p:animEffect>
                                    <p:anim calcmode="lin" valueType="num">
                                      <p:cBhvr>
                                        <p:cTn id="20"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22" fill="hold">
                            <p:stCondLst>
                              <p:cond delay="8000"/>
                            </p:stCondLst>
                            <p:childTnLst>
                              <p:par>
                                <p:cTn id="23" presetID="42" presetClass="entr" presetSubtype="0" fill="hold" nodeType="afterEffect">
                                  <p:stCondLst>
                                    <p:cond delay="50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fade">
                                      <p:cBhvr>
                                        <p:cTn id="25" dur="1000"/>
                                        <p:tgtEl>
                                          <p:spTgt spid="3">
                                            <p:txEl>
                                              <p:pRg st="1" end="1"/>
                                            </p:txEl>
                                          </p:spTgt>
                                        </p:tgtEl>
                                      </p:cBhvr>
                                    </p:animEffect>
                                    <p:anim calcmode="lin" valueType="num">
                                      <p:cBhvr>
                                        <p:cTn id="2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8" fill="hold">
                            <p:stCondLst>
                              <p:cond delay="9500"/>
                            </p:stCondLst>
                            <p:childTnLst>
                              <p:par>
                                <p:cTn id="29" presetID="42" presetClass="entr" presetSubtype="0" fill="hold" nodeType="afterEffect">
                                  <p:stCondLst>
                                    <p:cond delay="50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fade">
                                      <p:cBhvr>
                                        <p:cTn id="31" dur="1000"/>
                                        <p:tgtEl>
                                          <p:spTgt spid="3">
                                            <p:txEl>
                                              <p:pRg st="2" end="2"/>
                                            </p:txEl>
                                          </p:spTgt>
                                        </p:tgtEl>
                                      </p:cBhvr>
                                    </p:animEffect>
                                    <p:anim calcmode="lin" valueType="num">
                                      <p:cBhvr>
                                        <p:cTn id="3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34" fill="hold">
                            <p:stCondLst>
                              <p:cond delay="11000"/>
                            </p:stCondLst>
                            <p:childTnLst>
                              <p:par>
                                <p:cTn id="35" presetID="14" presetClass="entr" presetSubtype="10" fill="hold" nodeType="afterEffect">
                                  <p:stCondLst>
                                    <p:cond delay="1000"/>
                                  </p:stCondLst>
                                  <p:childTnLst>
                                    <p:set>
                                      <p:cBhvr>
                                        <p:cTn id="36" dur="1" fill="hold">
                                          <p:stCondLst>
                                            <p:cond delay="0"/>
                                          </p:stCondLst>
                                        </p:cTn>
                                        <p:tgtEl>
                                          <p:spTgt spid="5">
                                            <p:txEl>
                                              <p:pRg st="0" end="0"/>
                                            </p:txEl>
                                          </p:spTgt>
                                        </p:tgtEl>
                                        <p:attrNameLst>
                                          <p:attrName>style.visibility</p:attrName>
                                        </p:attrNameLst>
                                      </p:cBhvr>
                                      <p:to>
                                        <p:strVal val="visible"/>
                                      </p:to>
                                    </p:set>
                                    <p:animEffect transition="in" filter="randombar(horizontal)">
                                      <p:cBhvr>
                                        <p:cTn id="37" dur="1000"/>
                                        <p:tgtEl>
                                          <p:spTgt spid="5">
                                            <p:txEl>
                                              <p:pRg st="0" end="0"/>
                                            </p:txEl>
                                          </p:spTgt>
                                        </p:tgtEl>
                                      </p:cBhvr>
                                    </p:animEffect>
                                  </p:childTnLst>
                                </p:cTn>
                              </p:par>
                            </p:childTnLst>
                          </p:cTn>
                        </p:par>
                        <p:par>
                          <p:cTn id="38" fill="hold">
                            <p:stCondLst>
                              <p:cond delay="13000"/>
                            </p:stCondLst>
                            <p:childTnLst>
                              <p:par>
                                <p:cTn id="39" presetID="14" presetClass="entr" presetSubtype="10" fill="hold" nodeType="afterEffect">
                                  <p:stCondLst>
                                    <p:cond delay="1000"/>
                                  </p:stCondLst>
                                  <p:childTnLst>
                                    <p:set>
                                      <p:cBhvr>
                                        <p:cTn id="40" dur="1" fill="hold">
                                          <p:stCondLst>
                                            <p:cond delay="0"/>
                                          </p:stCondLst>
                                        </p:cTn>
                                        <p:tgtEl>
                                          <p:spTgt spid="5">
                                            <p:txEl>
                                              <p:pRg st="1" end="1"/>
                                            </p:txEl>
                                          </p:spTgt>
                                        </p:tgtEl>
                                        <p:attrNameLst>
                                          <p:attrName>style.visibility</p:attrName>
                                        </p:attrNameLst>
                                      </p:cBhvr>
                                      <p:to>
                                        <p:strVal val="visible"/>
                                      </p:to>
                                    </p:set>
                                    <p:animEffect transition="in" filter="randombar(horizontal)">
                                      <p:cBhvr>
                                        <p:cTn id="41" dur="1000"/>
                                        <p:tgtEl>
                                          <p:spTgt spid="5">
                                            <p:txEl>
                                              <p:pRg st="1" end="1"/>
                                            </p:txEl>
                                          </p:spTgt>
                                        </p:tgtEl>
                                      </p:cBhvr>
                                    </p:animEffect>
                                  </p:childTnLst>
                                </p:cTn>
                              </p:par>
                            </p:childTnLst>
                          </p:cTn>
                        </p:par>
                        <p:par>
                          <p:cTn id="42" fill="hold">
                            <p:stCondLst>
                              <p:cond delay="15000"/>
                            </p:stCondLst>
                            <p:childTnLst>
                              <p:par>
                                <p:cTn id="43" presetID="14" presetClass="entr" presetSubtype="10" fill="hold" nodeType="afterEffect">
                                  <p:stCondLst>
                                    <p:cond delay="1000"/>
                                  </p:stCondLst>
                                  <p:childTnLst>
                                    <p:set>
                                      <p:cBhvr>
                                        <p:cTn id="44" dur="1" fill="hold">
                                          <p:stCondLst>
                                            <p:cond delay="0"/>
                                          </p:stCondLst>
                                        </p:cTn>
                                        <p:tgtEl>
                                          <p:spTgt spid="5">
                                            <p:txEl>
                                              <p:pRg st="2" end="2"/>
                                            </p:txEl>
                                          </p:spTgt>
                                        </p:tgtEl>
                                        <p:attrNameLst>
                                          <p:attrName>style.visibility</p:attrName>
                                        </p:attrNameLst>
                                      </p:cBhvr>
                                      <p:to>
                                        <p:strVal val="visible"/>
                                      </p:to>
                                    </p:set>
                                    <p:animEffect transition="in" filter="randombar(horizontal)">
                                      <p:cBhvr>
                                        <p:cTn id="45" dur="10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12942" y="232012"/>
            <a:ext cx="6469039" cy="707886"/>
          </a:xfrm>
          <a:prstGeom prst="rect">
            <a:avLst/>
          </a:prstGeom>
        </p:spPr>
        <p:txBody>
          <a:bodyPr wrap="square">
            <a:spAutoFit/>
          </a:bodyPr>
          <a:lstStyle/>
          <a:p>
            <a:pPr algn="ctr" fontAlgn="base"/>
            <a:r>
              <a:rPr lang="ru-RU" sz="2000" dirty="0">
                <a:solidFill>
                  <a:srgbClr val="C00000"/>
                </a:solidFill>
                <a:latin typeface="Times New Roman" pitchFamily="18" charset="0"/>
                <a:cs typeface="Times New Roman" pitchFamily="18" charset="0"/>
              </a:rPr>
              <a:t>Памятник скульптурный «Неизвестному солдату» («Воину Освободителю»)</a:t>
            </a:r>
          </a:p>
        </p:txBody>
      </p:sp>
      <p:sp>
        <p:nvSpPr>
          <p:cNvPr id="3" name="Прямоугольник 2"/>
          <p:cNvSpPr/>
          <p:nvPr/>
        </p:nvSpPr>
        <p:spPr>
          <a:xfrm>
            <a:off x="136478" y="5336275"/>
            <a:ext cx="4858603" cy="1200329"/>
          </a:xfrm>
          <a:prstGeom prst="rect">
            <a:avLst/>
          </a:prstGeom>
        </p:spPr>
        <p:txBody>
          <a:bodyPr wrap="square">
            <a:spAutoFit/>
          </a:bodyPr>
          <a:lstStyle/>
          <a:p>
            <a:pPr algn="ctr" fontAlgn="base"/>
            <a:r>
              <a:rPr lang="ru-RU" b="1" dirty="0">
                <a:latin typeface="Times New Roman" pitchFamily="18" charset="0"/>
                <a:cs typeface="Times New Roman" pitchFamily="18" charset="0"/>
              </a:rPr>
              <a:t>Открыт: </a:t>
            </a:r>
            <a:r>
              <a:rPr lang="ru-RU" dirty="0">
                <a:latin typeface="Times New Roman" pitchFamily="18" charset="0"/>
                <a:cs typeface="Times New Roman" pitchFamily="18" charset="0"/>
              </a:rPr>
              <a:t>1947, 29 июня 2012</a:t>
            </a:r>
          </a:p>
          <a:p>
            <a:pPr algn="ctr" fontAlgn="base"/>
            <a:r>
              <a:rPr lang="ru-RU" b="1" dirty="0">
                <a:latin typeface="Times New Roman" pitchFamily="18" charset="0"/>
                <a:cs typeface="Times New Roman" pitchFamily="18" charset="0"/>
              </a:rPr>
              <a:t>Местоположение: </a:t>
            </a:r>
          </a:p>
          <a:p>
            <a:pPr algn="ctr" fontAlgn="base"/>
            <a:r>
              <a:rPr lang="ru-RU" dirty="0">
                <a:latin typeface="Times New Roman" pitchFamily="18" charset="0"/>
                <a:cs typeface="Times New Roman" pitchFamily="18" charset="0"/>
              </a:rPr>
              <a:t>Центральный район, </a:t>
            </a:r>
          </a:p>
          <a:p>
            <a:pPr algn="ctr" fontAlgn="base"/>
            <a:r>
              <a:rPr lang="ru-RU" dirty="0">
                <a:latin typeface="Times New Roman" pitchFamily="18" charset="0"/>
                <a:cs typeface="Times New Roman" pitchFamily="18" charset="0"/>
              </a:rPr>
              <a:t>ул. Энтузиастов, сквер 25 лет Октября</a:t>
            </a:r>
          </a:p>
        </p:txBody>
      </p:sp>
      <p:pic>
        <p:nvPicPr>
          <p:cNvPr id="3076" name="Picture 4" descr="https://libnvkz.ru/chitatelyam/o-novokuznetske/dostoprimechatelnosti/neizvestnomu-soldatu/15463.im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46162" y="232012"/>
            <a:ext cx="3766780" cy="50204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Прямоугольник 3"/>
          <p:cNvSpPr/>
          <p:nvPr/>
        </p:nvSpPr>
        <p:spPr>
          <a:xfrm>
            <a:off x="7465326" y="1214651"/>
            <a:ext cx="4135272" cy="707886"/>
          </a:xfrm>
          <a:prstGeom prst="rect">
            <a:avLst/>
          </a:prstGeom>
        </p:spPr>
        <p:txBody>
          <a:bodyPr wrap="square">
            <a:spAutoFit/>
          </a:bodyPr>
          <a:lstStyle/>
          <a:p>
            <a:pPr algn="ctr" fontAlgn="base"/>
            <a:r>
              <a:rPr lang="ru-RU" sz="2000" dirty="0">
                <a:solidFill>
                  <a:srgbClr val="C00000"/>
                </a:solidFill>
                <a:latin typeface="Times New Roman" pitchFamily="18" charset="0"/>
                <a:cs typeface="Times New Roman" pitchFamily="18" charset="0"/>
              </a:rPr>
              <a:t>Памятник «Неизвестному солдату» в Новоильинском районе</a:t>
            </a:r>
          </a:p>
        </p:txBody>
      </p:sp>
      <p:pic>
        <p:nvPicPr>
          <p:cNvPr id="3078" name="Picture 6" descr="https://libnvkz.ru/chitatelyam/o-novokuznetske/dostoprimechatelnosti/16201/16204.im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489209" y="1937421"/>
            <a:ext cx="5111389" cy="383354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Прямоугольник 4"/>
          <p:cNvSpPr/>
          <p:nvPr/>
        </p:nvSpPr>
        <p:spPr>
          <a:xfrm>
            <a:off x="6277970" y="5770963"/>
            <a:ext cx="5704764" cy="923330"/>
          </a:xfrm>
          <a:prstGeom prst="rect">
            <a:avLst/>
          </a:prstGeom>
        </p:spPr>
        <p:txBody>
          <a:bodyPr wrap="square">
            <a:spAutoFit/>
          </a:bodyPr>
          <a:lstStyle/>
          <a:p>
            <a:pPr algn="ctr" fontAlgn="base"/>
            <a:r>
              <a:rPr lang="ru-RU" b="1" dirty="0">
                <a:latin typeface="Times New Roman" pitchFamily="18" charset="0"/>
                <a:cs typeface="Times New Roman" pitchFamily="18" charset="0"/>
              </a:rPr>
              <a:t>Местоположение: </a:t>
            </a:r>
            <a:r>
              <a:rPr lang="ru-RU" dirty="0">
                <a:latin typeface="Times New Roman" pitchFamily="18" charset="0"/>
                <a:cs typeface="Times New Roman" pitchFamily="18" charset="0"/>
              </a:rPr>
              <a:t>Новоильинский район, пересечение проспектов Авиаторов и </a:t>
            </a:r>
            <a:r>
              <a:rPr lang="ru-RU" dirty="0" err="1">
                <a:latin typeface="Times New Roman" pitchFamily="18" charset="0"/>
                <a:cs typeface="Times New Roman" pitchFamily="18" charset="0"/>
              </a:rPr>
              <a:t>Чернышова</a:t>
            </a:r>
          </a:p>
          <a:p>
            <a:pPr algn="ctr" fontAlgn="base"/>
            <a:r>
              <a:rPr lang="ru-RU" b="1" dirty="0">
                <a:latin typeface="Times New Roman" pitchFamily="18" charset="0"/>
                <a:cs typeface="Times New Roman" pitchFamily="18" charset="0"/>
              </a:rPr>
              <a:t>Открыт: </a:t>
            </a:r>
            <a:r>
              <a:rPr lang="ru-RU" dirty="0">
                <a:latin typeface="Times New Roman" pitchFamily="18" charset="0"/>
                <a:cs typeface="Times New Roman" pitchFamily="18" charset="0"/>
              </a:rPr>
              <a:t>8 мая, 2009 год</a:t>
            </a:r>
          </a:p>
        </p:txBody>
      </p:sp>
    </p:spTree>
    <p:extLst>
      <p:ext uri="{BB962C8B-B14F-4D97-AF65-F5344CB8AC3E}">
        <p14:creationId xmlns:p14="http://schemas.microsoft.com/office/powerpoint/2010/main" val="9751767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2000">
        <p15:prstTrans prst="pageCurlDouble"/>
      </p:transition>
    </mc:Choice>
    <mc:Fallback xmlns="">
      <p:transition spd="slow" advTm="1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500"/>
                                  </p:stCondLst>
                                  <p:childTnLst>
                                    <p:set>
                                      <p:cBhvr>
                                        <p:cTn id="6" dur="1" fill="hold">
                                          <p:stCondLst>
                                            <p:cond delay="0"/>
                                          </p:stCondLst>
                                        </p:cTn>
                                        <p:tgtEl>
                                          <p:spTgt spid="3076"/>
                                        </p:tgtEl>
                                        <p:attrNameLst>
                                          <p:attrName>style.visibility</p:attrName>
                                        </p:attrNameLst>
                                      </p:cBhvr>
                                      <p:to>
                                        <p:strVal val="visible"/>
                                      </p:to>
                                    </p:set>
                                    <p:anim calcmode="lin" valueType="num">
                                      <p:cBhvr>
                                        <p:cTn id="7" dur="1000" fill="hold"/>
                                        <p:tgtEl>
                                          <p:spTgt spid="3076"/>
                                        </p:tgtEl>
                                        <p:attrNameLst>
                                          <p:attrName>ppt_w</p:attrName>
                                        </p:attrNameLst>
                                      </p:cBhvr>
                                      <p:tavLst>
                                        <p:tav tm="0">
                                          <p:val>
                                            <p:fltVal val="0"/>
                                          </p:val>
                                        </p:tav>
                                        <p:tav tm="100000">
                                          <p:val>
                                            <p:strVal val="#ppt_w"/>
                                          </p:val>
                                        </p:tav>
                                      </p:tavLst>
                                    </p:anim>
                                    <p:anim calcmode="lin" valueType="num">
                                      <p:cBhvr>
                                        <p:cTn id="8" dur="1000" fill="hold"/>
                                        <p:tgtEl>
                                          <p:spTgt spid="3076"/>
                                        </p:tgtEl>
                                        <p:attrNameLst>
                                          <p:attrName>ppt_h</p:attrName>
                                        </p:attrNameLst>
                                      </p:cBhvr>
                                      <p:tavLst>
                                        <p:tav tm="0">
                                          <p:val>
                                            <p:fltVal val="0"/>
                                          </p:val>
                                        </p:tav>
                                        <p:tav tm="100000">
                                          <p:val>
                                            <p:strVal val="#ppt_h"/>
                                          </p:val>
                                        </p:tav>
                                      </p:tavLst>
                                    </p:anim>
                                    <p:anim calcmode="lin" valueType="num">
                                      <p:cBhvr>
                                        <p:cTn id="9" dur="1000" fill="hold"/>
                                        <p:tgtEl>
                                          <p:spTgt spid="3076"/>
                                        </p:tgtEl>
                                        <p:attrNameLst>
                                          <p:attrName>style.rotation</p:attrName>
                                        </p:attrNameLst>
                                      </p:cBhvr>
                                      <p:tavLst>
                                        <p:tav tm="0">
                                          <p:val>
                                            <p:fltVal val="90"/>
                                          </p:val>
                                        </p:tav>
                                        <p:tav tm="100000">
                                          <p:val>
                                            <p:fltVal val="0"/>
                                          </p:val>
                                        </p:tav>
                                      </p:tavLst>
                                    </p:anim>
                                    <p:animEffect transition="in" filter="fade">
                                      <p:cBhvr>
                                        <p:cTn id="10" dur="1000"/>
                                        <p:tgtEl>
                                          <p:spTgt spid="3076"/>
                                        </p:tgtEl>
                                      </p:cBhvr>
                                    </p:animEffect>
                                  </p:childTnLst>
                                </p:cTn>
                              </p:par>
                            </p:childTnLst>
                          </p:cTn>
                        </p:par>
                        <p:par>
                          <p:cTn id="11" fill="hold">
                            <p:stCondLst>
                              <p:cond delay="1500"/>
                            </p:stCondLst>
                            <p:childTnLst>
                              <p:par>
                                <p:cTn id="12" presetID="14" presetClass="entr" presetSubtype="10" fill="hold" nodeType="afterEffect">
                                  <p:stCondLst>
                                    <p:cond delay="500"/>
                                  </p:stCondLst>
                                  <p:childTnLst>
                                    <p:set>
                                      <p:cBhvr>
                                        <p:cTn id="13" dur="1" fill="hold">
                                          <p:stCondLst>
                                            <p:cond delay="0"/>
                                          </p:stCondLst>
                                        </p:cTn>
                                        <p:tgtEl>
                                          <p:spTgt spid="2">
                                            <p:txEl>
                                              <p:pRg st="0" end="0"/>
                                            </p:txEl>
                                          </p:spTgt>
                                        </p:tgtEl>
                                        <p:attrNameLst>
                                          <p:attrName>style.visibility</p:attrName>
                                        </p:attrNameLst>
                                      </p:cBhvr>
                                      <p:to>
                                        <p:strVal val="visible"/>
                                      </p:to>
                                    </p:set>
                                    <p:animEffect transition="in" filter="randombar(horizontal)">
                                      <p:cBhvr>
                                        <p:cTn id="14" dur="1000"/>
                                        <p:tgtEl>
                                          <p:spTgt spid="2">
                                            <p:txEl>
                                              <p:pRg st="0" end="0"/>
                                            </p:txEl>
                                          </p:spTgt>
                                        </p:tgtEl>
                                      </p:cBhvr>
                                    </p:animEffect>
                                  </p:childTnLst>
                                </p:cTn>
                              </p:par>
                            </p:childTnLst>
                          </p:cTn>
                        </p:par>
                        <p:par>
                          <p:cTn id="15" fill="hold">
                            <p:stCondLst>
                              <p:cond delay="3000"/>
                            </p:stCondLst>
                            <p:childTnLst>
                              <p:par>
                                <p:cTn id="16" presetID="31" presetClass="entr" presetSubtype="0" fill="hold" nodeType="afterEffect">
                                  <p:stCondLst>
                                    <p:cond delay="500"/>
                                  </p:stCondLst>
                                  <p:childTnLst>
                                    <p:set>
                                      <p:cBhvr>
                                        <p:cTn id="17" dur="1" fill="hold">
                                          <p:stCondLst>
                                            <p:cond delay="0"/>
                                          </p:stCondLst>
                                        </p:cTn>
                                        <p:tgtEl>
                                          <p:spTgt spid="3078"/>
                                        </p:tgtEl>
                                        <p:attrNameLst>
                                          <p:attrName>style.visibility</p:attrName>
                                        </p:attrNameLst>
                                      </p:cBhvr>
                                      <p:to>
                                        <p:strVal val="visible"/>
                                      </p:to>
                                    </p:set>
                                    <p:anim calcmode="lin" valueType="num">
                                      <p:cBhvr>
                                        <p:cTn id="18" dur="1000" fill="hold"/>
                                        <p:tgtEl>
                                          <p:spTgt spid="3078"/>
                                        </p:tgtEl>
                                        <p:attrNameLst>
                                          <p:attrName>ppt_w</p:attrName>
                                        </p:attrNameLst>
                                      </p:cBhvr>
                                      <p:tavLst>
                                        <p:tav tm="0">
                                          <p:val>
                                            <p:fltVal val="0"/>
                                          </p:val>
                                        </p:tav>
                                        <p:tav tm="100000">
                                          <p:val>
                                            <p:strVal val="#ppt_w"/>
                                          </p:val>
                                        </p:tav>
                                      </p:tavLst>
                                    </p:anim>
                                    <p:anim calcmode="lin" valueType="num">
                                      <p:cBhvr>
                                        <p:cTn id="19" dur="1000" fill="hold"/>
                                        <p:tgtEl>
                                          <p:spTgt spid="3078"/>
                                        </p:tgtEl>
                                        <p:attrNameLst>
                                          <p:attrName>ppt_h</p:attrName>
                                        </p:attrNameLst>
                                      </p:cBhvr>
                                      <p:tavLst>
                                        <p:tav tm="0">
                                          <p:val>
                                            <p:fltVal val="0"/>
                                          </p:val>
                                        </p:tav>
                                        <p:tav tm="100000">
                                          <p:val>
                                            <p:strVal val="#ppt_h"/>
                                          </p:val>
                                        </p:tav>
                                      </p:tavLst>
                                    </p:anim>
                                    <p:anim calcmode="lin" valueType="num">
                                      <p:cBhvr>
                                        <p:cTn id="20" dur="1000" fill="hold"/>
                                        <p:tgtEl>
                                          <p:spTgt spid="3078"/>
                                        </p:tgtEl>
                                        <p:attrNameLst>
                                          <p:attrName>style.rotation</p:attrName>
                                        </p:attrNameLst>
                                      </p:cBhvr>
                                      <p:tavLst>
                                        <p:tav tm="0">
                                          <p:val>
                                            <p:fltVal val="90"/>
                                          </p:val>
                                        </p:tav>
                                        <p:tav tm="100000">
                                          <p:val>
                                            <p:fltVal val="0"/>
                                          </p:val>
                                        </p:tav>
                                      </p:tavLst>
                                    </p:anim>
                                    <p:animEffect transition="in" filter="fade">
                                      <p:cBhvr>
                                        <p:cTn id="21" dur="1000"/>
                                        <p:tgtEl>
                                          <p:spTgt spid="3078"/>
                                        </p:tgtEl>
                                      </p:cBhvr>
                                    </p:animEffect>
                                  </p:childTnLst>
                                </p:cTn>
                              </p:par>
                            </p:childTnLst>
                          </p:cTn>
                        </p:par>
                        <p:par>
                          <p:cTn id="22" fill="hold">
                            <p:stCondLst>
                              <p:cond delay="4500"/>
                            </p:stCondLst>
                            <p:childTnLst>
                              <p:par>
                                <p:cTn id="23" presetID="14" presetClass="entr" presetSubtype="10" fill="hold" nodeType="afterEffect">
                                  <p:stCondLst>
                                    <p:cond delay="500"/>
                                  </p:stCondLst>
                                  <p:childTnLst>
                                    <p:set>
                                      <p:cBhvr>
                                        <p:cTn id="24" dur="1" fill="hold">
                                          <p:stCondLst>
                                            <p:cond delay="0"/>
                                          </p:stCondLst>
                                        </p:cTn>
                                        <p:tgtEl>
                                          <p:spTgt spid="5">
                                            <p:txEl>
                                              <p:pRg st="0" end="0"/>
                                            </p:txEl>
                                          </p:spTgt>
                                        </p:tgtEl>
                                        <p:attrNameLst>
                                          <p:attrName>style.visibility</p:attrName>
                                        </p:attrNameLst>
                                      </p:cBhvr>
                                      <p:to>
                                        <p:strVal val="visible"/>
                                      </p:to>
                                    </p:set>
                                    <p:animEffect transition="in" filter="randombar(horizontal)">
                                      <p:cBhvr>
                                        <p:cTn id="25" dur="1000"/>
                                        <p:tgtEl>
                                          <p:spTgt spid="5">
                                            <p:txEl>
                                              <p:pRg st="0" end="0"/>
                                            </p:txEl>
                                          </p:spTgt>
                                        </p:tgtEl>
                                      </p:cBhvr>
                                    </p:animEffect>
                                  </p:childTnLst>
                                </p:cTn>
                              </p:par>
                            </p:childTnLst>
                          </p:cTn>
                        </p:par>
                        <p:par>
                          <p:cTn id="26" fill="hold">
                            <p:stCondLst>
                              <p:cond delay="6000"/>
                            </p:stCondLst>
                            <p:childTnLst>
                              <p:par>
                                <p:cTn id="27" presetID="14" presetClass="entr" presetSubtype="10" fill="hold" nodeType="afterEffect">
                                  <p:stCondLst>
                                    <p:cond delay="50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randombar(horizontal)">
                                      <p:cBhvr>
                                        <p:cTn id="29" dur="1000"/>
                                        <p:tgtEl>
                                          <p:spTgt spid="5">
                                            <p:txEl>
                                              <p:pRg st="1" end="1"/>
                                            </p:txEl>
                                          </p:spTgt>
                                        </p:tgtEl>
                                      </p:cBhvr>
                                    </p:animEffect>
                                  </p:childTnLst>
                                </p:cTn>
                              </p:par>
                            </p:childTnLst>
                          </p:cTn>
                        </p:par>
                        <p:par>
                          <p:cTn id="30" fill="hold">
                            <p:stCondLst>
                              <p:cond delay="7500"/>
                            </p:stCondLst>
                            <p:childTnLst>
                              <p:par>
                                <p:cTn id="31" presetID="14" presetClass="entr" presetSubtype="10" fill="hold" nodeType="afterEffect">
                                  <p:stCondLst>
                                    <p:cond delay="500"/>
                                  </p:stCondLst>
                                  <p:childTnLst>
                                    <p:set>
                                      <p:cBhvr>
                                        <p:cTn id="32" dur="1" fill="hold">
                                          <p:stCondLst>
                                            <p:cond delay="0"/>
                                          </p:stCondLst>
                                        </p:cTn>
                                        <p:tgtEl>
                                          <p:spTgt spid="4">
                                            <p:txEl>
                                              <p:pRg st="0" end="0"/>
                                            </p:txEl>
                                          </p:spTgt>
                                        </p:tgtEl>
                                        <p:attrNameLst>
                                          <p:attrName>style.visibility</p:attrName>
                                        </p:attrNameLst>
                                      </p:cBhvr>
                                      <p:to>
                                        <p:strVal val="visible"/>
                                      </p:to>
                                    </p:set>
                                    <p:animEffect transition="in" filter="randombar(horizontal)">
                                      <p:cBhvr>
                                        <p:cTn id="33" dur="1000"/>
                                        <p:tgtEl>
                                          <p:spTgt spid="4">
                                            <p:txEl>
                                              <p:pRg st="0" end="0"/>
                                            </p:txEl>
                                          </p:spTgt>
                                        </p:tgtEl>
                                      </p:cBhvr>
                                    </p:animEffect>
                                  </p:childTnLst>
                                </p:cTn>
                              </p:par>
                            </p:childTnLst>
                          </p:cTn>
                        </p:par>
                        <p:par>
                          <p:cTn id="34" fill="hold">
                            <p:stCondLst>
                              <p:cond delay="9000"/>
                            </p:stCondLst>
                            <p:childTnLst>
                              <p:par>
                                <p:cTn id="35" presetID="14" presetClass="entr" presetSubtype="10" fill="hold" nodeType="afterEffect">
                                  <p:stCondLst>
                                    <p:cond delay="500"/>
                                  </p:stCondLst>
                                  <p:childTnLst>
                                    <p:set>
                                      <p:cBhvr>
                                        <p:cTn id="3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37" dur="1000"/>
                                        <p:tgtEl>
                                          <p:spTgt spid="3">
                                            <p:txEl>
                                              <p:pRg st="0" end="0"/>
                                            </p:txEl>
                                          </p:spTgt>
                                        </p:tgtEl>
                                      </p:cBhvr>
                                    </p:animEffect>
                                  </p:childTnLst>
                                </p:cTn>
                              </p:par>
                            </p:childTnLst>
                          </p:cTn>
                        </p:par>
                        <p:par>
                          <p:cTn id="38" fill="hold">
                            <p:stCondLst>
                              <p:cond delay="10500"/>
                            </p:stCondLst>
                            <p:childTnLst>
                              <p:par>
                                <p:cTn id="39" presetID="14" presetClass="entr" presetSubtype="10" fill="hold" nodeType="afterEffect">
                                  <p:stCondLst>
                                    <p:cond delay="500"/>
                                  </p:stCondLst>
                                  <p:childTnLst>
                                    <p:set>
                                      <p:cBhvr>
                                        <p:cTn id="40" dur="1" fill="hold">
                                          <p:stCondLst>
                                            <p:cond delay="0"/>
                                          </p:stCondLst>
                                        </p:cTn>
                                        <p:tgtEl>
                                          <p:spTgt spid="3">
                                            <p:txEl>
                                              <p:pRg st="1" end="1"/>
                                            </p:txEl>
                                          </p:spTgt>
                                        </p:tgtEl>
                                        <p:attrNameLst>
                                          <p:attrName>style.visibility</p:attrName>
                                        </p:attrNameLst>
                                      </p:cBhvr>
                                      <p:to>
                                        <p:strVal val="visible"/>
                                      </p:to>
                                    </p:set>
                                    <p:animEffect transition="in" filter="randombar(horizontal)">
                                      <p:cBhvr>
                                        <p:cTn id="41" dur="1000"/>
                                        <p:tgtEl>
                                          <p:spTgt spid="3">
                                            <p:txEl>
                                              <p:pRg st="1" end="1"/>
                                            </p:txEl>
                                          </p:spTgt>
                                        </p:tgtEl>
                                      </p:cBhvr>
                                    </p:animEffect>
                                  </p:childTnLst>
                                </p:cTn>
                              </p:par>
                            </p:childTnLst>
                          </p:cTn>
                        </p:par>
                        <p:par>
                          <p:cTn id="42" fill="hold">
                            <p:stCondLst>
                              <p:cond delay="12000"/>
                            </p:stCondLst>
                            <p:childTnLst>
                              <p:par>
                                <p:cTn id="43" presetID="14" presetClass="entr" presetSubtype="10" fill="hold" nodeType="afterEffect">
                                  <p:stCondLst>
                                    <p:cond delay="500"/>
                                  </p:stCondLst>
                                  <p:childTnLst>
                                    <p:set>
                                      <p:cBhvr>
                                        <p:cTn id="44" dur="1" fill="hold">
                                          <p:stCondLst>
                                            <p:cond delay="0"/>
                                          </p:stCondLst>
                                        </p:cTn>
                                        <p:tgtEl>
                                          <p:spTgt spid="3">
                                            <p:txEl>
                                              <p:pRg st="2" end="2"/>
                                            </p:txEl>
                                          </p:spTgt>
                                        </p:tgtEl>
                                        <p:attrNameLst>
                                          <p:attrName>style.visibility</p:attrName>
                                        </p:attrNameLst>
                                      </p:cBhvr>
                                      <p:to>
                                        <p:strVal val="visible"/>
                                      </p:to>
                                    </p:set>
                                    <p:animEffect transition="in" filter="randombar(horizontal)">
                                      <p:cBhvr>
                                        <p:cTn id="45" dur="1000"/>
                                        <p:tgtEl>
                                          <p:spTgt spid="3">
                                            <p:txEl>
                                              <p:pRg st="2" end="2"/>
                                            </p:txEl>
                                          </p:spTgt>
                                        </p:tgtEl>
                                      </p:cBhvr>
                                    </p:animEffect>
                                  </p:childTnLst>
                                </p:cTn>
                              </p:par>
                            </p:childTnLst>
                          </p:cTn>
                        </p:par>
                        <p:par>
                          <p:cTn id="46" fill="hold">
                            <p:stCondLst>
                              <p:cond delay="13500"/>
                            </p:stCondLst>
                            <p:childTnLst>
                              <p:par>
                                <p:cTn id="47" presetID="14" presetClass="entr" presetSubtype="10" fill="hold" nodeType="afterEffect">
                                  <p:stCondLst>
                                    <p:cond delay="500"/>
                                  </p:stCondLst>
                                  <p:childTnLst>
                                    <p:set>
                                      <p:cBhvr>
                                        <p:cTn id="48" dur="1" fill="hold">
                                          <p:stCondLst>
                                            <p:cond delay="0"/>
                                          </p:stCondLst>
                                        </p:cTn>
                                        <p:tgtEl>
                                          <p:spTgt spid="3">
                                            <p:txEl>
                                              <p:pRg st="3" end="3"/>
                                            </p:txEl>
                                          </p:spTgt>
                                        </p:tgtEl>
                                        <p:attrNameLst>
                                          <p:attrName>style.visibility</p:attrName>
                                        </p:attrNameLst>
                                      </p:cBhvr>
                                      <p:to>
                                        <p:strVal val="visible"/>
                                      </p:to>
                                    </p:set>
                                    <p:animEffect transition="in" filter="randombar(horizontal)">
                                      <p:cBhvr>
                                        <p:cTn id="49"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s://libnvkz.ru/chitatelyam/o-novokuznetske/dostoprimechatelnosti/chernii-tulpan/12154.im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1513" y="532263"/>
            <a:ext cx="3967161" cy="528748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Прямоугольник 1"/>
          <p:cNvSpPr/>
          <p:nvPr/>
        </p:nvSpPr>
        <p:spPr>
          <a:xfrm>
            <a:off x="4972050" y="5705475"/>
            <a:ext cx="6934200" cy="2585323"/>
          </a:xfrm>
          <a:prstGeom prst="rect">
            <a:avLst/>
          </a:prstGeom>
        </p:spPr>
        <p:txBody>
          <a:bodyPr wrap="square">
            <a:spAutoFit/>
          </a:bodyPr>
          <a:lstStyle/>
          <a:p>
            <a:pPr algn="ctr" fontAlgn="base"/>
            <a:r>
              <a:rPr lang="ru-RU" b="1" dirty="0">
                <a:latin typeface="Times New Roman" pitchFamily="18" charset="0"/>
                <a:cs typeface="Times New Roman" pitchFamily="18" charset="0"/>
              </a:rPr>
              <a:t>Открыт</a:t>
            </a:r>
            <a:r>
              <a:rPr lang="ru-RU" dirty="0">
                <a:latin typeface="Times New Roman" pitchFamily="18" charset="0"/>
                <a:cs typeface="Times New Roman" pitchFamily="18" charset="0"/>
              </a:rPr>
              <a:t>: 2 августа 2007 года</a:t>
            </a:r>
            <a:br>
              <a:rPr lang="ru-RU" dirty="0">
                <a:latin typeface="Times New Roman" pitchFamily="18" charset="0"/>
                <a:cs typeface="Times New Roman" pitchFamily="18" charset="0"/>
              </a:rPr>
            </a:br>
            <a:r>
              <a:rPr lang="ru-RU" b="1" dirty="0">
                <a:latin typeface="Times New Roman" pitchFamily="18" charset="0"/>
                <a:cs typeface="Times New Roman" pitchFamily="18" charset="0"/>
              </a:rPr>
              <a:t>Местоположение</a:t>
            </a:r>
            <a:r>
              <a:rPr lang="ru-RU" dirty="0">
                <a:latin typeface="Times New Roman" pitchFamily="18" charset="0"/>
                <a:cs typeface="Times New Roman" pitchFamily="18" charset="0"/>
              </a:rPr>
              <a:t>: расположен в сквере на пересечении улицы Кирова и проспекта Бардина</a:t>
            </a:r>
            <a:br>
              <a:rPr lang="ru-RU" dirty="0">
                <a:latin typeface="Times New Roman" pitchFamily="18" charset="0"/>
                <a:cs typeface="Times New Roman" pitchFamily="18" charset="0"/>
              </a:rPr>
            </a:br>
            <a:br>
              <a:rPr lang="ru-RU" dirty="0">
                <a:latin typeface="Times New Roman" pitchFamily="18" charset="0"/>
                <a:cs typeface="Times New Roman" pitchFamily="18" charset="0"/>
              </a:rPr>
            </a:br>
            <a:br>
              <a:rPr lang="ru-RU" dirty="0">
                <a:latin typeface="Times New Roman" pitchFamily="18" charset="0"/>
                <a:cs typeface="Times New Roman" pitchFamily="18" charset="0"/>
              </a:rPr>
            </a:br>
            <a:br>
              <a:rPr lang="ru-RU" dirty="0">
                <a:latin typeface="Times New Roman" pitchFamily="18" charset="0"/>
                <a:cs typeface="Times New Roman" pitchFamily="18" charset="0"/>
              </a:rPr>
            </a:br>
            <a:r>
              <a:rPr lang="ru-RU" dirty="0">
                <a:latin typeface="Times New Roman" pitchFamily="18" charset="0"/>
                <a:cs typeface="Times New Roman" pitchFamily="18" charset="0"/>
              </a:rPr>
              <a:t> </a:t>
            </a:r>
          </a:p>
          <a:p>
            <a:pPr algn="ctr"/>
            <a:br>
              <a:rPr lang="ru-RU" dirty="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3" name="Прямоугольник 2"/>
          <p:cNvSpPr/>
          <p:nvPr/>
        </p:nvSpPr>
        <p:spPr>
          <a:xfrm>
            <a:off x="4885898" y="1241947"/>
            <a:ext cx="7124131" cy="4247317"/>
          </a:xfrm>
          <a:prstGeom prst="rect">
            <a:avLst/>
          </a:prstGeom>
        </p:spPr>
        <p:txBody>
          <a:bodyPr wrap="square">
            <a:spAutoFit/>
          </a:bodyPr>
          <a:lstStyle/>
          <a:p>
            <a:pPr algn="ctr" fontAlgn="base"/>
            <a:r>
              <a:rPr lang="ru-RU" dirty="0">
                <a:latin typeface="Times New Roman" pitchFamily="18" charset="0"/>
                <a:cs typeface="Times New Roman" pitchFamily="18" charset="0"/>
              </a:rPr>
              <a:t>Памятник посвящен воинам-</a:t>
            </a:r>
            <a:r>
              <a:rPr lang="ru-RU" dirty="0" err="1">
                <a:latin typeface="Times New Roman" pitchFamily="18" charset="0"/>
                <a:cs typeface="Times New Roman" pitchFamily="18" charset="0"/>
              </a:rPr>
              <a:t>новокузнечанам</a:t>
            </a:r>
            <a:r>
              <a:rPr lang="ru-RU" dirty="0">
                <a:latin typeface="Times New Roman" pitchFamily="18" charset="0"/>
                <a:cs typeface="Times New Roman" pitchFamily="18" charset="0"/>
              </a:rPr>
              <a:t>, погибшим в Афганистане, Чечне и других локальных войнах. </a:t>
            </a:r>
          </a:p>
          <a:p>
            <a:pPr algn="ctr" fontAlgn="base"/>
            <a:r>
              <a:rPr lang="ru-RU" dirty="0">
                <a:latin typeface="Times New Roman" pitchFamily="18" charset="0"/>
                <a:cs typeface="Times New Roman" pitchFamily="18" charset="0"/>
              </a:rPr>
              <a:t>Идея победы жизни над смертью выразилась символическим знамением победы - крестом и колоколом памяти.</a:t>
            </a:r>
          </a:p>
          <a:p>
            <a:pPr algn="ctr" fontAlgn="base"/>
            <a:endParaRPr lang="ru-RU" dirty="0">
              <a:latin typeface="Times New Roman" pitchFamily="18" charset="0"/>
              <a:cs typeface="Times New Roman" pitchFamily="18" charset="0"/>
            </a:endParaRPr>
          </a:p>
          <a:p>
            <a:pPr algn="ctr" fontAlgn="base"/>
            <a:r>
              <a:rPr lang="ru-RU" dirty="0">
                <a:latin typeface="Times New Roman" pitchFamily="18" charset="0"/>
                <a:cs typeface="Times New Roman" pitchFamily="18" charset="0"/>
              </a:rPr>
              <a:t>Обелиск сквозной, и скорбный символ «Черный тюльпан» просматривается с двух основных точек воспроизведения композиции - с улицы Кирова и проспекта Бардина. </a:t>
            </a:r>
          </a:p>
          <a:p>
            <a:pPr algn="ctr" fontAlgn="base"/>
            <a:r>
              <a:rPr lang="ru-RU" dirty="0">
                <a:latin typeface="Times New Roman" pitchFamily="18" charset="0"/>
                <a:cs typeface="Times New Roman" pitchFamily="18" charset="0"/>
              </a:rPr>
              <a:t>Золотой крест с колоколом, символ вечной памяти и воскресения, вознесен на высоту более 16 метров от уровня земли. </a:t>
            </a:r>
          </a:p>
          <a:p>
            <a:pPr algn="ctr" fontAlgn="base"/>
            <a:r>
              <a:rPr lang="ru-RU" dirty="0">
                <a:latin typeface="Times New Roman" pitchFamily="18" charset="0"/>
                <a:cs typeface="Times New Roman" pitchFamily="18" charset="0"/>
              </a:rPr>
              <a:t>Памятник с двух сторон обрамлен четырьмя мемориальными досками, на которых высечены имена 85 фамилий </a:t>
            </a:r>
            <a:r>
              <a:rPr lang="ru-RU" dirty="0" err="1">
                <a:latin typeface="Times New Roman" pitchFamily="18" charset="0"/>
                <a:cs typeface="Times New Roman" pitchFamily="18" charset="0"/>
              </a:rPr>
              <a:t>новокузнечан</a:t>
            </a:r>
            <a:r>
              <a:rPr lang="ru-RU" dirty="0">
                <a:latin typeface="Times New Roman" pitchFamily="18" charset="0"/>
                <a:cs typeface="Times New Roman" pitchFamily="18" charset="0"/>
              </a:rPr>
              <a:t>, сложивших головы в военных конфликтах за пределами России. </a:t>
            </a:r>
          </a:p>
          <a:p>
            <a:pPr algn="ctr" fontAlgn="base"/>
            <a:r>
              <a:rPr lang="ru-RU" dirty="0">
                <a:latin typeface="Times New Roman" pitchFamily="18" charset="0"/>
                <a:cs typeface="Times New Roman" pitchFamily="18" charset="0"/>
              </a:rPr>
              <a:t>Торжественное открытие мемориального комплекса состоялось 2 августа 2007 года в сквере возле </a:t>
            </a:r>
            <a:r>
              <a:rPr lang="ru-RU" dirty="0" err="1">
                <a:latin typeface="Times New Roman" pitchFamily="18" charset="0"/>
                <a:cs typeface="Times New Roman" pitchFamily="18" charset="0"/>
              </a:rPr>
              <a:t>СибГИУ</a:t>
            </a:r>
            <a:r>
              <a:rPr lang="ru-RU" dirty="0">
                <a:latin typeface="Times New Roman" pitchFamily="18" charset="0"/>
                <a:cs typeface="Times New Roman" pitchFamily="18" charset="0"/>
              </a:rPr>
              <a:t>.</a:t>
            </a:r>
          </a:p>
        </p:txBody>
      </p:sp>
      <p:sp>
        <p:nvSpPr>
          <p:cNvPr id="4" name="Прямоугольник 3"/>
          <p:cNvSpPr/>
          <p:nvPr/>
        </p:nvSpPr>
        <p:spPr>
          <a:xfrm>
            <a:off x="5268036" y="532263"/>
            <a:ext cx="5923128" cy="400110"/>
          </a:xfrm>
          <a:prstGeom prst="rect">
            <a:avLst/>
          </a:prstGeom>
        </p:spPr>
        <p:txBody>
          <a:bodyPr wrap="square">
            <a:spAutoFit/>
          </a:bodyPr>
          <a:lstStyle/>
          <a:p>
            <a:pPr algn="ctr" fontAlgn="base"/>
            <a:r>
              <a:rPr lang="ru-RU" sz="2000" dirty="0">
                <a:solidFill>
                  <a:srgbClr val="C00000"/>
                </a:solidFill>
                <a:latin typeface="Times New Roman" pitchFamily="18" charset="0"/>
                <a:cs typeface="Times New Roman" pitchFamily="18" charset="0"/>
              </a:rPr>
              <a:t>Мемориальный комплекс «Черный тюльпан»</a:t>
            </a:r>
          </a:p>
        </p:txBody>
      </p:sp>
    </p:spTree>
    <p:extLst>
      <p:ext uri="{BB962C8B-B14F-4D97-AF65-F5344CB8AC3E}">
        <p14:creationId xmlns:p14="http://schemas.microsoft.com/office/powerpoint/2010/main" val="2765060960"/>
      </p:ext>
    </p:extLst>
  </p:cSld>
  <p:clrMapOvr>
    <a:masterClrMapping/>
  </p:clrMapOvr>
  <mc:AlternateContent xmlns:mc="http://schemas.openxmlformats.org/markup-compatibility/2006" xmlns:p14="http://schemas.microsoft.com/office/powerpoint/2010/main">
    <mc:Choice Requires="p14">
      <p:transition spd="slow" p14:dur="3400" advTm="17000">
        <p14:reveal/>
      </p:transition>
    </mc:Choice>
    <mc:Fallback xmlns="">
      <p:transition spd="slow" advTm="17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500"/>
                                  </p:stCondLst>
                                  <p:childTnLst>
                                    <p:set>
                                      <p:cBhvr>
                                        <p:cTn id="6" dur="1" fill="hold">
                                          <p:stCondLst>
                                            <p:cond delay="0"/>
                                          </p:stCondLst>
                                        </p:cTn>
                                        <p:tgtEl>
                                          <p:spTgt spid="4098"/>
                                        </p:tgtEl>
                                        <p:attrNameLst>
                                          <p:attrName>style.visibility</p:attrName>
                                        </p:attrNameLst>
                                      </p:cBhvr>
                                      <p:to>
                                        <p:strVal val="visible"/>
                                      </p:to>
                                    </p:set>
                                    <p:anim calcmode="lin" valueType="num">
                                      <p:cBhvr>
                                        <p:cTn id="7" dur="500" fill="hold"/>
                                        <p:tgtEl>
                                          <p:spTgt spid="4098"/>
                                        </p:tgtEl>
                                        <p:attrNameLst>
                                          <p:attrName>ppt_w</p:attrName>
                                        </p:attrNameLst>
                                      </p:cBhvr>
                                      <p:tavLst>
                                        <p:tav tm="0">
                                          <p:val>
                                            <p:fltVal val="0"/>
                                          </p:val>
                                        </p:tav>
                                        <p:tav tm="100000">
                                          <p:val>
                                            <p:strVal val="#ppt_w"/>
                                          </p:val>
                                        </p:tav>
                                      </p:tavLst>
                                    </p:anim>
                                    <p:anim calcmode="lin" valueType="num">
                                      <p:cBhvr>
                                        <p:cTn id="8" dur="500" fill="hold"/>
                                        <p:tgtEl>
                                          <p:spTgt spid="4098"/>
                                        </p:tgtEl>
                                        <p:attrNameLst>
                                          <p:attrName>ppt_h</p:attrName>
                                        </p:attrNameLst>
                                      </p:cBhvr>
                                      <p:tavLst>
                                        <p:tav tm="0">
                                          <p:val>
                                            <p:fltVal val="0"/>
                                          </p:val>
                                        </p:tav>
                                        <p:tav tm="100000">
                                          <p:val>
                                            <p:strVal val="#ppt_h"/>
                                          </p:val>
                                        </p:tav>
                                      </p:tavLst>
                                    </p:anim>
                                    <p:animEffect transition="in" filter="fade">
                                      <p:cBhvr>
                                        <p:cTn id="9" dur="500"/>
                                        <p:tgtEl>
                                          <p:spTgt spid="4098"/>
                                        </p:tgtEl>
                                      </p:cBhvr>
                                    </p:animEffect>
                                  </p:childTnLst>
                                </p:cTn>
                              </p:par>
                            </p:childTnLst>
                          </p:cTn>
                        </p:par>
                        <p:par>
                          <p:cTn id="10" fill="hold">
                            <p:stCondLst>
                              <p:cond delay="1000"/>
                            </p:stCondLst>
                            <p:childTnLst>
                              <p:par>
                                <p:cTn id="11" presetID="14" presetClass="entr" presetSubtype="10" fill="hold" nodeType="afterEffect">
                                  <p:stCondLst>
                                    <p:cond delay="50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randombar(horizontal)">
                                      <p:cBhvr>
                                        <p:cTn id="13" dur="1000"/>
                                        <p:tgtEl>
                                          <p:spTgt spid="4">
                                            <p:txEl>
                                              <p:pRg st="0" end="0"/>
                                            </p:txEl>
                                          </p:spTgt>
                                        </p:tgtEl>
                                      </p:cBhvr>
                                    </p:animEffect>
                                  </p:childTnLst>
                                </p:cTn>
                              </p:par>
                            </p:childTnLst>
                          </p:cTn>
                        </p:par>
                        <p:par>
                          <p:cTn id="14" fill="hold">
                            <p:stCondLst>
                              <p:cond delay="2500"/>
                            </p:stCondLst>
                            <p:childTnLst>
                              <p:par>
                                <p:cTn id="15" presetID="42" presetClass="entr" presetSubtype="0" fill="hold" nodeType="afterEffect">
                                  <p:stCondLst>
                                    <p:cond delay="50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1000"/>
                                        <p:tgtEl>
                                          <p:spTgt spid="3">
                                            <p:txEl>
                                              <p:pRg st="0" end="0"/>
                                            </p:txEl>
                                          </p:spTgt>
                                        </p:tgtEl>
                                      </p:cBhvr>
                                    </p:animEffect>
                                    <p:anim calcmode="lin" valueType="num">
                                      <p:cBhvr>
                                        <p:cTn id="1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20" fill="hold">
                            <p:stCondLst>
                              <p:cond delay="4000"/>
                            </p:stCondLst>
                            <p:childTnLst>
                              <p:par>
                                <p:cTn id="21" presetID="42" presetClass="entr" presetSubtype="0" fill="hold" nodeType="afterEffect">
                                  <p:stCondLst>
                                    <p:cond delay="50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1000"/>
                                        <p:tgtEl>
                                          <p:spTgt spid="3">
                                            <p:txEl>
                                              <p:pRg st="1" end="1"/>
                                            </p:txEl>
                                          </p:spTgt>
                                        </p:tgtEl>
                                      </p:cBhvr>
                                    </p:animEffect>
                                    <p:anim calcmode="lin" valueType="num">
                                      <p:cBhvr>
                                        <p:cTn id="2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6" fill="hold">
                            <p:stCondLst>
                              <p:cond delay="5500"/>
                            </p:stCondLst>
                            <p:childTnLst>
                              <p:par>
                                <p:cTn id="27" presetID="42" presetClass="entr" presetSubtype="0" fill="hold" nodeType="afterEffect">
                                  <p:stCondLst>
                                    <p:cond delay="50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fade">
                                      <p:cBhvr>
                                        <p:cTn id="29" dur="1000"/>
                                        <p:tgtEl>
                                          <p:spTgt spid="3">
                                            <p:txEl>
                                              <p:pRg st="3" end="3"/>
                                            </p:txEl>
                                          </p:spTgt>
                                        </p:tgtEl>
                                      </p:cBhvr>
                                    </p:animEffect>
                                    <p:anim calcmode="lin" valueType="num">
                                      <p:cBhvr>
                                        <p:cTn id="3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32" fill="hold">
                            <p:stCondLst>
                              <p:cond delay="7000"/>
                            </p:stCondLst>
                            <p:childTnLst>
                              <p:par>
                                <p:cTn id="33" presetID="42" presetClass="entr" presetSubtype="0" fill="hold" nodeType="afterEffect">
                                  <p:stCondLst>
                                    <p:cond delay="50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38" fill="hold">
                            <p:stCondLst>
                              <p:cond delay="8500"/>
                            </p:stCondLst>
                            <p:childTnLst>
                              <p:par>
                                <p:cTn id="39" presetID="42" presetClass="entr" presetSubtype="0" fill="hold" nodeType="afterEffect">
                                  <p:stCondLst>
                                    <p:cond delay="500"/>
                                  </p:stCondLst>
                                  <p:childTnLst>
                                    <p:set>
                                      <p:cBhvr>
                                        <p:cTn id="40" dur="1" fill="hold">
                                          <p:stCondLst>
                                            <p:cond delay="0"/>
                                          </p:stCondLst>
                                        </p:cTn>
                                        <p:tgtEl>
                                          <p:spTgt spid="3">
                                            <p:txEl>
                                              <p:pRg st="5" end="5"/>
                                            </p:txEl>
                                          </p:spTgt>
                                        </p:tgtEl>
                                        <p:attrNameLst>
                                          <p:attrName>style.visibility</p:attrName>
                                        </p:attrNameLst>
                                      </p:cBhvr>
                                      <p:to>
                                        <p:strVal val="visible"/>
                                      </p:to>
                                    </p:set>
                                    <p:animEffect transition="in" filter="fade">
                                      <p:cBhvr>
                                        <p:cTn id="41" dur="1000"/>
                                        <p:tgtEl>
                                          <p:spTgt spid="3">
                                            <p:txEl>
                                              <p:pRg st="5" end="5"/>
                                            </p:txEl>
                                          </p:spTgt>
                                        </p:tgtEl>
                                      </p:cBhvr>
                                    </p:animEffect>
                                    <p:anim calcmode="lin" valueType="num">
                                      <p:cBhvr>
                                        <p:cTn id="4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par>
                          <p:cTn id="44" fill="hold">
                            <p:stCondLst>
                              <p:cond delay="10000"/>
                            </p:stCondLst>
                            <p:childTnLst>
                              <p:par>
                                <p:cTn id="45" presetID="42" presetClass="entr" presetSubtype="0" fill="hold" nodeType="afterEffect">
                                  <p:stCondLst>
                                    <p:cond delay="500"/>
                                  </p:stCondLst>
                                  <p:childTnLst>
                                    <p:set>
                                      <p:cBhvr>
                                        <p:cTn id="46" dur="1" fill="hold">
                                          <p:stCondLst>
                                            <p:cond delay="0"/>
                                          </p:stCondLst>
                                        </p:cTn>
                                        <p:tgtEl>
                                          <p:spTgt spid="3">
                                            <p:txEl>
                                              <p:pRg st="6" end="6"/>
                                            </p:txEl>
                                          </p:spTgt>
                                        </p:tgtEl>
                                        <p:attrNameLst>
                                          <p:attrName>style.visibility</p:attrName>
                                        </p:attrNameLst>
                                      </p:cBhvr>
                                      <p:to>
                                        <p:strVal val="visible"/>
                                      </p:to>
                                    </p:set>
                                    <p:animEffect transition="in" filter="fade">
                                      <p:cBhvr>
                                        <p:cTn id="47" dur="1000"/>
                                        <p:tgtEl>
                                          <p:spTgt spid="3">
                                            <p:txEl>
                                              <p:pRg st="6" end="6"/>
                                            </p:txEl>
                                          </p:spTgt>
                                        </p:tgtEl>
                                      </p:cBhvr>
                                    </p:animEffect>
                                    <p:anim calcmode="lin" valueType="num">
                                      <p:cBhvr>
                                        <p:cTn id="4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par>
                          <p:cTn id="50" fill="hold">
                            <p:stCondLst>
                              <p:cond delay="11500"/>
                            </p:stCondLst>
                            <p:childTnLst>
                              <p:par>
                                <p:cTn id="51" presetID="16" presetClass="entr" presetSubtype="21" fill="hold" nodeType="afterEffect">
                                  <p:stCondLst>
                                    <p:cond delay="500"/>
                                  </p:stCondLst>
                                  <p:childTnLst>
                                    <p:set>
                                      <p:cBhvr>
                                        <p:cTn id="52" dur="1" fill="hold">
                                          <p:stCondLst>
                                            <p:cond delay="0"/>
                                          </p:stCondLst>
                                        </p:cTn>
                                        <p:tgtEl>
                                          <p:spTgt spid="2">
                                            <p:txEl>
                                              <p:pRg st="0" end="0"/>
                                            </p:txEl>
                                          </p:spTgt>
                                        </p:tgtEl>
                                        <p:attrNameLst>
                                          <p:attrName>style.visibility</p:attrName>
                                        </p:attrNameLst>
                                      </p:cBhvr>
                                      <p:to>
                                        <p:strVal val="visible"/>
                                      </p:to>
                                    </p:set>
                                    <p:animEffect transition="in" filter="barn(inVertical)">
                                      <p:cBhvr>
                                        <p:cTn id="53" dur="10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Фото 1. Автор фото Ю. Лобачев "/>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55485" y="533400"/>
            <a:ext cx="3826040" cy="573906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Прямоугольник 1"/>
          <p:cNvSpPr/>
          <p:nvPr/>
        </p:nvSpPr>
        <p:spPr>
          <a:xfrm>
            <a:off x="4653886" y="641445"/>
            <a:ext cx="7014950" cy="707886"/>
          </a:xfrm>
          <a:prstGeom prst="rect">
            <a:avLst/>
          </a:prstGeom>
        </p:spPr>
        <p:txBody>
          <a:bodyPr wrap="square">
            <a:spAutoFit/>
          </a:bodyPr>
          <a:lstStyle/>
          <a:p>
            <a:pPr algn="ctr" fontAlgn="base"/>
            <a:r>
              <a:rPr lang="ru-RU" sz="2000" dirty="0">
                <a:solidFill>
                  <a:srgbClr val="FF0000"/>
                </a:solidFill>
                <a:latin typeface="Times New Roman" pitchFamily="18" charset="0"/>
                <a:cs typeface="Times New Roman" pitchFamily="18" charset="0"/>
              </a:rPr>
              <a:t>Скульптурная композиция </a:t>
            </a:r>
          </a:p>
          <a:p>
            <a:pPr algn="ctr" fontAlgn="base"/>
            <a:r>
              <a:rPr lang="ru-RU" sz="2000" dirty="0">
                <a:solidFill>
                  <a:srgbClr val="FF0000"/>
                </a:solidFill>
                <a:latin typeface="Times New Roman" pitchFamily="18" charset="0"/>
                <a:cs typeface="Times New Roman" pitchFamily="18" charset="0"/>
              </a:rPr>
              <a:t>«Первопроходцам земли Кузнецкой»</a:t>
            </a:r>
          </a:p>
        </p:txBody>
      </p:sp>
      <p:sp>
        <p:nvSpPr>
          <p:cNvPr id="3" name="Прямоугольник 2"/>
          <p:cNvSpPr/>
          <p:nvPr/>
        </p:nvSpPr>
        <p:spPr>
          <a:xfrm>
            <a:off x="5063319" y="5336275"/>
            <a:ext cx="6823881" cy="1200329"/>
          </a:xfrm>
          <a:prstGeom prst="rect">
            <a:avLst/>
          </a:prstGeom>
        </p:spPr>
        <p:txBody>
          <a:bodyPr wrap="square">
            <a:spAutoFit/>
          </a:bodyPr>
          <a:lstStyle/>
          <a:p>
            <a:pPr algn="ctr" fontAlgn="base"/>
            <a:r>
              <a:rPr lang="ru-RU" b="1" dirty="0">
                <a:latin typeface="Times New Roman" pitchFamily="18" charset="0"/>
                <a:cs typeface="Times New Roman" pitchFamily="18" charset="0"/>
              </a:rPr>
              <a:t>Открыт: </a:t>
            </a:r>
            <a:r>
              <a:rPr lang="ru-RU" dirty="0">
                <a:latin typeface="Times New Roman" pitchFamily="18" charset="0"/>
                <a:cs typeface="Times New Roman" pitchFamily="18" charset="0"/>
              </a:rPr>
              <a:t>6 июля 2018 года</a:t>
            </a:r>
          </a:p>
          <a:p>
            <a:pPr algn="ctr" fontAlgn="base"/>
            <a:r>
              <a:rPr lang="ru-RU" b="1" dirty="0">
                <a:latin typeface="Times New Roman" pitchFamily="18" charset="0"/>
                <a:cs typeface="Times New Roman" pitchFamily="18" charset="0"/>
              </a:rPr>
              <a:t>Местоположение: </a:t>
            </a:r>
            <a:r>
              <a:rPr lang="ru-RU" dirty="0">
                <a:latin typeface="Times New Roman" pitchFamily="18" charset="0"/>
                <a:cs typeface="Times New Roman" pitchFamily="18" charset="0"/>
              </a:rPr>
              <a:t>Центральный район, </a:t>
            </a:r>
          </a:p>
          <a:p>
            <a:pPr algn="ctr" fontAlgn="base"/>
            <a:r>
              <a:rPr lang="ru-RU" dirty="0">
                <a:latin typeface="Times New Roman" pitchFamily="18" charset="0"/>
                <a:cs typeface="Times New Roman" pitchFamily="18" charset="0"/>
              </a:rPr>
              <a:t>на набережной реки Томи при въезде на Кузнецкий мост</a:t>
            </a:r>
          </a:p>
          <a:p>
            <a:pPr algn="ctr" fontAlgn="base"/>
            <a:r>
              <a:rPr lang="ru-RU" dirty="0">
                <a:latin typeface="Times New Roman" pitchFamily="18" charset="0"/>
                <a:cs typeface="Times New Roman" pitchFamily="18" charset="0"/>
              </a:rPr>
              <a:t> </a:t>
            </a:r>
          </a:p>
        </p:txBody>
      </p:sp>
      <p:sp>
        <p:nvSpPr>
          <p:cNvPr id="4" name="Прямоугольник 3"/>
          <p:cNvSpPr/>
          <p:nvPr/>
        </p:nvSpPr>
        <p:spPr>
          <a:xfrm>
            <a:off x="5254388" y="1596789"/>
            <a:ext cx="6741993" cy="3416320"/>
          </a:xfrm>
          <a:prstGeom prst="rect">
            <a:avLst/>
          </a:prstGeom>
        </p:spPr>
        <p:txBody>
          <a:bodyPr wrap="square">
            <a:spAutoFit/>
          </a:bodyPr>
          <a:lstStyle/>
          <a:p>
            <a:pPr algn="ctr"/>
            <a:r>
              <a:rPr lang="ru-RU" dirty="0">
                <a:latin typeface="Times New Roman" pitchFamily="18" charset="0"/>
                <a:cs typeface="Times New Roman" pitchFamily="18" charset="0"/>
              </a:rPr>
              <a:t>К 400-летию Новокузнецка у въезда на Кузнецкий мост </a:t>
            </a:r>
          </a:p>
          <a:p>
            <a:pPr algn="ctr"/>
            <a:r>
              <a:rPr lang="ru-RU" dirty="0">
                <a:latin typeface="Times New Roman" pitchFamily="18" charset="0"/>
                <a:cs typeface="Times New Roman" pitchFamily="18" charset="0"/>
              </a:rPr>
              <a:t>6 июля 2018 года была торжественно открыта скульптурная композиция «Первопроходцам земли Кузнецкой». </a:t>
            </a:r>
          </a:p>
          <a:p>
            <a:pPr algn="ctr"/>
            <a:r>
              <a:rPr lang="ru-RU" dirty="0">
                <a:latin typeface="Times New Roman" pitchFamily="18" charset="0"/>
                <a:cs typeface="Times New Roman" pitchFamily="18" charset="0"/>
              </a:rPr>
              <a:t>Она представляет собой лодку, стилизованную под дощаник, на которой установлено три фигуры: воевода, стоящий впереди и указывающий на правый берег Томи, как представитель высшего сословия, а также казак и стрелец - служилые люди. </a:t>
            </a:r>
          </a:p>
          <a:p>
            <a:pPr algn="ctr"/>
            <a:r>
              <a:rPr lang="ru-RU" dirty="0">
                <a:latin typeface="Times New Roman" pitchFamily="18" charset="0"/>
                <a:cs typeface="Times New Roman" pitchFamily="18" charset="0"/>
              </a:rPr>
              <a:t>Эти фигуры – собирательный образ людей, принимавших активное участие не только в освоении Кузнецких земель, но и освоении всего юга Западной Сибири. </a:t>
            </a:r>
          </a:p>
          <a:p>
            <a:pPr algn="ctr"/>
            <a:r>
              <a:rPr lang="ru-RU" dirty="0">
                <a:latin typeface="Times New Roman" pitchFamily="18" charset="0"/>
                <a:cs typeface="Times New Roman" pitchFamily="18" charset="0"/>
              </a:rPr>
              <a:t>Неслучайно в качестве места установки памятника была выбрана набережная: в те времена река служила транспортной артерией.</a:t>
            </a:r>
          </a:p>
        </p:txBody>
      </p:sp>
    </p:spTree>
    <p:extLst>
      <p:ext uri="{BB962C8B-B14F-4D97-AF65-F5344CB8AC3E}">
        <p14:creationId xmlns:p14="http://schemas.microsoft.com/office/powerpoint/2010/main" val="24680628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5000">
        <p15:prstTrans prst="pageCurlDouble"/>
      </p:transition>
    </mc:Choice>
    <mc:Fallback xmlns="">
      <p:transition spd="slow" advTm="1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500"/>
                                  </p:stCondLst>
                                  <p:childTnLst>
                                    <p:set>
                                      <p:cBhvr>
                                        <p:cTn id="6" dur="1" fill="hold">
                                          <p:stCondLst>
                                            <p:cond delay="0"/>
                                          </p:stCondLst>
                                        </p:cTn>
                                        <p:tgtEl>
                                          <p:spTgt spid="5124"/>
                                        </p:tgtEl>
                                        <p:attrNameLst>
                                          <p:attrName>style.visibility</p:attrName>
                                        </p:attrNameLst>
                                      </p:cBhvr>
                                      <p:to>
                                        <p:strVal val="visible"/>
                                      </p:to>
                                    </p:set>
                                    <p:anim calcmode="lin" valueType="num">
                                      <p:cBhvr>
                                        <p:cTn id="7" dur="1000" fill="hold"/>
                                        <p:tgtEl>
                                          <p:spTgt spid="5124"/>
                                        </p:tgtEl>
                                        <p:attrNameLst>
                                          <p:attrName>ppt_w</p:attrName>
                                        </p:attrNameLst>
                                      </p:cBhvr>
                                      <p:tavLst>
                                        <p:tav tm="0">
                                          <p:val>
                                            <p:fltVal val="0"/>
                                          </p:val>
                                        </p:tav>
                                        <p:tav tm="100000">
                                          <p:val>
                                            <p:strVal val="#ppt_w"/>
                                          </p:val>
                                        </p:tav>
                                      </p:tavLst>
                                    </p:anim>
                                    <p:anim calcmode="lin" valueType="num">
                                      <p:cBhvr>
                                        <p:cTn id="8" dur="1000" fill="hold"/>
                                        <p:tgtEl>
                                          <p:spTgt spid="5124"/>
                                        </p:tgtEl>
                                        <p:attrNameLst>
                                          <p:attrName>ppt_h</p:attrName>
                                        </p:attrNameLst>
                                      </p:cBhvr>
                                      <p:tavLst>
                                        <p:tav tm="0">
                                          <p:val>
                                            <p:fltVal val="0"/>
                                          </p:val>
                                        </p:tav>
                                        <p:tav tm="100000">
                                          <p:val>
                                            <p:strVal val="#ppt_h"/>
                                          </p:val>
                                        </p:tav>
                                      </p:tavLst>
                                    </p:anim>
                                    <p:anim calcmode="lin" valueType="num">
                                      <p:cBhvr>
                                        <p:cTn id="9" dur="1000" fill="hold"/>
                                        <p:tgtEl>
                                          <p:spTgt spid="5124"/>
                                        </p:tgtEl>
                                        <p:attrNameLst>
                                          <p:attrName>style.rotation</p:attrName>
                                        </p:attrNameLst>
                                      </p:cBhvr>
                                      <p:tavLst>
                                        <p:tav tm="0">
                                          <p:val>
                                            <p:fltVal val="90"/>
                                          </p:val>
                                        </p:tav>
                                        <p:tav tm="100000">
                                          <p:val>
                                            <p:fltVal val="0"/>
                                          </p:val>
                                        </p:tav>
                                      </p:tavLst>
                                    </p:anim>
                                    <p:animEffect transition="in" filter="fade">
                                      <p:cBhvr>
                                        <p:cTn id="10" dur="1000"/>
                                        <p:tgtEl>
                                          <p:spTgt spid="5124"/>
                                        </p:tgtEl>
                                      </p:cBhvr>
                                    </p:animEffect>
                                  </p:childTnLst>
                                </p:cTn>
                              </p:par>
                            </p:childTnLst>
                          </p:cTn>
                        </p:par>
                        <p:par>
                          <p:cTn id="11" fill="hold">
                            <p:stCondLst>
                              <p:cond delay="1500"/>
                            </p:stCondLst>
                            <p:childTnLst>
                              <p:par>
                                <p:cTn id="12" presetID="14" presetClass="entr" presetSubtype="10" fill="hold" nodeType="afterEffect">
                                  <p:stCondLst>
                                    <p:cond delay="500"/>
                                  </p:stCondLst>
                                  <p:childTnLst>
                                    <p:set>
                                      <p:cBhvr>
                                        <p:cTn id="13" dur="1" fill="hold">
                                          <p:stCondLst>
                                            <p:cond delay="0"/>
                                          </p:stCondLst>
                                        </p:cTn>
                                        <p:tgtEl>
                                          <p:spTgt spid="2">
                                            <p:txEl>
                                              <p:pRg st="0" end="0"/>
                                            </p:txEl>
                                          </p:spTgt>
                                        </p:tgtEl>
                                        <p:attrNameLst>
                                          <p:attrName>style.visibility</p:attrName>
                                        </p:attrNameLst>
                                      </p:cBhvr>
                                      <p:to>
                                        <p:strVal val="visible"/>
                                      </p:to>
                                    </p:set>
                                    <p:animEffect transition="in" filter="randombar(horizontal)">
                                      <p:cBhvr>
                                        <p:cTn id="14" dur="1000"/>
                                        <p:tgtEl>
                                          <p:spTgt spid="2">
                                            <p:txEl>
                                              <p:pRg st="0" end="0"/>
                                            </p:txEl>
                                          </p:spTgt>
                                        </p:tgtEl>
                                      </p:cBhvr>
                                    </p:animEffect>
                                  </p:childTnLst>
                                </p:cTn>
                              </p:par>
                            </p:childTnLst>
                          </p:cTn>
                        </p:par>
                        <p:par>
                          <p:cTn id="15" fill="hold">
                            <p:stCondLst>
                              <p:cond delay="3000"/>
                            </p:stCondLst>
                            <p:childTnLst>
                              <p:par>
                                <p:cTn id="16" presetID="14" presetClass="entr" presetSubtype="10" fill="hold" nodeType="afterEffect">
                                  <p:stCondLst>
                                    <p:cond delay="500"/>
                                  </p:stCondLst>
                                  <p:childTnLst>
                                    <p:set>
                                      <p:cBhvr>
                                        <p:cTn id="17" dur="1" fill="hold">
                                          <p:stCondLst>
                                            <p:cond delay="0"/>
                                          </p:stCondLst>
                                        </p:cTn>
                                        <p:tgtEl>
                                          <p:spTgt spid="2">
                                            <p:txEl>
                                              <p:pRg st="1" end="1"/>
                                            </p:txEl>
                                          </p:spTgt>
                                        </p:tgtEl>
                                        <p:attrNameLst>
                                          <p:attrName>style.visibility</p:attrName>
                                        </p:attrNameLst>
                                      </p:cBhvr>
                                      <p:to>
                                        <p:strVal val="visible"/>
                                      </p:to>
                                    </p:set>
                                    <p:animEffect transition="in" filter="randombar(horizontal)">
                                      <p:cBhvr>
                                        <p:cTn id="18" dur="1000"/>
                                        <p:tgtEl>
                                          <p:spTgt spid="2">
                                            <p:txEl>
                                              <p:pRg st="1" end="1"/>
                                            </p:txEl>
                                          </p:spTgt>
                                        </p:tgtEl>
                                      </p:cBhvr>
                                    </p:animEffect>
                                  </p:childTnLst>
                                </p:cTn>
                              </p:par>
                            </p:childTnLst>
                          </p:cTn>
                        </p:par>
                        <p:par>
                          <p:cTn id="19" fill="hold">
                            <p:stCondLst>
                              <p:cond delay="4500"/>
                            </p:stCondLst>
                            <p:childTnLst>
                              <p:par>
                                <p:cTn id="20" presetID="42" presetClass="entr" presetSubtype="0" fill="hold" nodeType="afterEffect">
                                  <p:stCondLst>
                                    <p:cond delay="500"/>
                                  </p:stCondLst>
                                  <p:childTnLst>
                                    <p:set>
                                      <p:cBhvr>
                                        <p:cTn id="21" dur="1" fill="hold">
                                          <p:stCondLst>
                                            <p:cond delay="0"/>
                                          </p:stCondLst>
                                        </p:cTn>
                                        <p:tgtEl>
                                          <p:spTgt spid="4">
                                            <p:txEl>
                                              <p:pRg st="0" end="0"/>
                                            </p:txEl>
                                          </p:spTgt>
                                        </p:tgtEl>
                                        <p:attrNameLst>
                                          <p:attrName>style.visibility</p:attrName>
                                        </p:attrNameLst>
                                      </p:cBhvr>
                                      <p:to>
                                        <p:strVal val="visible"/>
                                      </p:to>
                                    </p:set>
                                    <p:animEffect transition="in" filter="fade">
                                      <p:cBhvr>
                                        <p:cTn id="22" dur="1000"/>
                                        <p:tgtEl>
                                          <p:spTgt spid="4">
                                            <p:txEl>
                                              <p:pRg st="0" end="0"/>
                                            </p:txEl>
                                          </p:spTgt>
                                        </p:tgtEl>
                                      </p:cBhvr>
                                    </p:animEffect>
                                    <p:anim calcmode="lin" valueType="num">
                                      <p:cBhvr>
                                        <p:cTn id="23"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4"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25" fill="hold">
                            <p:stCondLst>
                              <p:cond delay="6000"/>
                            </p:stCondLst>
                            <p:childTnLst>
                              <p:par>
                                <p:cTn id="26" presetID="42" presetClass="entr" presetSubtype="0" fill="hold" nodeType="afterEffect">
                                  <p:stCondLst>
                                    <p:cond delay="500"/>
                                  </p:stCondLst>
                                  <p:childTnLst>
                                    <p:set>
                                      <p:cBhvr>
                                        <p:cTn id="27" dur="1" fill="hold">
                                          <p:stCondLst>
                                            <p:cond delay="0"/>
                                          </p:stCondLst>
                                        </p:cTn>
                                        <p:tgtEl>
                                          <p:spTgt spid="4">
                                            <p:txEl>
                                              <p:pRg st="1" end="1"/>
                                            </p:txEl>
                                          </p:spTgt>
                                        </p:tgtEl>
                                        <p:attrNameLst>
                                          <p:attrName>style.visibility</p:attrName>
                                        </p:attrNameLst>
                                      </p:cBhvr>
                                      <p:to>
                                        <p:strVal val="visible"/>
                                      </p:to>
                                    </p:set>
                                    <p:animEffect transition="in" filter="fade">
                                      <p:cBhvr>
                                        <p:cTn id="28" dur="1000"/>
                                        <p:tgtEl>
                                          <p:spTgt spid="4">
                                            <p:txEl>
                                              <p:pRg st="1" end="1"/>
                                            </p:txEl>
                                          </p:spTgt>
                                        </p:tgtEl>
                                      </p:cBhvr>
                                    </p:animEffect>
                                    <p:anim calcmode="lin" valueType="num">
                                      <p:cBhvr>
                                        <p:cTn id="29"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par>
                          <p:cTn id="31" fill="hold">
                            <p:stCondLst>
                              <p:cond delay="7500"/>
                            </p:stCondLst>
                            <p:childTnLst>
                              <p:par>
                                <p:cTn id="32" presetID="42" presetClass="entr" presetSubtype="0" fill="hold" nodeType="afterEffect">
                                  <p:stCondLst>
                                    <p:cond delay="500"/>
                                  </p:stCondLst>
                                  <p:childTnLst>
                                    <p:set>
                                      <p:cBhvr>
                                        <p:cTn id="33" dur="1" fill="hold">
                                          <p:stCondLst>
                                            <p:cond delay="0"/>
                                          </p:stCondLst>
                                        </p:cTn>
                                        <p:tgtEl>
                                          <p:spTgt spid="4">
                                            <p:txEl>
                                              <p:pRg st="2" end="2"/>
                                            </p:txEl>
                                          </p:spTgt>
                                        </p:tgtEl>
                                        <p:attrNameLst>
                                          <p:attrName>style.visibility</p:attrName>
                                        </p:attrNameLst>
                                      </p:cBhvr>
                                      <p:to>
                                        <p:strVal val="visible"/>
                                      </p:to>
                                    </p:set>
                                    <p:animEffect transition="in" filter="fade">
                                      <p:cBhvr>
                                        <p:cTn id="34" dur="1000"/>
                                        <p:tgtEl>
                                          <p:spTgt spid="4">
                                            <p:txEl>
                                              <p:pRg st="2" end="2"/>
                                            </p:txEl>
                                          </p:spTgt>
                                        </p:tgtEl>
                                      </p:cBhvr>
                                    </p:animEffect>
                                    <p:anim calcmode="lin" valueType="num">
                                      <p:cBhvr>
                                        <p:cTn id="35"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36"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par>
                          <p:cTn id="37" fill="hold">
                            <p:stCondLst>
                              <p:cond delay="9000"/>
                            </p:stCondLst>
                            <p:childTnLst>
                              <p:par>
                                <p:cTn id="38" presetID="42" presetClass="entr" presetSubtype="0" fill="hold" nodeType="afterEffect">
                                  <p:stCondLst>
                                    <p:cond delay="500"/>
                                  </p:stCondLst>
                                  <p:childTnLst>
                                    <p:set>
                                      <p:cBhvr>
                                        <p:cTn id="39" dur="1" fill="hold">
                                          <p:stCondLst>
                                            <p:cond delay="0"/>
                                          </p:stCondLst>
                                        </p:cTn>
                                        <p:tgtEl>
                                          <p:spTgt spid="4">
                                            <p:txEl>
                                              <p:pRg st="3" end="3"/>
                                            </p:txEl>
                                          </p:spTgt>
                                        </p:tgtEl>
                                        <p:attrNameLst>
                                          <p:attrName>style.visibility</p:attrName>
                                        </p:attrNameLst>
                                      </p:cBhvr>
                                      <p:to>
                                        <p:strVal val="visible"/>
                                      </p:to>
                                    </p:set>
                                    <p:animEffect transition="in" filter="fade">
                                      <p:cBhvr>
                                        <p:cTn id="40" dur="1000"/>
                                        <p:tgtEl>
                                          <p:spTgt spid="4">
                                            <p:txEl>
                                              <p:pRg st="3" end="3"/>
                                            </p:txEl>
                                          </p:spTgt>
                                        </p:tgtEl>
                                      </p:cBhvr>
                                    </p:animEffect>
                                    <p:anim calcmode="lin" valueType="num">
                                      <p:cBhvr>
                                        <p:cTn id="41"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42"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par>
                          <p:cTn id="43" fill="hold">
                            <p:stCondLst>
                              <p:cond delay="10500"/>
                            </p:stCondLst>
                            <p:childTnLst>
                              <p:par>
                                <p:cTn id="44" presetID="42" presetClass="entr" presetSubtype="0" fill="hold" nodeType="afterEffect">
                                  <p:stCondLst>
                                    <p:cond delay="500"/>
                                  </p:stCondLst>
                                  <p:childTnLst>
                                    <p:set>
                                      <p:cBhvr>
                                        <p:cTn id="45" dur="1" fill="hold">
                                          <p:stCondLst>
                                            <p:cond delay="0"/>
                                          </p:stCondLst>
                                        </p:cTn>
                                        <p:tgtEl>
                                          <p:spTgt spid="4">
                                            <p:txEl>
                                              <p:pRg st="4" end="4"/>
                                            </p:txEl>
                                          </p:spTgt>
                                        </p:tgtEl>
                                        <p:attrNameLst>
                                          <p:attrName>style.visibility</p:attrName>
                                        </p:attrNameLst>
                                      </p:cBhvr>
                                      <p:to>
                                        <p:strVal val="visible"/>
                                      </p:to>
                                    </p:set>
                                    <p:animEffect transition="in" filter="fade">
                                      <p:cBhvr>
                                        <p:cTn id="46" dur="1000"/>
                                        <p:tgtEl>
                                          <p:spTgt spid="4">
                                            <p:txEl>
                                              <p:pRg st="4" end="4"/>
                                            </p:txEl>
                                          </p:spTgt>
                                        </p:tgtEl>
                                      </p:cBhvr>
                                    </p:animEffect>
                                    <p:anim calcmode="lin" valueType="num">
                                      <p:cBhvr>
                                        <p:cTn id="47"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48"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par>
                          <p:cTn id="49" fill="hold">
                            <p:stCondLst>
                              <p:cond delay="12000"/>
                            </p:stCondLst>
                            <p:childTnLst>
                              <p:par>
                                <p:cTn id="50" presetID="14" presetClass="entr" presetSubtype="10" fill="hold" nodeType="afterEffect">
                                  <p:stCondLst>
                                    <p:cond delay="1000"/>
                                  </p:stCondLst>
                                  <p:childTnLst>
                                    <p:set>
                                      <p:cBhvr>
                                        <p:cTn id="51" dur="1" fill="hold">
                                          <p:stCondLst>
                                            <p:cond delay="0"/>
                                          </p:stCondLst>
                                        </p:cTn>
                                        <p:tgtEl>
                                          <p:spTgt spid="3">
                                            <p:txEl>
                                              <p:pRg st="0" end="0"/>
                                            </p:txEl>
                                          </p:spTgt>
                                        </p:tgtEl>
                                        <p:attrNameLst>
                                          <p:attrName>style.visibility</p:attrName>
                                        </p:attrNameLst>
                                      </p:cBhvr>
                                      <p:to>
                                        <p:strVal val="visible"/>
                                      </p:to>
                                    </p:set>
                                    <p:animEffect transition="in" filter="randombar(horizontal)">
                                      <p:cBhvr>
                                        <p:cTn id="52" dur="1000"/>
                                        <p:tgtEl>
                                          <p:spTgt spid="3">
                                            <p:txEl>
                                              <p:pRg st="0" end="0"/>
                                            </p:txEl>
                                          </p:spTgt>
                                        </p:tgtEl>
                                      </p:cBhvr>
                                    </p:animEffect>
                                  </p:childTnLst>
                                </p:cTn>
                              </p:par>
                            </p:childTnLst>
                          </p:cTn>
                        </p:par>
                        <p:par>
                          <p:cTn id="53" fill="hold">
                            <p:stCondLst>
                              <p:cond delay="14000"/>
                            </p:stCondLst>
                            <p:childTnLst>
                              <p:par>
                                <p:cTn id="54" presetID="14" presetClass="entr" presetSubtype="10" fill="hold" nodeType="afterEffect">
                                  <p:stCondLst>
                                    <p:cond delay="1000"/>
                                  </p:stCondLst>
                                  <p:childTnLst>
                                    <p:set>
                                      <p:cBhvr>
                                        <p:cTn id="55" dur="1" fill="hold">
                                          <p:stCondLst>
                                            <p:cond delay="0"/>
                                          </p:stCondLst>
                                        </p:cTn>
                                        <p:tgtEl>
                                          <p:spTgt spid="3">
                                            <p:txEl>
                                              <p:pRg st="1" end="1"/>
                                            </p:txEl>
                                          </p:spTgt>
                                        </p:tgtEl>
                                        <p:attrNameLst>
                                          <p:attrName>style.visibility</p:attrName>
                                        </p:attrNameLst>
                                      </p:cBhvr>
                                      <p:to>
                                        <p:strVal val="visible"/>
                                      </p:to>
                                    </p:set>
                                    <p:animEffect transition="in" filter="randombar(horizontal)">
                                      <p:cBhvr>
                                        <p:cTn id="56" dur="1000"/>
                                        <p:tgtEl>
                                          <p:spTgt spid="3">
                                            <p:txEl>
                                              <p:pRg st="1" end="1"/>
                                            </p:txEl>
                                          </p:spTgt>
                                        </p:tgtEl>
                                      </p:cBhvr>
                                    </p:animEffect>
                                  </p:childTnLst>
                                </p:cTn>
                              </p:par>
                            </p:childTnLst>
                          </p:cTn>
                        </p:par>
                        <p:par>
                          <p:cTn id="57" fill="hold">
                            <p:stCondLst>
                              <p:cond delay="16000"/>
                            </p:stCondLst>
                            <p:childTnLst>
                              <p:par>
                                <p:cTn id="58" presetID="14" presetClass="entr" presetSubtype="10" fill="hold" nodeType="afterEffect">
                                  <p:stCondLst>
                                    <p:cond delay="500"/>
                                  </p:stCondLst>
                                  <p:childTnLst>
                                    <p:set>
                                      <p:cBhvr>
                                        <p:cTn id="59" dur="1" fill="hold">
                                          <p:stCondLst>
                                            <p:cond delay="0"/>
                                          </p:stCondLst>
                                        </p:cTn>
                                        <p:tgtEl>
                                          <p:spTgt spid="3">
                                            <p:txEl>
                                              <p:pRg st="2" end="2"/>
                                            </p:txEl>
                                          </p:spTgt>
                                        </p:tgtEl>
                                        <p:attrNameLst>
                                          <p:attrName>style.visibility</p:attrName>
                                        </p:attrNameLst>
                                      </p:cBhvr>
                                      <p:to>
                                        <p:strVal val="visible"/>
                                      </p:to>
                                    </p:set>
                                    <p:animEffect transition="in" filter="randombar(horizontal)">
                                      <p:cBhvr>
                                        <p:cTn id="60" dur="1000"/>
                                        <p:tgtEl>
                                          <p:spTgt spid="3">
                                            <p:txEl>
                                              <p:pRg st="2" end="2"/>
                                            </p:txEl>
                                          </p:spTgt>
                                        </p:tgtEl>
                                      </p:cBhvr>
                                    </p:animEffect>
                                  </p:childTnLst>
                                </p:cTn>
                              </p:par>
                            </p:childTnLst>
                          </p:cTn>
                        </p:par>
                        <p:par>
                          <p:cTn id="61" fill="hold">
                            <p:stCondLst>
                              <p:cond delay="17500"/>
                            </p:stCondLst>
                            <p:childTnLst>
                              <p:par>
                                <p:cTn id="62" presetID="14" presetClass="entr" presetSubtype="10" fill="hold" nodeType="afterEffect">
                                  <p:stCondLst>
                                    <p:cond delay="1000"/>
                                  </p:stCondLst>
                                  <p:childTnLst>
                                    <p:set>
                                      <p:cBhvr>
                                        <p:cTn id="63" dur="1" fill="hold">
                                          <p:stCondLst>
                                            <p:cond delay="0"/>
                                          </p:stCondLst>
                                        </p:cTn>
                                        <p:tgtEl>
                                          <p:spTgt spid="3">
                                            <p:txEl>
                                              <p:pRg st="3" end="3"/>
                                            </p:txEl>
                                          </p:spTgt>
                                        </p:tgtEl>
                                        <p:attrNameLst>
                                          <p:attrName>style.visibility</p:attrName>
                                        </p:attrNameLst>
                                      </p:cBhvr>
                                      <p:to>
                                        <p:strVal val="visible"/>
                                      </p:to>
                                    </p:set>
                                    <p:animEffect transition="in" filter="randombar(horizontal)">
                                      <p:cBhvr>
                                        <p:cTn id="64"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209731" y="1774209"/>
            <a:ext cx="5732060" cy="4247317"/>
          </a:xfrm>
          <a:prstGeom prst="rect">
            <a:avLst/>
          </a:prstGeom>
        </p:spPr>
        <p:txBody>
          <a:bodyPr wrap="square">
            <a:spAutoFit/>
          </a:bodyPr>
          <a:lstStyle/>
          <a:p>
            <a:pPr algn="ctr" fontAlgn="base"/>
            <a:r>
              <a:rPr lang="ru-RU" dirty="0">
                <a:latin typeface="Times New Roman" pitchFamily="18" charset="0"/>
                <a:cs typeface="Times New Roman" pitchFamily="18" charset="0"/>
              </a:rPr>
              <a:t>В 2008 году в сквере возле зданий Центральной детской библиотеки и Новокузнецкого филиала-института Кемеровского государственного университета состоялось открытие памятника.</a:t>
            </a:r>
          </a:p>
          <a:p>
            <a:pPr algn="ctr" fontAlgn="base"/>
            <a:r>
              <a:rPr lang="ru-RU" dirty="0">
                <a:latin typeface="Times New Roman" pitchFamily="18" charset="0"/>
                <a:cs typeface="Times New Roman" pitchFamily="18" charset="0"/>
              </a:rPr>
              <a:t>Памятник представляет собой книгу, лежащую на пьедестале, на страницах которой размещен русский и армянский алфавит. </a:t>
            </a:r>
          </a:p>
          <a:p>
            <a:pPr algn="ctr" fontAlgn="base"/>
            <a:endParaRPr lang="ru-RU" dirty="0">
              <a:latin typeface="Times New Roman" pitchFamily="18" charset="0"/>
              <a:cs typeface="Times New Roman" pitchFamily="18" charset="0"/>
            </a:endParaRPr>
          </a:p>
          <a:p>
            <a:pPr algn="ctr" fontAlgn="base"/>
            <a:r>
              <a:rPr lang="ru-RU" dirty="0">
                <a:latin typeface="Times New Roman" pitchFamily="18" charset="0"/>
                <a:cs typeface="Times New Roman" pitchFamily="18" charset="0"/>
              </a:rPr>
              <a:t>Открытие памятника приурочено </a:t>
            </a:r>
          </a:p>
          <a:p>
            <a:pPr algn="ctr" fontAlgn="base"/>
            <a:r>
              <a:rPr lang="ru-RU" dirty="0">
                <a:latin typeface="Times New Roman" pitchFamily="18" charset="0"/>
                <a:cs typeface="Times New Roman" pitchFamily="18" charset="0"/>
              </a:rPr>
              <a:t>65-летию Кемеровской области, </a:t>
            </a:r>
          </a:p>
          <a:p>
            <a:pPr algn="ctr" fontAlgn="base"/>
            <a:r>
              <a:rPr lang="ru-RU" dirty="0">
                <a:latin typeface="Times New Roman" pitchFamily="18" charset="0"/>
                <a:cs typeface="Times New Roman" pitchFamily="18" charset="0"/>
              </a:rPr>
              <a:t>390-летнему юбилею Новокузнецка </a:t>
            </a:r>
          </a:p>
          <a:p>
            <a:pPr algn="ctr" fontAlgn="base"/>
            <a:r>
              <a:rPr lang="ru-RU" dirty="0">
                <a:latin typeface="Times New Roman" pitchFamily="18" charset="0"/>
                <a:cs typeface="Times New Roman" pitchFamily="18" charset="0"/>
              </a:rPr>
              <a:t>и 405-летию образования армянской азбуки. </a:t>
            </a:r>
          </a:p>
          <a:p>
            <a:pPr algn="ctr" fontAlgn="base"/>
            <a:endParaRPr lang="ru-RU" dirty="0">
              <a:latin typeface="Times New Roman" pitchFamily="18" charset="0"/>
              <a:cs typeface="Times New Roman" pitchFamily="18" charset="0"/>
            </a:endParaRPr>
          </a:p>
          <a:p>
            <a:pPr algn="ctr" fontAlgn="base"/>
            <a:r>
              <a:rPr lang="ru-RU" dirty="0">
                <a:latin typeface="Times New Roman" pitchFamily="18" charset="0"/>
                <a:cs typeface="Times New Roman" pitchFamily="18" charset="0"/>
              </a:rPr>
              <a:t>Памятник символизирует дружбу двух культур и народов.</a:t>
            </a:r>
          </a:p>
        </p:txBody>
      </p:sp>
      <p:pic>
        <p:nvPicPr>
          <p:cNvPr id="1026" name="Picture 2" descr="https://libnvkz.ru/chitatelyam/o-novokuznetske/dostoprimechatelnosti/22753/22756.im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2994" y="449664"/>
            <a:ext cx="5690628" cy="427246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Прямоугольник 2"/>
          <p:cNvSpPr/>
          <p:nvPr/>
        </p:nvSpPr>
        <p:spPr>
          <a:xfrm>
            <a:off x="559558" y="5090614"/>
            <a:ext cx="5227092" cy="1477328"/>
          </a:xfrm>
          <a:prstGeom prst="rect">
            <a:avLst/>
          </a:prstGeom>
        </p:spPr>
        <p:txBody>
          <a:bodyPr wrap="square">
            <a:spAutoFit/>
          </a:bodyPr>
          <a:lstStyle/>
          <a:p>
            <a:pPr algn="ctr" fontAlgn="base"/>
            <a:r>
              <a:rPr lang="ru-RU" b="1" dirty="0">
                <a:latin typeface="Times New Roman" pitchFamily="18" charset="0"/>
                <a:cs typeface="Times New Roman" pitchFamily="18" charset="0"/>
              </a:rPr>
              <a:t>Открыт: </a:t>
            </a:r>
            <a:r>
              <a:rPr lang="ru-RU" dirty="0">
                <a:latin typeface="Times New Roman" pitchFamily="18" charset="0"/>
                <a:cs typeface="Times New Roman" pitchFamily="18" charset="0"/>
              </a:rPr>
              <a:t>сентябрь 2008 года</a:t>
            </a:r>
          </a:p>
          <a:p>
            <a:pPr algn="ctr" fontAlgn="base"/>
            <a:r>
              <a:rPr lang="ru-RU" b="1" dirty="0">
                <a:latin typeface="Times New Roman" pitchFamily="18" charset="0"/>
                <a:cs typeface="Times New Roman" pitchFamily="18" charset="0"/>
              </a:rPr>
              <a:t>Местоположение: </a:t>
            </a:r>
            <a:r>
              <a:rPr lang="ru-RU" dirty="0">
                <a:latin typeface="Times New Roman" pitchFamily="18" charset="0"/>
                <a:cs typeface="Times New Roman" pitchFamily="18" charset="0"/>
              </a:rPr>
              <a:t>Центральный район, </a:t>
            </a:r>
          </a:p>
          <a:p>
            <a:pPr algn="ctr" fontAlgn="base"/>
            <a:r>
              <a:rPr lang="ru-RU" dirty="0">
                <a:latin typeface="Times New Roman" pitchFamily="18" charset="0"/>
                <a:cs typeface="Times New Roman" pitchFamily="18" charset="0"/>
              </a:rPr>
              <a:t>ул. Циолковского </a:t>
            </a:r>
          </a:p>
          <a:p>
            <a:pPr algn="ctr" fontAlgn="base"/>
            <a:r>
              <a:rPr lang="ru-RU" dirty="0">
                <a:latin typeface="Times New Roman" pitchFamily="18" charset="0"/>
                <a:cs typeface="Times New Roman" pitchFamily="18" charset="0"/>
              </a:rPr>
              <a:t>(у </a:t>
            </a:r>
            <a:r>
              <a:rPr lang="ru-RU" dirty="0">
                <a:latin typeface="Times New Roman" pitchFamily="18" charset="0"/>
                <a:cs typeface="Times New Roman" pitchFamily="18" charset="0"/>
                <a:hlinkClick r:id="rId3"/>
              </a:rPr>
              <a:t>Центральной детской библиотеки</a:t>
            </a:r>
            <a:r>
              <a:rPr lang="ru-RU" dirty="0">
                <a:latin typeface="Times New Roman" pitchFamily="18" charset="0"/>
                <a:cs typeface="Times New Roman" pitchFamily="18" charset="0"/>
              </a:rPr>
              <a:t>)</a:t>
            </a:r>
          </a:p>
          <a:p>
            <a:pPr algn="ctr" fontAlgn="base"/>
            <a:r>
              <a:rPr lang="ru-RU" dirty="0">
                <a:latin typeface="Times New Roman" pitchFamily="18" charset="0"/>
                <a:cs typeface="Times New Roman" pitchFamily="18" charset="0"/>
              </a:rPr>
              <a:t> </a:t>
            </a:r>
          </a:p>
        </p:txBody>
      </p:sp>
      <p:sp>
        <p:nvSpPr>
          <p:cNvPr id="4" name="Прямоугольник 3"/>
          <p:cNvSpPr/>
          <p:nvPr/>
        </p:nvSpPr>
        <p:spPr>
          <a:xfrm>
            <a:off x="6023622" y="449664"/>
            <a:ext cx="6011223" cy="1323439"/>
          </a:xfrm>
          <a:prstGeom prst="rect">
            <a:avLst/>
          </a:prstGeom>
        </p:spPr>
        <p:txBody>
          <a:bodyPr wrap="square">
            <a:spAutoFit/>
          </a:bodyPr>
          <a:lstStyle/>
          <a:p>
            <a:pPr algn="ctr" fontAlgn="base"/>
            <a:r>
              <a:rPr lang="ru-RU" sz="2000" dirty="0">
                <a:solidFill>
                  <a:srgbClr val="FF0000"/>
                </a:solidFill>
                <a:latin typeface="Times New Roman" pitchFamily="18" charset="0"/>
                <a:cs typeface="Times New Roman" pitchFamily="18" charset="0"/>
              </a:rPr>
              <a:t>Памятник «К 65-летию Кемеровской области и </a:t>
            </a:r>
          </a:p>
          <a:p>
            <a:pPr algn="ctr" fontAlgn="base"/>
            <a:r>
              <a:rPr lang="ru-RU" sz="2000" dirty="0">
                <a:solidFill>
                  <a:srgbClr val="FF0000"/>
                </a:solidFill>
                <a:latin typeface="Times New Roman" pitchFamily="18" charset="0"/>
                <a:cs typeface="Times New Roman" pitchFamily="18" charset="0"/>
              </a:rPr>
              <a:t>390-летию г. Новокузнецка </a:t>
            </a:r>
          </a:p>
          <a:p>
            <a:pPr algn="ctr" fontAlgn="base"/>
            <a:r>
              <a:rPr lang="ru-RU" sz="2000" dirty="0">
                <a:solidFill>
                  <a:srgbClr val="FF0000"/>
                </a:solidFill>
                <a:latin typeface="Times New Roman" pitchFamily="18" charset="0"/>
                <a:cs typeface="Times New Roman" pitchFamily="18" charset="0"/>
              </a:rPr>
              <a:t>от Союза Армян Кузбасса» </a:t>
            </a:r>
          </a:p>
          <a:p>
            <a:pPr algn="ctr" fontAlgn="base"/>
            <a:r>
              <a:rPr lang="ru-RU" sz="2000" dirty="0">
                <a:solidFill>
                  <a:srgbClr val="FF0000"/>
                </a:solidFill>
                <a:latin typeface="Times New Roman" pitchFamily="18" charset="0"/>
                <a:cs typeface="Times New Roman" pitchFamily="18" charset="0"/>
              </a:rPr>
              <a:t>(Памятник книге)</a:t>
            </a:r>
          </a:p>
        </p:txBody>
      </p:sp>
    </p:spTree>
    <p:extLst>
      <p:ext uri="{BB962C8B-B14F-4D97-AF65-F5344CB8AC3E}">
        <p14:creationId xmlns:p14="http://schemas.microsoft.com/office/powerpoint/2010/main" val="3330492345"/>
      </p:ext>
    </p:extLst>
  </p:cSld>
  <p:clrMapOvr>
    <a:masterClrMapping/>
  </p:clrMapOvr>
  <mc:AlternateContent xmlns:mc="http://schemas.openxmlformats.org/markup-compatibility/2006" xmlns:p14="http://schemas.microsoft.com/office/powerpoint/2010/main">
    <mc:Choice Requires="p14">
      <p:transition spd="slow" p14:dur="3400" advTm="15000">
        <p14:reveal/>
      </p:transition>
    </mc:Choice>
    <mc:Fallback xmlns="">
      <p:transition spd="slow" advTm="1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50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fltVal val="0"/>
                                          </p:val>
                                        </p:tav>
                                        <p:tav tm="100000">
                                          <p:val>
                                            <p:strVal val="#ppt_w"/>
                                          </p:val>
                                        </p:tav>
                                      </p:tavLst>
                                    </p:anim>
                                    <p:anim calcmode="lin" valueType="num">
                                      <p:cBhvr>
                                        <p:cTn id="8" dur="1000" fill="hold"/>
                                        <p:tgtEl>
                                          <p:spTgt spid="1026"/>
                                        </p:tgtEl>
                                        <p:attrNameLst>
                                          <p:attrName>ppt_h</p:attrName>
                                        </p:attrNameLst>
                                      </p:cBhvr>
                                      <p:tavLst>
                                        <p:tav tm="0">
                                          <p:val>
                                            <p:fltVal val="0"/>
                                          </p:val>
                                        </p:tav>
                                        <p:tav tm="100000">
                                          <p:val>
                                            <p:strVal val="#ppt_h"/>
                                          </p:val>
                                        </p:tav>
                                      </p:tavLst>
                                    </p:anim>
                                    <p:animEffect transition="in" filter="fade">
                                      <p:cBhvr>
                                        <p:cTn id="9" dur="1000"/>
                                        <p:tgtEl>
                                          <p:spTgt spid="1026"/>
                                        </p:tgtEl>
                                      </p:cBhvr>
                                    </p:animEffect>
                                  </p:childTnLst>
                                </p:cTn>
                              </p:par>
                            </p:childTnLst>
                          </p:cTn>
                        </p:par>
                        <p:par>
                          <p:cTn id="10" fill="hold">
                            <p:stCondLst>
                              <p:cond delay="1500"/>
                            </p:stCondLst>
                            <p:childTnLst>
                              <p:par>
                                <p:cTn id="11" presetID="14" presetClass="entr" presetSubtype="10" fill="hold" nodeType="afterEffect">
                                  <p:stCondLst>
                                    <p:cond delay="50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randombar(horizontal)">
                                      <p:cBhvr>
                                        <p:cTn id="13" dur="1000"/>
                                        <p:tgtEl>
                                          <p:spTgt spid="4">
                                            <p:txEl>
                                              <p:pRg st="0" end="0"/>
                                            </p:txEl>
                                          </p:spTgt>
                                        </p:tgtEl>
                                      </p:cBhvr>
                                    </p:animEffect>
                                  </p:childTnLst>
                                </p:cTn>
                              </p:par>
                            </p:childTnLst>
                          </p:cTn>
                        </p:par>
                        <p:par>
                          <p:cTn id="14" fill="hold">
                            <p:stCondLst>
                              <p:cond delay="3000"/>
                            </p:stCondLst>
                            <p:childTnLst>
                              <p:par>
                                <p:cTn id="15" presetID="14" presetClass="entr" presetSubtype="10" fill="hold" nodeType="afterEffect">
                                  <p:stCondLst>
                                    <p:cond delay="50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randombar(horizontal)">
                                      <p:cBhvr>
                                        <p:cTn id="17" dur="1000"/>
                                        <p:tgtEl>
                                          <p:spTgt spid="4">
                                            <p:txEl>
                                              <p:pRg st="1" end="1"/>
                                            </p:txEl>
                                          </p:spTgt>
                                        </p:tgtEl>
                                      </p:cBhvr>
                                    </p:animEffect>
                                  </p:childTnLst>
                                </p:cTn>
                              </p:par>
                            </p:childTnLst>
                          </p:cTn>
                        </p:par>
                        <p:par>
                          <p:cTn id="18" fill="hold">
                            <p:stCondLst>
                              <p:cond delay="4500"/>
                            </p:stCondLst>
                            <p:childTnLst>
                              <p:par>
                                <p:cTn id="19" presetID="14" presetClass="entr" presetSubtype="10" fill="hold" nodeType="afterEffect">
                                  <p:stCondLst>
                                    <p:cond delay="50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randombar(horizontal)">
                                      <p:cBhvr>
                                        <p:cTn id="21" dur="1000"/>
                                        <p:tgtEl>
                                          <p:spTgt spid="4">
                                            <p:txEl>
                                              <p:pRg st="2" end="2"/>
                                            </p:txEl>
                                          </p:spTgt>
                                        </p:tgtEl>
                                      </p:cBhvr>
                                    </p:animEffect>
                                  </p:childTnLst>
                                </p:cTn>
                              </p:par>
                            </p:childTnLst>
                          </p:cTn>
                        </p:par>
                        <p:par>
                          <p:cTn id="22" fill="hold">
                            <p:stCondLst>
                              <p:cond delay="6000"/>
                            </p:stCondLst>
                            <p:childTnLst>
                              <p:par>
                                <p:cTn id="23" presetID="14" presetClass="entr" presetSubtype="10" fill="hold" nodeType="afterEffect">
                                  <p:stCondLst>
                                    <p:cond delay="500"/>
                                  </p:stCondLst>
                                  <p:childTnLst>
                                    <p:set>
                                      <p:cBhvr>
                                        <p:cTn id="24" dur="1" fill="hold">
                                          <p:stCondLst>
                                            <p:cond delay="0"/>
                                          </p:stCondLst>
                                        </p:cTn>
                                        <p:tgtEl>
                                          <p:spTgt spid="4">
                                            <p:txEl>
                                              <p:pRg st="3" end="3"/>
                                            </p:txEl>
                                          </p:spTgt>
                                        </p:tgtEl>
                                        <p:attrNameLst>
                                          <p:attrName>style.visibility</p:attrName>
                                        </p:attrNameLst>
                                      </p:cBhvr>
                                      <p:to>
                                        <p:strVal val="visible"/>
                                      </p:to>
                                    </p:set>
                                    <p:animEffect transition="in" filter="randombar(horizontal)">
                                      <p:cBhvr>
                                        <p:cTn id="25" dur="1000"/>
                                        <p:tgtEl>
                                          <p:spTgt spid="4">
                                            <p:txEl>
                                              <p:pRg st="3" end="3"/>
                                            </p:txEl>
                                          </p:spTgt>
                                        </p:tgtEl>
                                      </p:cBhvr>
                                    </p:animEffect>
                                  </p:childTnLst>
                                </p:cTn>
                              </p:par>
                            </p:childTnLst>
                          </p:cTn>
                        </p:par>
                        <p:par>
                          <p:cTn id="26" fill="hold">
                            <p:stCondLst>
                              <p:cond delay="7500"/>
                            </p:stCondLst>
                            <p:childTnLst>
                              <p:par>
                                <p:cTn id="27" presetID="42" presetClass="entr" presetSubtype="0" fill="hold" nodeType="afterEffect">
                                  <p:stCondLst>
                                    <p:cond delay="500"/>
                                  </p:stCondLst>
                                  <p:childTnLst>
                                    <p:set>
                                      <p:cBhvr>
                                        <p:cTn id="28" dur="1" fill="hold">
                                          <p:stCondLst>
                                            <p:cond delay="0"/>
                                          </p:stCondLst>
                                        </p:cTn>
                                        <p:tgtEl>
                                          <p:spTgt spid="2">
                                            <p:txEl>
                                              <p:pRg st="0" end="0"/>
                                            </p:txEl>
                                          </p:spTgt>
                                        </p:tgtEl>
                                        <p:attrNameLst>
                                          <p:attrName>style.visibility</p:attrName>
                                        </p:attrNameLst>
                                      </p:cBhvr>
                                      <p:to>
                                        <p:strVal val="visible"/>
                                      </p:to>
                                    </p:set>
                                    <p:animEffect transition="in" filter="fade">
                                      <p:cBhvr>
                                        <p:cTn id="29" dur="1000"/>
                                        <p:tgtEl>
                                          <p:spTgt spid="2">
                                            <p:txEl>
                                              <p:pRg st="0" end="0"/>
                                            </p:txEl>
                                          </p:spTgt>
                                        </p:tgtEl>
                                      </p:cBhvr>
                                    </p:animEffect>
                                    <p:anim calcmode="lin" valueType="num">
                                      <p:cBhvr>
                                        <p:cTn id="30"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31"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par>
                          <p:cTn id="32" fill="hold">
                            <p:stCondLst>
                              <p:cond delay="9000"/>
                            </p:stCondLst>
                            <p:childTnLst>
                              <p:par>
                                <p:cTn id="33" presetID="42" presetClass="entr" presetSubtype="0" fill="hold" nodeType="afterEffect">
                                  <p:stCondLst>
                                    <p:cond delay="500"/>
                                  </p:stCondLst>
                                  <p:childTnLst>
                                    <p:set>
                                      <p:cBhvr>
                                        <p:cTn id="34" dur="1" fill="hold">
                                          <p:stCondLst>
                                            <p:cond delay="0"/>
                                          </p:stCondLst>
                                        </p:cTn>
                                        <p:tgtEl>
                                          <p:spTgt spid="2">
                                            <p:txEl>
                                              <p:pRg st="1" end="1"/>
                                            </p:txEl>
                                          </p:spTgt>
                                        </p:tgtEl>
                                        <p:attrNameLst>
                                          <p:attrName>style.visibility</p:attrName>
                                        </p:attrNameLst>
                                      </p:cBhvr>
                                      <p:to>
                                        <p:strVal val="visible"/>
                                      </p:to>
                                    </p:set>
                                    <p:animEffect transition="in" filter="fade">
                                      <p:cBhvr>
                                        <p:cTn id="35" dur="1000"/>
                                        <p:tgtEl>
                                          <p:spTgt spid="2">
                                            <p:txEl>
                                              <p:pRg st="1" end="1"/>
                                            </p:txEl>
                                          </p:spTgt>
                                        </p:tgtEl>
                                      </p:cBhvr>
                                    </p:animEffect>
                                    <p:anim calcmode="lin" valueType="num">
                                      <p:cBhvr>
                                        <p:cTn id="36"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par>
                          <p:cTn id="38" fill="hold">
                            <p:stCondLst>
                              <p:cond delay="10500"/>
                            </p:stCondLst>
                            <p:childTnLst>
                              <p:par>
                                <p:cTn id="39" presetID="42" presetClass="entr" presetSubtype="0" fill="hold" nodeType="afterEffect">
                                  <p:stCondLst>
                                    <p:cond delay="500"/>
                                  </p:stCondLst>
                                  <p:childTnLst>
                                    <p:set>
                                      <p:cBhvr>
                                        <p:cTn id="40" dur="1" fill="hold">
                                          <p:stCondLst>
                                            <p:cond delay="0"/>
                                          </p:stCondLst>
                                        </p:cTn>
                                        <p:tgtEl>
                                          <p:spTgt spid="2">
                                            <p:txEl>
                                              <p:pRg st="3" end="3"/>
                                            </p:txEl>
                                          </p:spTgt>
                                        </p:tgtEl>
                                        <p:attrNameLst>
                                          <p:attrName>style.visibility</p:attrName>
                                        </p:attrNameLst>
                                      </p:cBhvr>
                                      <p:to>
                                        <p:strVal val="visible"/>
                                      </p:to>
                                    </p:set>
                                    <p:animEffect transition="in" filter="fade">
                                      <p:cBhvr>
                                        <p:cTn id="41" dur="1000"/>
                                        <p:tgtEl>
                                          <p:spTgt spid="2">
                                            <p:txEl>
                                              <p:pRg st="3" end="3"/>
                                            </p:txEl>
                                          </p:spTgt>
                                        </p:tgtEl>
                                      </p:cBhvr>
                                    </p:animEffect>
                                    <p:anim calcmode="lin" valueType="num">
                                      <p:cBhvr>
                                        <p:cTn id="42"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43"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par>
                          <p:cTn id="44" fill="hold">
                            <p:stCondLst>
                              <p:cond delay="12000"/>
                            </p:stCondLst>
                            <p:childTnLst>
                              <p:par>
                                <p:cTn id="45" presetID="42" presetClass="entr" presetSubtype="0" fill="hold" nodeType="afterEffect">
                                  <p:stCondLst>
                                    <p:cond delay="500"/>
                                  </p:stCondLst>
                                  <p:childTnLst>
                                    <p:set>
                                      <p:cBhvr>
                                        <p:cTn id="46" dur="1" fill="hold">
                                          <p:stCondLst>
                                            <p:cond delay="0"/>
                                          </p:stCondLst>
                                        </p:cTn>
                                        <p:tgtEl>
                                          <p:spTgt spid="2">
                                            <p:txEl>
                                              <p:pRg st="4" end="4"/>
                                            </p:txEl>
                                          </p:spTgt>
                                        </p:tgtEl>
                                        <p:attrNameLst>
                                          <p:attrName>style.visibility</p:attrName>
                                        </p:attrNameLst>
                                      </p:cBhvr>
                                      <p:to>
                                        <p:strVal val="visible"/>
                                      </p:to>
                                    </p:set>
                                    <p:animEffect transition="in" filter="fade">
                                      <p:cBhvr>
                                        <p:cTn id="47" dur="1000"/>
                                        <p:tgtEl>
                                          <p:spTgt spid="2">
                                            <p:txEl>
                                              <p:pRg st="4" end="4"/>
                                            </p:txEl>
                                          </p:spTgt>
                                        </p:tgtEl>
                                      </p:cBhvr>
                                    </p:animEffect>
                                    <p:anim calcmode="lin" valueType="num">
                                      <p:cBhvr>
                                        <p:cTn id="48"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49"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par>
                          <p:cTn id="50" fill="hold">
                            <p:stCondLst>
                              <p:cond delay="13500"/>
                            </p:stCondLst>
                            <p:childTnLst>
                              <p:par>
                                <p:cTn id="51" presetID="42" presetClass="entr" presetSubtype="0" fill="hold" nodeType="afterEffect">
                                  <p:stCondLst>
                                    <p:cond delay="500"/>
                                  </p:stCondLst>
                                  <p:childTnLst>
                                    <p:set>
                                      <p:cBhvr>
                                        <p:cTn id="52" dur="1" fill="hold">
                                          <p:stCondLst>
                                            <p:cond delay="0"/>
                                          </p:stCondLst>
                                        </p:cTn>
                                        <p:tgtEl>
                                          <p:spTgt spid="2">
                                            <p:txEl>
                                              <p:pRg st="5" end="5"/>
                                            </p:txEl>
                                          </p:spTgt>
                                        </p:tgtEl>
                                        <p:attrNameLst>
                                          <p:attrName>style.visibility</p:attrName>
                                        </p:attrNameLst>
                                      </p:cBhvr>
                                      <p:to>
                                        <p:strVal val="visible"/>
                                      </p:to>
                                    </p:set>
                                    <p:animEffect transition="in" filter="fade">
                                      <p:cBhvr>
                                        <p:cTn id="53" dur="1000"/>
                                        <p:tgtEl>
                                          <p:spTgt spid="2">
                                            <p:txEl>
                                              <p:pRg st="5" end="5"/>
                                            </p:txEl>
                                          </p:spTgt>
                                        </p:tgtEl>
                                      </p:cBhvr>
                                    </p:animEffect>
                                    <p:anim calcmode="lin" valueType="num">
                                      <p:cBhvr>
                                        <p:cTn id="54"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55"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par>
                          <p:cTn id="56" fill="hold">
                            <p:stCondLst>
                              <p:cond delay="15000"/>
                            </p:stCondLst>
                            <p:childTnLst>
                              <p:par>
                                <p:cTn id="57" presetID="42" presetClass="entr" presetSubtype="0" fill="hold" nodeType="afterEffect">
                                  <p:stCondLst>
                                    <p:cond delay="500"/>
                                  </p:stCondLst>
                                  <p:childTnLst>
                                    <p:set>
                                      <p:cBhvr>
                                        <p:cTn id="58" dur="1" fill="hold">
                                          <p:stCondLst>
                                            <p:cond delay="0"/>
                                          </p:stCondLst>
                                        </p:cTn>
                                        <p:tgtEl>
                                          <p:spTgt spid="2">
                                            <p:txEl>
                                              <p:pRg st="6" end="6"/>
                                            </p:txEl>
                                          </p:spTgt>
                                        </p:tgtEl>
                                        <p:attrNameLst>
                                          <p:attrName>style.visibility</p:attrName>
                                        </p:attrNameLst>
                                      </p:cBhvr>
                                      <p:to>
                                        <p:strVal val="visible"/>
                                      </p:to>
                                    </p:set>
                                    <p:animEffect transition="in" filter="fade">
                                      <p:cBhvr>
                                        <p:cTn id="59" dur="1000"/>
                                        <p:tgtEl>
                                          <p:spTgt spid="2">
                                            <p:txEl>
                                              <p:pRg st="6" end="6"/>
                                            </p:txEl>
                                          </p:spTgt>
                                        </p:tgtEl>
                                      </p:cBhvr>
                                    </p:animEffect>
                                    <p:anim calcmode="lin" valueType="num">
                                      <p:cBhvr>
                                        <p:cTn id="60"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61"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par>
                          <p:cTn id="62" fill="hold">
                            <p:stCondLst>
                              <p:cond delay="16500"/>
                            </p:stCondLst>
                            <p:childTnLst>
                              <p:par>
                                <p:cTn id="63" presetID="42" presetClass="entr" presetSubtype="0" fill="hold" nodeType="afterEffect">
                                  <p:stCondLst>
                                    <p:cond delay="500"/>
                                  </p:stCondLst>
                                  <p:childTnLst>
                                    <p:set>
                                      <p:cBhvr>
                                        <p:cTn id="64" dur="1" fill="hold">
                                          <p:stCondLst>
                                            <p:cond delay="0"/>
                                          </p:stCondLst>
                                        </p:cTn>
                                        <p:tgtEl>
                                          <p:spTgt spid="2">
                                            <p:txEl>
                                              <p:pRg st="8" end="8"/>
                                            </p:txEl>
                                          </p:spTgt>
                                        </p:tgtEl>
                                        <p:attrNameLst>
                                          <p:attrName>style.visibility</p:attrName>
                                        </p:attrNameLst>
                                      </p:cBhvr>
                                      <p:to>
                                        <p:strVal val="visible"/>
                                      </p:to>
                                    </p:set>
                                    <p:animEffect transition="in" filter="fade">
                                      <p:cBhvr>
                                        <p:cTn id="65" dur="1000"/>
                                        <p:tgtEl>
                                          <p:spTgt spid="2">
                                            <p:txEl>
                                              <p:pRg st="8" end="8"/>
                                            </p:txEl>
                                          </p:spTgt>
                                        </p:tgtEl>
                                      </p:cBhvr>
                                    </p:animEffect>
                                    <p:anim calcmode="lin" valueType="num">
                                      <p:cBhvr>
                                        <p:cTn id="66" dur="10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67" dur="10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par>
                          <p:cTn id="68" fill="hold">
                            <p:stCondLst>
                              <p:cond delay="18000"/>
                            </p:stCondLst>
                            <p:childTnLst>
                              <p:par>
                                <p:cTn id="69" presetID="14" presetClass="entr" presetSubtype="10" fill="hold" nodeType="afterEffect">
                                  <p:stCondLst>
                                    <p:cond delay="500"/>
                                  </p:stCondLst>
                                  <p:childTnLst>
                                    <p:set>
                                      <p:cBhvr>
                                        <p:cTn id="70"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1" dur="1000"/>
                                        <p:tgtEl>
                                          <p:spTgt spid="3">
                                            <p:txEl>
                                              <p:pRg st="0" end="0"/>
                                            </p:txEl>
                                          </p:spTgt>
                                        </p:tgtEl>
                                      </p:cBhvr>
                                    </p:animEffect>
                                  </p:childTnLst>
                                </p:cTn>
                              </p:par>
                            </p:childTnLst>
                          </p:cTn>
                        </p:par>
                        <p:par>
                          <p:cTn id="72" fill="hold">
                            <p:stCondLst>
                              <p:cond delay="19500"/>
                            </p:stCondLst>
                            <p:childTnLst>
                              <p:par>
                                <p:cTn id="73" presetID="14" presetClass="entr" presetSubtype="10" fill="hold" nodeType="afterEffect">
                                  <p:stCondLst>
                                    <p:cond delay="500"/>
                                  </p:stCondLst>
                                  <p:childTnLst>
                                    <p:set>
                                      <p:cBhvr>
                                        <p:cTn id="74" dur="1" fill="hold">
                                          <p:stCondLst>
                                            <p:cond delay="0"/>
                                          </p:stCondLst>
                                        </p:cTn>
                                        <p:tgtEl>
                                          <p:spTgt spid="3">
                                            <p:txEl>
                                              <p:pRg st="1" end="1"/>
                                            </p:txEl>
                                          </p:spTgt>
                                        </p:tgtEl>
                                        <p:attrNameLst>
                                          <p:attrName>style.visibility</p:attrName>
                                        </p:attrNameLst>
                                      </p:cBhvr>
                                      <p:to>
                                        <p:strVal val="visible"/>
                                      </p:to>
                                    </p:set>
                                    <p:animEffect transition="in" filter="randombar(horizontal)">
                                      <p:cBhvr>
                                        <p:cTn id="75" dur="1000"/>
                                        <p:tgtEl>
                                          <p:spTgt spid="3">
                                            <p:txEl>
                                              <p:pRg st="1" end="1"/>
                                            </p:txEl>
                                          </p:spTgt>
                                        </p:tgtEl>
                                      </p:cBhvr>
                                    </p:animEffect>
                                  </p:childTnLst>
                                </p:cTn>
                              </p:par>
                            </p:childTnLst>
                          </p:cTn>
                        </p:par>
                        <p:par>
                          <p:cTn id="76" fill="hold">
                            <p:stCondLst>
                              <p:cond delay="21000"/>
                            </p:stCondLst>
                            <p:childTnLst>
                              <p:par>
                                <p:cTn id="77" presetID="14" presetClass="entr" presetSubtype="10" fill="hold" nodeType="afterEffect">
                                  <p:stCondLst>
                                    <p:cond delay="500"/>
                                  </p:stCondLst>
                                  <p:childTnLst>
                                    <p:set>
                                      <p:cBhvr>
                                        <p:cTn id="78" dur="1" fill="hold">
                                          <p:stCondLst>
                                            <p:cond delay="0"/>
                                          </p:stCondLst>
                                        </p:cTn>
                                        <p:tgtEl>
                                          <p:spTgt spid="3">
                                            <p:txEl>
                                              <p:pRg st="2" end="2"/>
                                            </p:txEl>
                                          </p:spTgt>
                                        </p:tgtEl>
                                        <p:attrNameLst>
                                          <p:attrName>style.visibility</p:attrName>
                                        </p:attrNameLst>
                                      </p:cBhvr>
                                      <p:to>
                                        <p:strVal val="visible"/>
                                      </p:to>
                                    </p:set>
                                    <p:animEffect transition="in" filter="randombar(horizontal)">
                                      <p:cBhvr>
                                        <p:cTn id="79" dur="1000"/>
                                        <p:tgtEl>
                                          <p:spTgt spid="3">
                                            <p:txEl>
                                              <p:pRg st="2" end="2"/>
                                            </p:txEl>
                                          </p:spTgt>
                                        </p:tgtEl>
                                      </p:cBhvr>
                                    </p:animEffect>
                                  </p:childTnLst>
                                </p:cTn>
                              </p:par>
                            </p:childTnLst>
                          </p:cTn>
                        </p:par>
                        <p:par>
                          <p:cTn id="80" fill="hold">
                            <p:stCondLst>
                              <p:cond delay="22500"/>
                            </p:stCondLst>
                            <p:childTnLst>
                              <p:par>
                                <p:cTn id="81" presetID="14" presetClass="entr" presetSubtype="10" fill="hold" nodeType="afterEffect">
                                  <p:stCondLst>
                                    <p:cond delay="500"/>
                                  </p:stCondLst>
                                  <p:childTnLst>
                                    <p:set>
                                      <p:cBhvr>
                                        <p:cTn id="82" dur="1" fill="hold">
                                          <p:stCondLst>
                                            <p:cond delay="0"/>
                                          </p:stCondLst>
                                        </p:cTn>
                                        <p:tgtEl>
                                          <p:spTgt spid="3">
                                            <p:txEl>
                                              <p:pRg st="3" end="3"/>
                                            </p:txEl>
                                          </p:spTgt>
                                        </p:tgtEl>
                                        <p:attrNameLst>
                                          <p:attrName>style.visibility</p:attrName>
                                        </p:attrNameLst>
                                      </p:cBhvr>
                                      <p:to>
                                        <p:strVal val="visible"/>
                                      </p:to>
                                    </p:set>
                                    <p:animEffect transition="in" filter="randombar(horizontal)">
                                      <p:cBhvr>
                                        <p:cTn id="83"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libnvkz.ru/chitatelyam/o-novokuznetske/dostoprimechatelnosti/aisti/12215.im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417" y="380455"/>
            <a:ext cx="4045100" cy="58429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Прямоугольник 1"/>
          <p:cNvSpPr/>
          <p:nvPr/>
        </p:nvSpPr>
        <p:spPr>
          <a:xfrm>
            <a:off x="4940490" y="5090992"/>
            <a:ext cx="5691116" cy="923330"/>
          </a:xfrm>
          <a:prstGeom prst="rect">
            <a:avLst/>
          </a:prstGeom>
        </p:spPr>
        <p:txBody>
          <a:bodyPr wrap="square">
            <a:spAutoFit/>
          </a:bodyPr>
          <a:lstStyle/>
          <a:p>
            <a:pPr algn="ctr" fontAlgn="base"/>
            <a:r>
              <a:rPr lang="ru-RU" b="1" dirty="0">
                <a:latin typeface="Times New Roman" panose="02020603050405020304" pitchFamily="18" charset="0"/>
                <a:cs typeface="Times New Roman" panose="02020603050405020304" pitchFamily="18" charset="0"/>
              </a:rPr>
              <a:t>Открыт</a:t>
            </a:r>
            <a:r>
              <a:rPr lang="ru-RU" dirty="0">
                <a:latin typeface="Times New Roman" panose="02020603050405020304" pitchFamily="18" charset="0"/>
                <a:cs typeface="Times New Roman" panose="02020603050405020304" pitchFamily="18" charset="0"/>
              </a:rPr>
              <a:t>: 17 октября 2012 года</a:t>
            </a:r>
          </a:p>
          <a:p>
            <a:pPr algn="ctr" fontAlgn="base"/>
            <a:r>
              <a:rPr lang="ru-RU" b="1" dirty="0">
                <a:latin typeface="Times New Roman" panose="02020603050405020304" pitchFamily="18" charset="0"/>
                <a:cs typeface="Times New Roman" panose="02020603050405020304" pitchFamily="18" charset="0"/>
              </a:rPr>
              <a:t>Местоположение</a:t>
            </a:r>
            <a:r>
              <a:rPr lang="ru-RU" dirty="0">
                <a:latin typeface="Times New Roman" panose="02020603050405020304" pitchFamily="18" charset="0"/>
                <a:cs typeface="Times New Roman" panose="02020603050405020304" pitchFamily="18" charset="0"/>
              </a:rPr>
              <a:t>: сквер им. Н. С. Ермакова</a:t>
            </a:r>
          </a:p>
          <a:p>
            <a:pPr algn="ctr" fontAlgn="base"/>
            <a:r>
              <a:rPr lang="ru-RU" dirty="0">
                <a:latin typeface="Times New Roman" panose="02020603050405020304" pitchFamily="18" charset="0"/>
                <a:cs typeface="Times New Roman" panose="02020603050405020304" pitchFamily="18" charset="0"/>
              </a:rPr>
              <a:t> </a:t>
            </a:r>
          </a:p>
        </p:txBody>
      </p:sp>
      <p:sp>
        <p:nvSpPr>
          <p:cNvPr id="3" name="Прямоугольник 2"/>
          <p:cNvSpPr/>
          <p:nvPr/>
        </p:nvSpPr>
        <p:spPr>
          <a:xfrm>
            <a:off x="5036024" y="477672"/>
            <a:ext cx="5595582" cy="400110"/>
          </a:xfrm>
          <a:prstGeom prst="rect">
            <a:avLst/>
          </a:prstGeom>
        </p:spPr>
        <p:txBody>
          <a:bodyPr wrap="square">
            <a:spAutoFit/>
          </a:bodyPr>
          <a:lstStyle/>
          <a:p>
            <a:pPr algn="ctr" fontAlgn="base"/>
            <a:r>
              <a:rPr lang="ru-RU" sz="2000" dirty="0">
                <a:solidFill>
                  <a:srgbClr val="FF0000"/>
                </a:solidFill>
                <a:latin typeface="Times New Roman" panose="02020603050405020304" pitchFamily="18" charset="0"/>
                <a:cs typeface="Times New Roman" panose="02020603050405020304" pitchFamily="18" charset="0"/>
              </a:rPr>
              <a:t>Скульптурная композиция Аисты</a:t>
            </a:r>
          </a:p>
        </p:txBody>
      </p:sp>
      <p:sp>
        <p:nvSpPr>
          <p:cNvPr id="4" name="Прямоугольник 3"/>
          <p:cNvSpPr/>
          <p:nvPr/>
        </p:nvSpPr>
        <p:spPr>
          <a:xfrm>
            <a:off x="4817660" y="2238234"/>
            <a:ext cx="6496334" cy="1754326"/>
          </a:xfrm>
          <a:prstGeom prst="rect">
            <a:avLst/>
          </a:prstGeom>
        </p:spPr>
        <p:txBody>
          <a:bodyPr wrap="square">
            <a:spAutoFit/>
          </a:bodyPr>
          <a:lstStyle/>
          <a:p>
            <a:pPr algn="ctr"/>
            <a:r>
              <a:rPr lang="ru-RU" dirty="0">
                <a:latin typeface="Times New Roman" panose="02020603050405020304" pitchFamily="18" charset="0"/>
                <a:cs typeface="Times New Roman" panose="02020603050405020304" pitchFamily="18" charset="0"/>
              </a:rPr>
              <a:t>В честь 70-летия области в сквере им. Н. С. Ермакова была установлена скульптурная композиция «Аисты». </a:t>
            </a:r>
          </a:p>
          <a:p>
            <a:pPr algn="ctr"/>
            <a:r>
              <a:rPr lang="ru-RU" dirty="0">
                <a:latin typeface="Times New Roman" panose="02020603050405020304" pitchFamily="18" charset="0"/>
                <a:cs typeface="Times New Roman" panose="02020603050405020304" pitchFamily="18" charset="0"/>
              </a:rPr>
              <a:t>Гнездо расположено на трех стелах, символизирующие основы семейного счастья – веру, надежду и любовь. </a:t>
            </a:r>
          </a:p>
          <a:p>
            <a:pPr algn="ctr"/>
            <a:r>
              <a:rPr lang="ru-RU" dirty="0">
                <a:latin typeface="Times New Roman" panose="02020603050405020304" pitchFamily="18" charset="0"/>
                <a:cs typeface="Times New Roman" panose="02020603050405020304" pitchFamily="18" charset="0"/>
              </a:rPr>
              <a:t>Скульптура выполнена в бронзе и благородно «состарена» методом оксидирования.</a:t>
            </a:r>
          </a:p>
        </p:txBody>
      </p:sp>
    </p:spTree>
    <p:extLst>
      <p:ext uri="{BB962C8B-B14F-4D97-AF65-F5344CB8AC3E}">
        <p14:creationId xmlns:p14="http://schemas.microsoft.com/office/powerpoint/2010/main" val="1009122176"/>
      </p:ext>
    </p:extLst>
  </p:cSld>
  <p:clrMapOvr>
    <a:masterClrMapping/>
  </p:clrMapOvr>
  <mc:AlternateContent xmlns:mc="http://schemas.openxmlformats.org/markup-compatibility/2006" xmlns:p14="http://schemas.microsoft.com/office/powerpoint/2010/main">
    <mc:Choice Requires="p14">
      <p:transition p14:dur="100" advTm="10000">
        <p:cut/>
      </p:transition>
    </mc:Choice>
    <mc:Fallback xmlns="">
      <p:transition advTm="10000">
        <p:cu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500"/>
                                  </p:stCondLst>
                                  <p:childTnLst>
                                    <p:set>
                                      <p:cBhvr>
                                        <p:cTn id="6" dur="1" fill="hold">
                                          <p:stCondLst>
                                            <p:cond delay="0"/>
                                          </p:stCondLst>
                                        </p:cTn>
                                        <p:tgtEl>
                                          <p:spTgt spid="2050"/>
                                        </p:tgtEl>
                                        <p:attrNameLst>
                                          <p:attrName>style.visibility</p:attrName>
                                        </p:attrNameLst>
                                      </p:cBhvr>
                                      <p:to>
                                        <p:strVal val="visible"/>
                                      </p:to>
                                    </p:set>
                                    <p:animEffect transition="in" filter="barn(inVertical)">
                                      <p:cBhvr>
                                        <p:cTn id="7" dur="1000"/>
                                        <p:tgtEl>
                                          <p:spTgt spid="2050"/>
                                        </p:tgtEl>
                                      </p:cBhvr>
                                    </p:animEffect>
                                  </p:childTnLst>
                                </p:cTn>
                              </p:par>
                            </p:childTnLst>
                          </p:cTn>
                        </p:par>
                        <p:par>
                          <p:cTn id="8" fill="hold">
                            <p:stCondLst>
                              <p:cond delay="1500"/>
                            </p:stCondLst>
                            <p:childTnLst>
                              <p:par>
                                <p:cTn id="9" presetID="22" presetClass="entr" presetSubtype="4" fill="hold" nodeType="after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down)">
                                      <p:cBhvr>
                                        <p:cTn id="11" dur="1000"/>
                                        <p:tgtEl>
                                          <p:spTgt spid="3">
                                            <p:txEl>
                                              <p:pRg st="0" end="0"/>
                                            </p:txEl>
                                          </p:spTgt>
                                        </p:tgtEl>
                                      </p:cBhvr>
                                    </p:animEffect>
                                  </p:childTnLst>
                                </p:cTn>
                              </p:par>
                            </p:childTnLst>
                          </p:cTn>
                        </p:par>
                        <p:par>
                          <p:cTn id="12" fill="hold">
                            <p:stCondLst>
                              <p:cond delay="3000"/>
                            </p:stCondLst>
                            <p:childTnLst>
                              <p:par>
                                <p:cTn id="13" presetID="42" presetClass="entr" presetSubtype="0" fill="hold" nodeType="afterEffect">
                                  <p:stCondLst>
                                    <p:cond delay="50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1000"/>
                                        <p:tgtEl>
                                          <p:spTgt spid="4">
                                            <p:txEl>
                                              <p:pRg st="0" end="0"/>
                                            </p:txEl>
                                          </p:spTgt>
                                        </p:tgtEl>
                                      </p:cBhvr>
                                    </p:animEffect>
                                    <p:anim calcmode="lin" valueType="num">
                                      <p:cBhvr>
                                        <p:cTn id="16"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4500"/>
                            </p:stCondLst>
                            <p:childTnLst>
                              <p:par>
                                <p:cTn id="19" presetID="42" presetClass="entr" presetSubtype="0" fill="hold" nodeType="afterEffect">
                                  <p:stCondLst>
                                    <p:cond delay="50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1000"/>
                                        <p:tgtEl>
                                          <p:spTgt spid="4">
                                            <p:txEl>
                                              <p:pRg st="1" end="1"/>
                                            </p:txEl>
                                          </p:spTgt>
                                        </p:tgtEl>
                                      </p:cBhvr>
                                    </p:animEffect>
                                    <p:anim calcmode="lin" valueType="num">
                                      <p:cBhvr>
                                        <p:cTn id="22"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par>
                          <p:cTn id="24" fill="hold">
                            <p:stCondLst>
                              <p:cond delay="6000"/>
                            </p:stCondLst>
                            <p:childTnLst>
                              <p:par>
                                <p:cTn id="25" presetID="42" presetClass="entr" presetSubtype="0" fill="hold" nodeType="afterEffect">
                                  <p:stCondLst>
                                    <p:cond delay="50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1000"/>
                                        <p:tgtEl>
                                          <p:spTgt spid="4">
                                            <p:txEl>
                                              <p:pRg st="2" end="2"/>
                                            </p:txEl>
                                          </p:spTgt>
                                        </p:tgtEl>
                                      </p:cBhvr>
                                    </p:animEffect>
                                    <p:anim calcmode="lin" valueType="num">
                                      <p:cBhvr>
                                        <p:cTn id="2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par>
                          <p:cTn id="30" fill="hold">
                            <p:stCondLst>
                              <p:cond delay="7500"/>
                            </p:stCondLst>
                            <p:childTnLst>
                              <p:par>
                                <p:cTn id="31" presetID="16" presetClass="entr" presetSubtype="21" fill="hold" nodeType="afterEffect">
                                  <p:stCondLst>
                                    <p:cond delay="500"/>
                                  </p:stCondLst>
                                  <p:childTnLst>
                                    <p:set>
                                      <p:cBhvr>
                                        <p:cTn id="32" dur="1" fill="hold">
                                          <p:stCondLst>
                                            <p:cond delay="0"/>
                                          </p:stCondLst>
                                        </p:cTn>
                                        <p:tgtEl>
                                          <p:spTgt spid="2">
                                            <p:txEl>
                                              <p:pRg st="0" end="0"/>
                                            </p:txEl>
                                          </p:spTgt>
                                        </p:tgtEl>
                                        <p:attrNameLst>
                                          <p:attrName>style.visibility</p:attrName>
                                        </p:attrNameLst>
                                      </p:cBhvr>
                                      <p:to>
                                        <p:strVal val="visible"/>
                                      </p:to>
                                    </p:set>
                                    <p:animEffect transition="in" filter="barn(inVertical)">
                                      <p:cBhvr>
                                        <p:cTn id="33" dur="1000"/>
                                        <p:tgtEl>
                                          <p:spTgt spid="2">
                                            <p:txEl>
                                              <p:pRg st="0" end="0"/>
                                            </p:txEl>
                                          </p:spTgt>
                                        </p:tgtEl>
                                      </p:cBhvr>
                                    </p:animEffect>
                                  </p:childTnLst>
                                </p:cTn>
                              </p:par>
                            </p:childTnLst>
                          </p:cTn>
                        </p:par>
                        <p:par>
                          <p:cTn id="34" fill="hold">
                            <p:stCondLst>
                              <p:cond delay="9000"/>
                            </p:stCondLst>
                            <p:childTnLst>
                              <p:par>
                                <p:cTn id="35" presetID="16" presetClass="entr" presetSubtype="21" fill="hold" nodeType="afterEffect">
                                  <p:stCondLst>
                                    <p:cond delay="500"/>
                                  </p:stCondLst>
                                  <p:childTnLst>
                                    <p:set>
                                      <p:cBhvr>
                                        <p:cTn id="36" dur="1" fill="hold">
                                          <p:stCondLst>
                                            <p:cond delay="0"/>
                                          </p:stCondLst>
                                        </p:cTn>
                                        <p:tgtEl>
                                          <p:spTgt spid="2">
                                            <p:txEl>
                                              <p:pRg st="1" end="1"/>
                                            </p:txEl>
                                          </p:spTgt>
                                        </p:tgtEl>
                                        <p:attrNameLst>
                                          <p:attrName>style.visibility</p:attrName>
                                        </p:attrNameLst>
                                      </p:cBhvr>
                                      <p:to>
                                        <p:strVal val="visible"/>
                                      </p:to>
                                    </p:set>
                                    <p:animEffect transition="in" filter="barn(inVertical)">
                                      <p:cBhvr>
                                        <p:cTn id="37" dur="1000"/>
                                        <p:tgtEl>
                                          <p:spTgt spid="2">
                                            <p:txEl>
                                              <p:pRg st="1" end="1"/>
                                            </p:txEl>
                                          </p:spTgt>
                                        </p:tgtEl>
                                      </p:cBhvr>
                                    </p:animEffect>
                                  </p:childTnLst>
                                </p:cTn>
                              </p:par>
                            </p:childTnLst>
                          </p:cTn>
                        </p:par>
                        <p:par>
                          <p:cTn id="38" fill="hold">
                            <p:stCondLst>
                              <p:cond delay="10500"/>
                            </p:stCondLst>
                            <p:childTnLst>
                              <p:par>
                                <p:cTn id="39" presetID="16" presetClass="entr" presetSubtype="21" fill="hold" nodeType="afterEffect">
                                  <p:stCondLst>
                                    <p:cond delay="500"/>
                                  </p:stCondLst>
                                  <p:childTnLst>
                                    <p:set>
                                      <p:cBhvr>
                                        <p:cTn id="40" dur="1" fill="hold">
                                          <p:stCondLst>
                                            <p:cond delay="0"/>
                                          </p:stCondLst>
                                        </p:cTn>
                                        <p:tgtEl>
                                          <p:spTgt spid="2">
                                            <p:txEl>
                                              <p:pRg st="2" end="2"/>
                                            </p:txEl>
                                          </p:spTgt>
                                        </p:tgtEl>
                                        <p:attrNameLst>
                                          <p:attrName>style.visibility</p:attrName>
                                        </p:attrNameLst>
                                      </p:cBhvr>
                                      <p:to>
                                        <p:strVal val="visible"/>
                                      </p:to>
                                    </p:set>
                                    <p:animEffect transition="in" filter="barn(inVertical)">
                                      <p:cBhvr>
                                        <p:cTn id="41" dur="1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libnvkz.ru/chitatelyam/o-novokuznetske/dostoprimechatelnosti/ussr-50/13162.im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69474" y="332687"/>
            <a:ext cx="4077554" cy="612270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4804012" y="1378424"/>
            <a:ext cx="7260610" cy="4247317"/>
          </a:xfrm>
          <a:prstGeom prst="rect">
            <a:avLst/>
          </a:prstGeom>
        </p:spPr>
        <p:txBody>
          <a:bodyPr wrap="square">
            <a:spAutoFit/>
          </a:bodyPr>
          <a:lstStyle/>
          <a:p>
            <a:pPr algn="ctr"/>
            <a:r>
              <a:rPr lang="ru-RU" dirty="0">
                <a:latin typeface="Times New Roman" pitchFamily="18" charset="0"/>
                <a:cs typeface="Times New Roman" pitchFamily="18" charset="0"/>
              </a:rPr>
              <a:t>Красивейший памятник Новокузнецка, расположенный рядом с географическим центром города, стал неотъемлемой частью городского пейзажа. </a:t>
            </a:r>
          </a:p>
          <a:p>
            <a:pPr algn="ctr"/>
            <a:r>
              <a:rPr lang="ru-RU" dirty="0">
                <a:latin typeface="Times New Roman" pitchFamily="18" charset="0"/>
                <a:cs typeface="Times New Roman" pitchFamily="18" charset="0"/>
              </a:rPr>
              <a:t>Монумент посвящен 50-летию Советского Союза, который был образован 30 декабря 1922 г. и просуществовал по декабрь 1991 г. Официальное название памятника – «Монументальная архитектурная композиция, посвященная 50-летию создания СССР». </a:t>
            </a:r>
          </a:p>
          <a:p>
            <a:pPr algn="ctr"/>
            <a:r>
              <a:rPr lang="ru-RU" dirty="0">
                <a:latin typeface="Times New Roman" pitchFamily="18" charset="0"/>
                <a:cs typeface="Times New Roman" pitchFamily="18" charset="0"/>
              </a:rPr>
              <a:t>Другие его названия: памятник «Дружба народов СССР», «Монумент дружбы народов», «50 лет образования СССР», «Памятник Советскому Союзу», «Каменный цветок», «Цветок дружбы народов», «Ромашка». </a:t>
            </a:r>
          </a:p>
          <a:p>
            <a:pPr algn="ctr"/>
            <a:endParaRPr lang="ru-RU" dirty="0">
              <a:latin typeface="Times New Roman" pitchFamily="18" charset="0"/>
              <a:cs typeface="Times New Roman" pitchFamily="18" charset="0"/>
            </a:endParaRPr>
          </a:p>
          <a:p>
            <a:pPr algn="ctr"/>
            <a:r>
              <a:rPr lang="ru-RU" dirty="0">
                <a:latin typeface="Times New Roman" pitchFamily="18" charset="0"/>
                <a:cs typeface="Times New Roman" pitchFamily="18" charset="0"/>
              </a:rPr>
              <a:t>Автор памятника - архитектор </a:t>
            </a:r>
            <a:r>
              <a:rPr lang="ru-RU" dirty="0">
                <a:latin typeface="Times New Roman" pitchFamily="18" charset="0"/>
                <a:cs typeface="Times New Roman" pitchFamily="18" charset="0"/>
                <a:hlinkClick r:id="rId3"/>
              </a:rPr>
              <a:t>Александр Иванович </a:t>
            </a:r>
            <a:r>
              <a:rPr lang="ru-RU" dirty="0" err="1">
                <a:latin typeface="Times New Roman" pitchFamily="18" charset="0"/>
                <a:cs typeface="Times New Roman" pitchFamily="18" charset="0"/>
                <a:hlinkClick r:id="rId3"/>
              </a:rPr>
              <a:t>Выпов</a:t>
            </a:r>
            <a:r>
              <a:rPr lang="ru-RU" dirty="0">
                <a:latin typeface="Times New Roman" pitchFamily="18" charset="0"/>
                <a:cs typeface="Times New Roman" pitchFamily="18" charset="0"/>
              </a:rPr>
              <a:t>. Его проект занял второе место (первое место никому не было присуждено) в конкурсе проектов, посвященных юбилею СССР. </a:t>
            </a:r>
          </a:p>
          <a:p>
            <a:pPr algn="ctr"/>
            <a:r>
              <a:rPr lang="ru-RU" dirty="0">
                <a:latin typeface="Times New Roman" pitchFamily="18" charset="0"/>
                <a:cs typeface="Times New Roman" pitchFamily="18" charset="0"/>
              </a:rPr>
              <a:t>Памятник стал одним из символов Новокузнецка.</a:t>
            </a:r>
          </a:p>
        </p:txBody>
      </p:sp>
      <p:sp>
        <p:nvSpPr>
          <p:cNvPr id="3" name="Прямоугольник 2"/>
          <p:cNvSpPr/>
          <p:nvPr/>
        </p:nvSpPr>
        <p:spPr>
          <a:xfrm>
            <a:off x="4804012" y="332687"/>
            <a:ext cx="6168788" cy="707886"/>
          </a:xfrm>
          <a:prstGeom prst="rect">
            <a:avLst/>
          </a:prstGeom>
        </p:spPr>
        <p:txBody>
          <a:bodyPr wrap="square">
            <a:spAutoFit/>
          </a:bodyPr>
          <a:lstStyle/>
          <a:p>
            <a:pPr algn="ctr" fontAlgn="base"/>
            <a:r>
              <a:rPr lang="ru-RU" sz="2000" dirty="0">
                <a:solidFill>
                  <a:srgbClr val="FF0000"/>
                </a:solidFill>
                <a:latin typeface="Times New Roman" pitchFamily="18" charset="0"/>
                <a:cs typeface="Times New Roman" pitchFamily="18" charset="0"/>
              </a:rPr>
              <a:t>Монументальная архитектурная композиция, посвященная 50-летию создания СССР</a:t>
            </a:r>
          </a:p>
        </p:txBody>
      </p:sp>
      <p:sp>
        <p:nvSpPr>
          <p:cNvPr id="4" name="Прямоугольник 3"/>
          <p:cNvSpPr/>
          <p:nvPr/>
        </p:nvSpPr>
        <p:spPr>
          <a:xfrm>
            <a:off x="5219700" y="5677469"/>
            <a:ext cx="6844922" cy="1477328"/>
          </a:xfrm>
          <a:prstGeom prst="rect">
            <a:avLst/>
          </a:prstGeom>
        </p:spPr>
        <p:txBody>
          <a:bodyPr wrap="square">
            <a:spAutoFit/>
          </a:bodyPr>
          <a:lstStyle/>
          <a:p>
            <a:pPr algn="ctr" fontAlgn="base"/>
            <a:r>
              <a:rPr lang="ru-RU" b="1" dirty="0">
                <a:latin typeface="Times New Roman" pitchFamily="18" charset="0"/>
                <a:cs typeface="Times New Roman" pitchFamily="18" charset="0"/>
              </a:rPr>
              <a:t>Открыт</a:t>
            </a:r>
            <a:r>
              <a:rPr lang="ru-RU" dirty="0">
                <a:latin typeface="Times New Roman" pitchFamily="18" charset="0"/>
                <a:cs typeface="Times New Roman" pitchFamily="18" charset="0"/>
              </a:rPr>
              <a:t>: 30 декабря 1972г.</a:t>
            </a:r>
          </a:p>
          <a:p>
            <a:pPr algn="ctr" fontAlgn="base"/>
            <a:r>
              <a:rPr lang="ru-RU" b="1" dirty="0">
                <a:latin typeface="Times New Roman" pitchFamily="18" charset="0"/>
                <a:cs typeface="Times New Roman" pitchFamily="18" charset="0"/>
              </a:rPr>
              <a:t>Местоположение</a:t>
            </a:r>
            <a:r>
              <a:rPr lang="ru-RU" dirty="0">
                <a:latin typeface="Times New Roman" pitchFamily="18" charset="0"/>
                <a:cs typeface="Times New Roman" pitchFamily="18" charset="0"/>
              </a:rPr>
              <a:t>: </a:t>
            </a:r>
          </a:p>
          <a:p>
            <a:pPr algn="ctr" fontAlgn="base"/>
            <a:r>
              <a:rPr lang="ru-RU" dirty="0">
                <a:latin typeface="Times New Roman" pitchFamily="18" charset="0"/>
                <a:cs typeface="Times New Roman" pitchFamily="18" charset="0"/>
              </a:rPr>
              <a:t>на стыке проспекта Октябрьского и улицы Кирова</a:t>
            </a:r>
          </a:p>
          <a:p>
            <a:pPr algn="ctr"/>
            <a:br>
              <a:rPr lang="ru-RU" dirty="0">
                <a:latin typeface="Times New Roman" pitchFamily="18" charset="0"/>
                <a:cs typeface="Times New Roman" pitchFamily="18" charset="0"/>
              </a:rPr>
            </a:b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2432647079"/>
      </p:ext>
    </p:extLst>
  </p:cSld>
  <p:clrMapOvr>
    <a:masterClrMapping/>
  </p:clrMapOvr>
  <mc:AlternateContent xmlns:mc="http://schemas.openxmlformats.org/markup-compatibility/2006" xmlns:p14="http://schemas.microsoft.com/office/powerpoint/2010/main">
    <mc:Choice Requires="p14">
      <p:transition p14:dur="100" advTm="17000">
        <p:cut/>
      </p:transition>
    </mc:Choice>
    <mc:Fallback xmlns="">
      <p:transition advTm="17000">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500"/>
                                  </p:stCondLst>
                                  <p:childTnLst>
                                    <p:set>
                                      <p:cBhvr>
                                        <p:cTn id="6" dur="1" fill="hold">
                                          <p:stCondLst>
                                            <p:cond delay="0"/>
                                          </p:stCondLst>
                                        </p:cTn>
                                        <p:tgtEl>
                                          <p:spTgt spid="3074"/>
                                        </p:tgtEl>
                                        <p:attrNameLst>
                                          <p:attrName>style.visibility</p:attrName>
                                        </p:attrNameLst>
                                      </p:cBhvr>
                                      <p:to>
                                        <p:strVal val="visible"/>
                                      </p:to>
                                    </p:set>
                                    <p:animEffect transition="in" filter="wheel(1)">
                                      <p:cBhvr>
                                        <p:cTn id="7" dur="1500"/>
                                        <p:tgtEl>
                                          <p:spTgt spid="3074"/>
                                        </p:tgtEl>
                                      </p:cBhvr>
                                    </p:animEffect>
                                  </p:childTnLst>
                                </p:cTn>
                              </p:par>
                            </p:childTnLst>
                          </p:cTn>
                        </p:par>
                        <p:par>
                          <p:cTn id="8" fill="hold">
                            <p:stCondLst>
                              <p:cond delay="2000"/>
                            </p:stCondLst>
                            <p:childTnLst>
                              <p:par>
                                <p:cTn id="9" presetID="53" presetClass="entr" presetSubtype="16" fill="hold" nodeType="after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2" dur="10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3" dur="1000"/>
                                        <p:tgtEl>
                                          <p:spTgt spid="3">
                                            <p:txEl>
                                              <p:pRg st="0" end="0"/>
                                            </p:txEl>
                                          </p:spTgt>
                                        </p:tgtEl>
                                      </p:cBhvr>
                                    </p:animEffect>
                                  </p:childTnLst>
                                </p:cTn>
                              </p:par>
                            </p:childTnLst>
                          </p:cTn>
                        </p:par>
                        <p:par>
                          <p:cTn id="14" fill="hold">
                            <p:stCondLst>
                              <p:cond delay="3500"/>
                            </p:stCondLst>
                            <p:childTnLst>
                              <p:par>
                                <p:cTn id="15" presetID="42" presetClass="entr" presetSubtype="0" fill="hold" nodeType="afterEffect">
                                  <p:stCondLst>
                                    <p:cond delay="500"/>
                                  </p:stCondLst>
                                  <p:childTnLst>
                                    <p:set>
                                      <p:cBhvr>
                                        <p:cTn id="16" dur="1" fill="hold">
                                          <p:stCondLst>
                                            <p:cond delay="0"/>
                                          </p:stCondLst>
                                        </p:cTn>
                                        <p:tgtEl>
                                          <p:spTgt spid="2">
                                            <p:txEl>
                                              <p:pRg st="0" end="0"/>
                                            </p:txEl>
                                          </p:spTgt>
                                        </p:tgtEl>
                                        <p:attrNameLst>
                                          <p:attrName>style.visibility</p:attrName>
                                        </p:attrNameLst>
                                      </p:cBhvr>
                                      <p:to>
                                        <p:strVal val="visible"/>
                                      </p:to>
                                    </p:set>
                                    <p:animEffect transition="in" filter="fade">
                                      <p:cBhvr>
                                        <p:cTn id="17" dur="1000"/>
                                        <p:tgtEl>
                                          <p:spTgt spid="2">
                                            <p:txEl>
                                              <p:pRg st="0" end="0"/>
                                            </p:txEl>
                                          </p:spTgt>
                                        </p:tgtEl>
                                      </p:cBhvr>
                                    </p:animEffect>
                                    <p:anim calcmode="lin" valueType="num">
                                      <p:cBhvr>
                                        <p:cTn id="1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par>
                          <p:cTn id="20" fill="hold">
                            <p:stCondLst>
                              <p:cond delay="5000"/>
                            </p:stCondLst>
                            <p:childTnLst>
                              <p:par>
                                <p:cTn id="21" presetID="42" presetClass="entr" presetSubtype="0" fill="hold" nodeType="afterEffect">
                                  <p:stCondLst>
                                    <p:cond delay="500"/>
                                  </p:stCondLst>
                                  <p:childTnLst>
                                    <p:set>
                                      <p:cBhvr>
                                        <p:cTn id="22" dur="1" fill="hold">
                                          <p:stCondLst>
                                            <p:cond delay="0"/>
                                          </p:stCondLst>
                                        </p:cTn>
                                        <p:tgtEl>
                                          <p:spTgt spid="2">
                                            <p:txEl>
                                              <p:pRg st="1" end="1"/>
                                            </p:txEl>
                                          </p:spTgt>
                                        </p:tgtEl>
                                        <p:attrNameLst>
                                          <p:attrName>style.visibility</p:attrName>
                                        </p:attrNameLst>
                                      </p:cBhvr>
                                      <p:to>
                                        <p:strVal val="visible"/>
                                      </p:to>
                                    </p:set>
                                    <p:animEffect transition="in" filter="fade">
                                      <p:cBhvr>
                                        <p:cTn id="23" dur="1000"/>
                                        <p:tgtEl>
                                          <p:spTgt spid="2">
                                            <p:txEl>
                                              <p:pRg st="1" end="1"/>
                                            </p:txEl>
                                          </p:spTgt>
                                        </p:tgtEl>
                                      </p:cBhvr>
                                    </p:animEffect>
                                    <p:anim calcmode="lin" valueType="num">
                                      <p:cBhvr>
                                        <p:cTn id="24"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25"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par>
                          <p:cTn id="26" fill="hold">
                            <p:stCondLst>
                              <p:cond delay="6500"/>
                            </p:stCondLst>
                            <p:childTnLst>
                              <p:par>
                                <p:cTn id="27" presetID="42" presetClass="entr" presetSubtype="0" fill="hold" nodeType="afterEffect">
                                  <p:stCondLst>
                                    <p:cond delay="500"/>
                                  </p:stCondLst>
                                  <p:childTnLst>
                                    <p:set>
                                      <p:cBhvr>
                                        <p:cTn id="28" dur="1" fill="hold">
                                          <p:stCondLst>
                                            <p:cond delay="0"/>
                                          </p:stCondLst>
                                        </p:cTn>
                                        <p:tgtEl>
                                          <p:spTgt spid="2">
                                            <p:txEl>
                                              <p:pRg st="2" end="2"/>
                                            </p:txEl>
                                          </p:spTgt>
                                        </p:tgtEl>
                                        <p:attrNameLst>
                                          <p:attrName>style.visibility</p:attrName>
                                        </p:attrNameLst>
                                      </p:cBhvr>
                                      <p:to>
                                        <p:strVal val="visible"/>
                                      </p:to>
                                    </p:set>
                                    <p:animEffect transition="in" filter="fade">
                                      <p:cBhvr>
                                        <p:cTn id="29" dur="1000"/>
                                        <p:tgtEl>
                                          <p:spTgt spid="2">
                                            <p:txEl>
                                              <p:pRg st="2" end="2"/>
                                            </p:txEl>
                                          </p:spTgt>
                                        </p:tgtEl>
                                      </p:cBhvr>
                                    </p:animEffect>
                                    <p:anim calcmode="lin" valueType="num">
                                      <p:cBhvr>
                                        <p:cTn id="30"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31"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par>
                          <p:cTn id="32" fill="hold">
                            <p:stCondLst>
                              <p:cond delay="8000"/>
                            </p:stCondLst>
                            <p:childTnLst>
                              <p:par>
                                <p:cTn id="33" presetID="42" presetClass="entr" presetSubtype="0" fill="hold" nodeType="afterEffect">
                                  <p:stCondLst>
                                    <p:cond delay="500"/>
                                  </p:stCondLst>
                                  <p:childTnLst>
                                    <p:set>
                                      <p:cBhvr>
                                        <p:cTn id="34" dur="1" fill="hold">
                                          <p:stCondLst>
                                            <p:cond delay="0"/>
                                          </p:stCondLst>
                                        </p:cTn>
                                        <p:tgtEl>
                                          <p:spTgt spid="2">
                                            <p:txEl>
                                              <p:pRg st="4" end="4"/>
                                            </p:txEl>
                                          </p:spTgt>
                                        </p:tgtEl>
                                        <p:attrNameLst>
                                          <p:attrName>style.visibility</p:attrName>
                                        </p:attrNameLst>
                                      </p:cBhvr>
                                      <p:to>
                                        <p:strVal val="visible"/>
                                      </p:to>
                                    </p:set>
                                    <p:animEffect transition="in" filter="fade">
                                      <p:cBhvr>
                                        <p:cTn id="35" dur="1000"/>
                                        <p:tgtEl>
                                          <p:spTgt spid="2">
                                            <p:txEl>
                                              <p:pRg st="4" end="4"/>
                                            </p:txEl>
                                          </p:spTgt>
                                        </p:tgtEl>
                                      </p:cBhvr>
                                    </p:animEffect>
                                    <p:anim calcmode="lin" valueType="num">
                                      <p:cBhvr>
                                        <p:cTn id="36"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par>
                          <p:cTn id="38" fill="hold">
                            <p:stCondLst>
                              <p:cond delay="9500"/>
                            </p:stCondLst>
                            <p:childTnLst>
                              <p:par>
                                <p:cTn id="39" presetID="42" presetClass="entr" presetSubtype="0" fill="hold" nodeType="afterEffect">
                                  <p:stCondLst>
                                    <p:cond delay="500"/>
                                  </p:stCondLst>
                                  <p:childTnLst>
                                    <p:set>
                                      <p:cBhvr>
                                        <p:cTn id="40" dur="1" fill="hold">
                                          <p:stCondLst>
                                            <p:cond delay="0"/>
                                          </p:stCondLst>
                                        </p:cTn>
                                        <p:tgtEl>
                                          <p:spTgt spid="2">
                                            <p:txEl>
                                              <p:pRg st="5" end="5"/>
                                            </p:txEl>
                                          </p:spTgt>
                                        </p:tgtEl>
                                        <p:attrNameLst>
                                          <p:attrName>style.visibility</p:attrName>
                                        </p:attrNameLst>
                                      </p:cBhvr>
                                      <p:to>
                                        <p:strVal val="visible"/>
                                      </p:to>
                                    </p:set>
                                    <p:animEffect transition="in" filter="fade">
                                      <p:cBhvr>
                                        <p:cTn id="41" dur="1000"/>
                                        <p:tgtEl>
                                          <p:spTgt spid="2">
                                            <p:txEl>
                                              <p:pRg st="5" end="5"/>
                                            </p:txEl>
                                          </p:spTgt>
                                        </p:tgtEl>
                                      </p:cBhvr>
                                    </p:animEffect>
                                    <p:anim calcmode="lin" valueType="num">
                                      <p:cBhvr>
                                        <p:cTn id="42"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43"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par>
                          <p:cTn id="44" fill="hold">
                            <p:stCondLst>
                              <p:cond delay="11000"/>
                            </p:stCondLst>
                            <p:childTnLst>
                              <p:par>
                                <p:cTn id="45" presetID="6" presetClass="entr" presetSubtype="16" fill="hold" nodeType="afterEffect">
                                  <p:stCondLst>
                                    <p:cond delay="500"/>
                                  </p:stCondLst>
                                  <p:childTnLst>
                                    <p:set>
                                      <p:cBhvr>
                                        <p:cTn id="46" dur="1" fill="hold">
                                          <p:stCondLst>
                                            <p:cond delay="0"/>
                                          </p:stCondLst>
                                        </p:cTn>
                                        <p:tgtEl>
                                          <p:spTgt spid="4">
                                            <p:txEl>
                                              <p:pRg st="0" end="0"/>
                                            </p:txEl>
                                          </p:spTgt>
                                        </p:tgtEl>
                                        <p:attrNameLst>
                                          <p:attrName>style.visibility</p:attrName>
                                        </p:attrNameLst>
                                      </p:cBhvr>
                                      <p:to>
                                        <p:strVal val="visible"/>
                                      </p:to>
                                    </p:set>
                                    <p:animEffect transition="in" filter="circle(in)">
                                      <p:cBhvr>
                                        <p:cTn id="47" dur="2000"/>
                                        <p:tgtEl>
                                          <p:spTgt spid="4">
                                            <p:txEl>
                                              <p:pRg st="0" end="0"/>
                                            </p:txEl>
                                          </p:spTgt>
                                        </p:tgtEl>
                                      </p:cBhvr>
                                    </p:animEffect>
                                  </p:childTnLst>
                                </p:cTn>
                              </p:par>
                            </p:childTnLst>
                          </p:cTn>
                        </p:par>
                        <p:par>
                          <p:cTn id="48" fill="hold">
                            <p:stCondLst>
                              <p:cond delay="13500"/>
                            </p:stCondLst>
                            <p:childTnLst>
                              <p:par>
                                <p:cTn id="49" presetID="6" presetClass="entr" presetSubtype="16" fill="hold" nodeType="afterEffect">
                                  <p:stCondLst>
                                    <p:cond delay="500"/>
                                  </p:stCondLst>
                                  <p:childTnLst>
                                    <p:set>
                                      <p:cBhvr>
                                        <p:cTn id="50" dur="1" fill="hold">
                                          <p:stCondLst>
                                            <p:cond delay="0"/>
                                          </p:stCondLst>
                                        </p:cTn>
                                        <p:tgtEl>
                                          <p:spTgt spid="4">
                                            <p:txEl>
                                              <p:pRg st="1" end="1"/>
                                            </p:txEl>
                                          </p:spTgt>
                                        </p:tgtEl>
                                        <p:attrNameLst>
                                          <p:attrName>style.visibility</p:attrName>
                                        </p:attrNameLst>
                                      </p:cBhvr>
                                      <p:to>
                                        <p:strVal val="visible"/>
                                      </p:to>
                                    </p:set>
                                    <p:animEffect transition="in" filter="circle(in)">
                                      <p:cBhvr>
                                        <p:cTn id="51" dur="2000"/>
                                        <p:tgtEl>
                                          <p:spTgt spid="4">
                                            <p:txEl>
                                              <p:pRg st="1" end="1"/>
                                            </p:txEl>
                                          </p:spTgt>
                                        </p:tgtEl>
                                      </p:cBhvr>
                                    </p:animEffect>
                                  </p:childTnLst>
                                </p:cTn>
                              </p:par>
                            </p:childTnLst>
                          </p:cTn>
                        </p:par>
                        <p:par>
                          <p:cTn id="52" fill="hold">
                            <p:stCondLst>
                              <p:cond delay="16000"/>
                            </p:stCondLst>
                            <p:childTnLst>
                              <p:par>
                                <p:cTn id="53" presetID="6" presetClass="entr" presetSubtype="16" fill="hold" nodeType="afterEffect">
                                  <p:stCondLst>
                                    <p:cond delay="500"/>
                                  </p:stCondLst>
                                  <p:childTnLst>
                                    <p:set>
                                      <p:cBhvr>
                                        <p:cTn id="54" dur="1" fill="hold">
                                          <p:stCondLst>
                                            <p:cond delay="0"/>
                                          </p:stCondLst>
                                        </p:cTn>
                                        <p:tgtEl>
                                          <p:spTgt spid="4">
                                            <p:txEl>
                                              <p:pRg st="2" end="2"/>
                                            </p:txEl>
                                          </p:spTgt>
                                        </p:tgtEl>
                                        <p:attrNameLst>
                                          <p:attrName>style.visibility</p:attrName>
                                        </p:attrNameLst>
                                      </p:cBhvr>
                                      <p:to>
                                        <p:strVal val="visible"/>
                                      </p:to>
                                    </p:set>
                                    <p:animEffect transition="in" filter="circle(in)">
                                      <p:cBhvr>
                                        <p:cTn id="55" dur="2000"/>
                                        <p:tgtEl>
                                          <p:spTgt spid="4">
                                            <p:txEl>
                                              <p:pRg st="2" end="2"/>
                                            </p:txEl>
                                          </p:spTgt>
                                        </p:tgtEl>
                                      </p:cBhvr>
                                    </p:animEffect>
                                  </p:childTnLst>
                                </p:cTn>
                              </p:par>
                            </p:childTnLst>
                          </p:cTn>
                        </p:par>
                        <p:par>
                          <p:cTn id="56" fill="hold">
                            <p:stCondLst>
                              <p:cond delay="18500"/>
                            </p:stCondLst>
                            <p:childTnLst>
                              <p:par>
                                <p:cTn id="57" presetID="6" presetClass="entr" presetSubtype="16" fill="hold" nodeType="afterEffect">
                                  <p:stCondLst>
                                    <p:cond delay="500"/>
                                  </p:stCondLst>
                                  <p:childTnLst>
                                    <p:set>
                                      <p:cBhvr>
                                        <p:cTn id="58" dur="1" fill="hold">
                                          <p:stCondLst>
                                            <p:cond delay="0"/>
                                          </p:stCondLst>
                                        </p:cTn>
                                        <p:tgtEl>
                                          <p:spTgt spid="4">
                                            <p:txEl>
                                              <p:pRg st="3" end="3"/>
                                            </p:txEl>
                                          </p:spTgt>
                                        </p:tgtEl>
                                        <p:attrNameLst>
                                          <p:attrName>style.visibility</p:attrName>
                                        </p:attrNameLst>
                                      </p:cBhvr>
                                      <p:to>
                                        <p:strVal val="visible"/>
                                      </p:to>
                                    </p:set>
                                    <p:animEffect transition="in" filter="circle(in)">
                                      <p:cBhvr>
                                        <p:cTn id="59" dur="20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s://libnvkz.ru/chitatelyam/o-novokuznetske/dostoprimechatelnosti/22993/22995.im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487" y="738457"/>
            <a:ext cx="4309214" cy="56914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Прямоугольник 1"/>
          <p:cNvSpPr/>
          <p:nvPr/>
        </p:nvSpPr>
        <p:spPr>
          <a:xfrm>
            <a:off x="5791199" y="4729222"/>
            <a:ext cx="5467349" cy="1754326"/>
          </a:xfrm>
          <a:prstGeom prst="rect">
            <a:avLst/>
          </a:prstGeom>
        </p:spPr>
        <p:txBody>
          <a:bodyPr wrap="square">
            <a:spAutoFit/>
          </a:bodyPr>
          <a:lstStyle/>
          <a:p>
            <a:pPr algn="ctr" fontAlgn="base"/>
            <a:r>
              <a:rPr lang="ru-RU" b="1" dirty="0">
                <a:latin typeface="Times New Roman" pitchFamily="18" charset="0"/>
                <a:cs typeface="Times New Roman" pitchFamily="18" charset="0"/>
              </a:rPr>
              <a:t>Открыт: </a:t>
            </a:r>
            <a:r>
              <a:rPr lang="ru-RU" dirty="0">
                <a:latin typeface="Times New Roman" pitchFamily="18" charset="0"/>
                <a:cs typeface="Times New Roman" pitchFamily="18" charset="0"/>
              </a:rPr>
              <a:t>30 сентября 2004 года</a:t>
            </a:r>
            <a:br>
              <a:rPr lang="ru-RU" dirty="0">
                <a:latin typeface="Times New Roman" pitchFamily="18" charset="0"/>
                <a:cs typeface="Times New Roman" pitchFamily="18" charset="0"/>
              </a:rPr>
            </a:br>
            <a:r>
              <a:rPr lang="ru-RU" b="1" dirty="0">
                <a:latin typeface="Times New Roman" pitchFamily="18" charset="0"/>
                <a:cs typeface="Times New Roman" pitchFamily="18" charset="0"/>
              </a:rPr>
              <a:t>Местоположение:</a:t>
            </a:r>
            <a:r>
              <a:rPr lang="ru-RU" dirty="0">
                <a:latin typeface="Times New Roman" pitchFamily="18" charset="0"/>
                <a:cs typeface="Times New Roman" pitchFamily="18" charset="0"/>
              </a:rPr>
              <a:t> </a:t>
            </a:r>
          </a:p>
          <a:p>
            <a:pPr algn="ctr" fontAlgn="base"/>
            <a:r>
              <a:rPr lang="ru-RU" dirty="0">
                <a:latin typeface="Times New Roman" pitchFamily="18" charset="0"/>
                <a:cs typeface="Times New Roman" pitchFamily="18" charset="0"/>
              </a:rPr>
              <a:t>Центральный район, проспект Бардина, 28, </a:t>
            </a:r>
          </a:p>
          <a:p>
            <a:pPr algn="ctr" fontAlgn="base"/>
            <a:r>
              <a:rPr lang="ru-RU" dirty="0">
                <a:latin typeface="Times New Roman" pitchFamily="18" charset="0"/>
                <a:cs typeface="Times New Roman" pitchFamily="18" charset="0"/>
              </a:rPr>
              <a:t>центральный вход ГКБ №1</a:t>
            </a:r>
          </a:p>
          <a:p>
            <a:pPr algn="ctr"/>
            <a:br>
              <a:rPr lang="ru-RU" dirty="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3" name="Прямоугольник 2"/>
          <p:cNvSpPr/>
          <p:nvPr/>
        </p:nvSpPr>
        <p:spPr>
          <a:xfrm>
            <a:off x="5791200" y="1866900"/>
            <a:ext cx="5467350" cy="2862322"/>
          </a:xfrm>
          <a:prstGeom prst="rect">
            <a:avLst/>
          </a:prstGeom>
        </p:spPr>
        <p:txBody>
          <a:bodyPr wrap="square">
            <a:spAutoFit/>
          </a:bodyPr>
          <a:lstStyle/>
          <a:p>
            <a:pPr algn="ctr"/>
            <a:r>
              <a:rPr lang="ru-RU" dirty="0">
                <a:latin typeface="Times New Roman" panose="02020603050405020304" pitchFamily="18" charset="0"/>
                <a:cs typeface="Times New Roman" panose="02020603050405020304" pitchFamily="18" charset="0"/>
              </a:rPr>
              <a:t>У главного входа в Городскую клиническую больницу № 1 в сентябре 2004 года была торжественно открыта аллея памяти и памятник древнегреческой богине здоровья «</a:t>
            </a:r>
            <a:r>
              <a:rPr lang="ru-RU" dirty="0" err="1">
                <a:latin typeface="Times New Roman" panose="02020603050405020304" pitchFamily="18" charset="0"/>
                <a:cs typeface="Times New Roman" panose="02020603050405020304" pitchFamily="18" charset="0"/>
              </a:rPr>
              <a:t>Гигиеи</a:t>
            </a:r>
            <a:r>
              <a:rPr lang="ru-RU" dirty="0">
                <a:latin typeface="Times New Roman" panose="02020603050405020304" pitchFamily="18" charset="0"/>
                <a:cs typeface="Times New Roman" panose="02020603050405020304" pitchFamily="18" charset="0"/>
              </a:rPr>
              <a:t>». Приурочено открытие к 75-летнему юбилею больницы. Воздвигалась фигура в два этапа: сначала девушка стояла с пустой ладонью, потом в нее поставили чашу, которую обвивает змея.</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Сосуд </a:t>
            </a:r>
            <a:r>
              <a:rPr lang="ru-RU" dirty="0" err="1">
                <a:latin typeface="Times New Roman" panose="02020603050405020304" pitchFamily="18" charset="0"/>
                <a:cs typeface="Times New Roman" panose="02020603050405020304" pitchFamily="18" charset="0"/>
              </a:rPr>
              <a:t>Гигиеи</a:t>
            </a:r>
            <a:r>
              <a:rPr lang="ru-RU" dirty="0">
                <a:latin typeface="Times New Roman" panose="02020603050405020304" pitchFamily="18" charset="0"/>
                <a:cs typeface="Times New Roman" panose="02020603050405020304" pitchFamily="18" charset="0"/>
              </a:rPr>
              <a:t> - символ современной медицины.</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4708478" y="428127"/>
            <a:ext cx="7083188" cy="707886"/>
          </a:xfrm>
          <a:prstGeom prst="rect">
            <a:avLst/>
          </a:prstGeom>
        </p:spPr>
        <p:txBody>
          <a:bodyPr wrap="square">
            <a:spAutoFit/>
          </a:bodyPr>
          <a:lstStyle/>
          <a:p>
            <a:pPr algn="ctr" fontAlgn="base"/>
            <a:r>
              <a:rPr lang="ru-RU" sz="2000" dirty="0">
                <a:solidFill>
                  <a:srgbClr val="FF0000"/>
                </a:solidFill>
                <a:latin typeface="Times New Roman" panose="02020603050405020304" pitchFamily="18" charset="0"/>
                <a:cs typeface="Times New Roman" panose="02020603050405020304" pitchFamily="18" charset="0"/>
              </a:rPr>
              <a:t>Памятник скульптурный «</a:t>
            </a:r>
            <a:r>
              <a:rPr lang="ru-RU" sz="2000" dirty="0" err="1">
                <a:solidFill>
                  <a:srgbClr val="FF0000"/>
                </a:solidFill>
                <a:latin typeface="Times New Roman" panose="02020603050405020304" pitchFamily="18" charset="0"/>
                <a:cs typeface="Times New Roman" panose="02020603050405020304" pitchFamily="18" charset="0"/>
              </a:rPr>
              <a:t>Гигиея</a:t>
            </a:r>
            <a:r>
              <a:rPr lang="ru-RU" sz="2000" dirty="0">
                <a:solidFill>
                  <a:srgbClr val="FF0000"/>
                </a:solidFill>
                <a:latin typeface="Times New Roman" panose="02020603050405020304" pitchFamily="18" charset="0"/>
                <a:cs typeface="Times New Roman" panose="02020603050405020304" pitchFamily="18" charset="0"/>
              </a:rPr>
              <a:t> - богиня здоровья», медицинским работникам посвящается</a:t>
            </a:r>
          </a:p>
        </p:txBody>
      </p:sp>
    </p:spTree>
    <p:extLst>
      <p:ext uri="{BB962C8B-B14F-4D97-AF65-F5344CB8AC3E}">
        <p14:creationId xmlns:p14="http://schemas.microsoft.com/office/powerpoint/2010/main" val="2313650363"/>
      </p:ext>
    </p:extLst>
  </p:cSld>
  <p:clrMapOvr>
    <a:masterClrMapping/>
  </p:clrMapOvr>
  <mc:AlternateContent xmlns:mc="http://schemas.openxmlformats.org/markup-compatibility/2006" xmlns:p14="http://schemas.microsoft.com/office/powerpoint/2010/main">
    <mc:Choice Requires="p14">
      <p:transition spd="slow" p14:dur="3400" advTm="15000">
        <p14:reveal/>
      </p:transition>
    </mc:Choice>
    <mc:Fallback xmlns="">
      <p:transition spd="slow" advTm="1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500"/>
                                  </p:stCondLst>
                                  <p:childTnLst>
                                    <p:set>
                                      <p:cBhvr>
                                        <p:cTn id="6" dur="1" fill="hold">
                                          <p:stCondLst>
                                            <p:cond delay="0"/>
                                          </p:stCondLst>
                                        </p:cTn>
                                        <p:tgtEl>
                                          <p:spTgt spid="4098"/>
                                        </p:tgtEl>
                                        <p:attrNameLst>
                                          <p:attrName>style.visibility</p:attrName>
                                        </p:attrNameLst>
                                      </p:cBhvr>
                                      <p:to>
                                        <p:strVal val="visible"/>
                                      </p:to>
                                    </p:set>
                                    <p:animEffect transition="in" filter="wheel(1)">
                                      <p:cBhvr>
                                        <p:cTn id="7" dur="2000"/>
                                        <p:tgtEl>
                                          <p:spTgt spid="4098"/>
                                        </p:tgtEl>
                                      </p:cBhvr>
                                    </p:animEffect>
                                  </p:childTnLst>
                                </p:cTn>
                              </p:par>
                            </p:childTnLst>
                          </p:cTn>
                        </p:par>
                        <p:par>
                          <p:cTn id="8" fill="hold">
                            <p:stCondLst>
                              <p:cond delay="2500"/>
                            </p:stCondLst>
                            <p:childTnLst>
                              <p:par>
                                <p:cTn id="9" presetID="42" presetClass="entr" presetSubtype="0" fill="hold" nodeType="after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4000"/>
                            </p:stCondLst>
                            <p:childTnLst>
                              <p:par>
                                <p:cTn id="15" presetID="16" presetClass="entr" presetSubtype="21" fill="hold" nodeType="afterEffect">
                                  <p:stCondLst>
                                    <p:cond delay="500"/>
                                  </p:stCondLst>
                                  <p:childTnLst>
                                    <p:set>
                                      <p:cBhvr>
                                        <p:cTn id="16" dur="1" fill="hold">
                                          <p:stCondLst>
                                            <p:cond delay="0"/>
                                          </p:stCondLst>
                                        </p:cTn>
                                        <p:tgtEl>
                                          <p:spTgt spid="2">
                                            <p:txEl>
                                              <p:pRg st="0" end="0"/>
                                            </p:txEl>
                                          </p:spTgt>
                                        </p:tgtEl>
                                        <p:attrNameLst>
                                          <p:attrName>style.visibility</p:attrName>
                                        </p:attrNameLst>
                                      </p:cBhvr>
                                      <p:to>
                                        <p:strVal val="visible"/>
                                      </p:to>
                                    </p:set>
                                    <p:animEffect transition="in" filter="barn(inVertical)">
                                      <p:cBhvr>
                                        <p:cTn id="17" dur="1000"/>
                                        <p:tgtEl>
                                          <p:spTgt spid="2">
                                            <p:txEl>
                                              <p:pRg st="0" end="0"/>
                                            </p:txEl>
                                          </p:spTgt>
                                        </p:tgtEl>
                                      </p:cBhvr>
                                    </p:animEffect>
                                  </p:childTnLst>
                                </p:cTn>
                              </p:par>
                            </p:childTnLst>
                          </p:cTn>
                        </p:par>
                        <p:par>
                          <p:cTn id="18" fill="hold">
                            <p:stCondLst>
                              <p:cond delay="5500"/>
                            </p:stCondLst>
                            <p:childTnLst>
                              <p:par>
                                <p:cTn id="19" presetID="16" presetClass="entr" presetSubtype="21" fill="hold" nodeType="afterEffect">
                                  <p:stCondLst>
                                    <p:cond delay="500"/>
                                  </p:stCondLst>
                                  <p:childTnLst>
                                    <p:set>
                                      <p:cBhvr>
                                        <p:cTn id="20" dur="1" fill="hold">
                                          <p:stCondLst>
                                            <p:cond delay="0"/>
                                          </p:stCondLst>
                                        </p:cTn>
                                        <p:tgtEl>
                                          <p:spTgt spid="2">
                                            <p:txEl>
                                              <p:pRg st="1" end="1"/>
                                            </p:txEl>
                                          </p:spTgt>
                                        </p:tgtEl>
                                        <p:attrNameLst>
                                          <p:attrName>style.visibility</p:attrName>
                                        </p:attrNameLst>
                                      </p:cBhvr>
                                      <p:to>
                                        <p:strVal val="visible"/>
                                      </p:to>
                                    </p:set>
                                    <p:animEffect transition="in" filter="barn(inVertical)">
                                      <p:cBhvr>
                                        <p:cTn id="21" dur="1000"/>
                                        <p:tgtEl>
                                          <p:spTgt spid="2">
                                            <p:txEl>
                                              <p:pRg st="1" end="1"/>
                                            </p:txEl>
                                          </p:spTgt>
                                        </p:tgtEl>
                                      </p:cBhvr>
                                    </p:animEffect>
                                  </p:childTnLst>
                                </p:cTn>
                              </p:par>
                            </p:childTnLst>
                          </p:cTn>
                        </p:par>
                        <p:par>
                          <p:cTn id="22" fill="hold">
                            <p:stCondLst>
                              <p:cond delay="7000"/>
                            </p:stCondLst>
                            <p:childTnLst>
                              <p:par>
                                <p:cTn id="23" presetID="16" presetClass="entr" presetSubtype="21" fill="hold" nodeType="afterEffect">
                                  <p:stCondLst>
                                    <p:cond delay="500"/>
                                  </p:stCondLst>
                                  <p:childTnLst>
                                    <p:set>
                                      <p:cBhvr>
                                        <p:cTn id="24" dur="1" fill="hold">
                                          <p:stCondLst>
                                            <p:cond delay="0"/>
                                          </p:stCondLst>
                                        </p:cTn>
                                        <p:tgtEl>
                                          <p:spTgt spid="2">
                                            <p:txEl>
                                              <p:pRg st="2" end="2"/>
                                            </p:txEl>
                                          </p:spTgt>
                                        </p:tgtEl>
                                        <p:attrNameLst>
                                          <p:attrName>style.visibility</p:attrName>
                                        </p:attrNameLst>
                                      </p:cBhvr>
                                      <p:to>
                                        <p:strVal val="visible"/>
                                      </p:to>
                                    </p:set>
                                    <p:animEffect transition="in" filter="barn(inVertical)">
                                      <p:cBhvr>
                                        <p:cTn id="25" dur="1000"/>
                                        <p:tgtEl>
                                          <p:spTgt spid="2">
                                            <p:txEl>
                                              <p:pRg st="2" end="2"/>
                                            </p:txEl>
                                          </p:spTgt>
                                        </p:tgtEl>
                                      </p:cBhvr>
                                    </p:animEffect>
                                  </p:childTnLst>
                                </p:cTn>
                              </p:par>
                            </p:childTnLst>
                          </p:cTn>
                        </p:par>
                        <p:par>
                          <p:cTn id="26" fill="hold">
                            <p:stCondLst>
                              <p:cond delay="8500"/>
                            </p:stCondLst>
                            <p:childTnLst>
                              <p:par>
                                <p:cTn id="27" presetID="16" presetClass="entr" presetSubtype="21" fill="hold" nodeType="afterEffect">
                                  <p:stCondLst>
                                    <p:cond delay="500"/>
                                  </p:stCondLst>
                                  <p:childTnLst>
                                    <p:set>
                                      <p:cBhvr>
                                        <p:cTn id="28" dur="1" fill="hold">
                                          <p:stCondLst>
                                            <p:cond delay="0"/>
                                          </p:stCondLst>
                                        </p:cTn>
                                        <p:tgtEl>
                                          <p:spTgt spid="2">
                                            <p:txEl>
                                              <p:pRg st="3" end="3"/>
                                            </p:txEl>
                                          </p:spTgt>
                                        </p:tgtEl>
                                        <p:attrNameLst>
                                          <p:attrName>style.visibility</p:attrName>
                                        </p:attrNameLst>
                                      </p:cBhvr>
                                      <p:to>
                                        <p:strVal val="visible"/>
                                      </p:to>
                                    </p:set>
                                    <p:animEffect transition="in" filter="barn(inVertical)">
                                      <p:cBhvr>
                                        <p:cTn id="29" dur="1000"/>
                                        <p:tgtEl>
                                          <p:spTgt spid="2">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nodeType="clickEffect">
                                  <p:stCondLst>
                                    <p:cond delay="500"/>
                                  </p:stCondLst>
                                  <p:childTnLst>
                                    <p:set>
                                      <p:cBhvr>
                                        <p:cTn id="33" dur="1" fill="hold">
                                          <p:stCondLst>
                                            <p:cond delay="0"/>
                                          </p:stCondLst>
                                        </p:cTn>
                                        <p:tgtEl>
                                          <p:spTgt spid="4">
                                            <p:txEl>
                                              <p:pRg st="0" end="0"/>
                                            </p:txEl>
                                          </p:spTgt>
                                        </p:tgtEl>
                                        <p:attrNameLst>
                                          <p:attrName>style.visibility</p:attrName>
                                        </p:attrNameLst>
                                      </p:cBhvr>
                                      <p:to>
                                        <p:strVal val="visible"/>
                                      </p:to>
                                    </p:set>
                                    <p:animEffect transition="in" filter="randombar(horizontal)">
                                      <p:cBhvr>
                                        <p:cTn id="34" dur="1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s://libnvkz.ru/chitatelyam/o-novokuznetske/dostoprimechatelnosti/22329/22332.im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87863" y="3171825"/>
            <a:ext cx="4304598" cy="342438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rgbClr val="FFFFFF"/>
                </a:solidFill>
              </a14:hiddenFill>
            </a:ext>
          </a:extLst>
        </p:spPr>
      </p:pic>
      <p:pic>
        <p:nvPicPr>
          <p:cNvPr id="5124" name="Picture 4" descr="https://libnvkz.ru/chitatelyam/o-novokuznetske/dostoprimechatelnosti/22329/22333.im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0456" y="550799"/>
            <a:ext cx="4170230" cy="55652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Прямоугольник 1"/>
          <p:cNvSpPr/>
          <p:nvPr/>
        </p:nvSpPr>
        <p:spPr>
          <a:xfrm>
            <a:off x="4570686" y="4276725"/>
            <a:ext cx="3182663" cy="1477328"/>
          </a:xfrm>
          <a:prstGeom prst="rect">
            <a:avLst/>
          </a:prstGeom>
        </p:spPr>
        <p:txBody>
          <a:bodyPr wrap="square">
            <a:spAutoFit/>
          </a:bodyPr>
          <a:lstStyle/>
          <a:p>
            <a:pPr algn="ctr" fontAlgn="base"/>
            <a:r>
              <a:rPr lang="ru-RU" b="1" dirty="0">
                <a:latin typeface="Times New Roman" pitchFamily="18" charset="0"/>
                <a:cs typeface="Times New Roman" pitchFamily="18" charset="0"/>
              </a:rPr>
              <a:t>Открыт: </a:t>
            </a:r>
            <a:r>
              <a:rPr lang="ru-RU" dirty="0">
                <a:latin typeface="Times New Roman" pitchFamily="18" charset="0"/>
                <a:cs typeface="Times New Roman" pitchFamily="18" charset="0"/>
              </a:rPr>
              <a:t>июнь1936 года</a:t>
            </a:r>
            <a:br>
              <a:rPr lang="ru-RU" dirty="0">
                <a:latin typeface="Times New Roman" pitchFamily="18" charset="0"/>
                <a:cs typeface="Times New Roman" pitchFamily="18" charset="0"/>
              </a:rPr>
            </a:br>
            <a:r>
              <a:rPr lang="ru-RU" b="1" dirty="0">
                <a:latin typeface="Times New Roman" pitchFamily="18" charset="0"/>
                <a:cs typeface="Times New Roman" pitchFamily="18" charset="0"/>
              </a:rPr>
              <a:t>Местоположение: </a:t>
            </a:r>
          </a:p>
          <a:p>
            <a:pPr algn="ctr" fontAlgn="base"/>
            <a:r>
              <a:rPr lang="ru-RU" dirty="0">
                <a:latin typeface="Times New Roman" pitchFamily="18" charset="0"/>
                <a:cs typeface="Times New Roman" pitchFamily="18" charset="0"/>
              </a:rPr>
              <a:t>Центральный район, </a:t>
            </a:r>
          </a:p>
          <a:p>
            <a:pPr algn="ctr" fontAlgn="base"/>
            <a:r>
              <a:rPr lang="ru-RU" dirty="0">
                <a:latin typeface="Times New Roman" pitchFamily="18" charset="0"/>
                <a:cs typeface="Times New Roman" pitchFamily="18" charset="0"/>
              </a:rPr>
              <a:t>проспект Металлургов</a:t>
            </a:r>
          </a:p>
          <a:p>
            <a:pPr algn="ctr" fontAlgn="base"/>
            <a:r>
              <a:rPr lang="ru-RU" dirty="0">
                <a:latin typeface="Times New Roman" pitchFamily="18" charset="0"/>
                <a:cs typeface="Times New Roman" pitchFamily="18" charset="0"/>
              </a:rPr>
              <a:t> </a:t>
            </a:r>
          </a:p>
        </p:txBody>
      </p:sp>
      <p:sp>
        <p:nvSpPr>
          <p:cNvPr id="3" name="Прямоугольник 2"/>
          <p:cNvSpPr/>
          <p:nvPr/>
        </p:nvSpPr>
        <p:spPr>
          <a:xfrm>
            <a:off x="4438651" y="800100"/>
            <a:ext cx="7496174" cy="2862322"/>
          </a:xfrm>
          <a:prstGeom prst="rect">
            <a:avLst/>
          </a:prstGeom>
        </p:spPr>
        <p:txBody>
          <a:bodyPr wrap="square">
            <a:spAutoFit/>
          </a:bodyPr>
          <a:lstStyle/>
          <a:p>
            <a:pPr algn="ctr" fontAlgn="base"/>
            <a:r>
              <a:rPr lang="ru-RU" dirty="0">
                <a:latin typeface="Times New Roman" panose="02020603050405020304" pitchFamily="18" charset="0"/>
                <a:cs typeface="Times New Roman" panose="02020603050405020304" pitchFamily="18" charset="0"/>
              </a:rPr>
              <a:t>Сад металлургов был заложен в 1930 году, во время первых субботников строителей КМК. Но основные работы по его строительству пришлись на 1934-1937 годы.</a:t>
            </a:r>
          </a:p>
          <a:p>
            <a:pPr algn="ctr" fontAlgn="base"/>
            <a:r>
              <a:rPr lang="ru-RU" dirty="0">
                <a:latin typeface="Times New Roman" panose="02020603050405020304" pitchFamily="18" charset="0"/>
                <a:cs typeface="Times New Roman" panose="02020603050405020304" pitchFamily="18" charset="0"/>
              </a:rPr>
              <a:t>Идея поставить у входа скульптуры Горнового и Сталевара принадлежала немецкому архитектору </a:t>
            </a:r>
            <a:r>
              <a:rPr lang="ru-RU" dirty="0" err="1">
                <a:latin typeface="Times New Roman" panose="02020603050405020304" pitchFamily="18" charset="0"/>
                <a:cs typeface="Times New Roman" panose="02020603050405020304" pitchFamily="18" charset="0"/>
              </a:rPr>
              <a:t>Герхаду</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Козелю</a:t>
            </a:r>
            <a:r>
              <a:rPr lang="ru-RU" dirty="0">
                <a:latin typeface="Times New Roman" panose="02020603050405020304" pitchFamily="18" charset="0"/>
                <a:cs typeface="Times New Roman" panose="02020603050405020304" pitchFamily="18" charset="0"/>
              </a:rPr>
              <a:t>. </a:t>
            </a:r>
          </a:p>
          <a:p>
            <a:pPr algn="ctr" fontAlgn="base"/>
            <a:r>
              <a:rPr lang="ru-RU" dirty="0">
                <a:latin typeface="Times New Roman" panose="02020603050405020304" pitchFamily="18" charset="0"/>
                <a:cs typeface="Times New Roman" panose="02020603050405020304" pitchFamily="18" charset="0"/>
              </a:rPr>
              <a:t>Центральный вход оформлял скульптор Александр Иванович </a:t>
            </a:r>
            <a:r>
              <a:rPr lang="ru-RU" dirty="0" err="1">
                <a:latin typeface="Times New Roman" panose="02020603050405020304" pitchFamily="18" charset="0"/>
                <a:cs typeface="Times New Roman" panose="02020603050405020304" pitchFamily="18" charset="0"/>
              </a:rPr>
              <a:t>Сузиков</a:t>
            </a:r>
            <a:r>
              <a:rPr lang="ru-RU" dirty="0">
                <a:latin typeface="Times New Roman" panose="02020603050405020304" pitchFamily="18" charset="0"/>
                <a:cs typeface="Times New Roman" panose="02020603050405020304" pitchFamily="18" charset="0"/>
              </a:rPr>
              <a:t>.</a:t>
            </a:r>
          </a:p>
          <a:p>
            <a:pPr algn="ctr" fontAlgn="base"/>
            <a:r>
              <a:rPr lang="ru-RU" dirty="0">
                <a:latin typeface="Times New Roman" panose="02020603050405020304" pitchFamily="18" charset="0"/>
                <a:cs typeface="Times New Roman" panose="02020603050405020304" pitchFamily="18" charset="0"/>
              </a:rPr>
              <a:t>Капитальной реконструкции сад подвергся   в  1997  году. </a:t>
            </a:r>
          </a:p>
          <a:p>
            <a:pPr algn="ctr" fontAlgn="base"/>
            <a:r>
              <a:rPr lang="ru-RU" dirty="0">
                <a:latin typeface="Times New Roman" panose="02020603050405020304" pitchFamily="18" charset="0"/>
                <a:cs typeface="Times New Roman" panose="02020603050405020304" pitchFamily="18" charset="0"/>
              </a:rPr>
              <a:t>Новые скульптуры представляли точную копию старых. </a:t>
            </a:r>
          </a:p>
          <a:p>
            <a:pPr algn="ctr" fontAlgn="base"/>
            <a:r>
              <a:rPr lang="ru-RU" dirty="0">
                <a:latin typeface="Times New Roman" panose="02020603050405020304" pitchFamily="18" charset="0"/>
                <a:cs typeface="Times New Roman" panose="02020603050405020304" pitchFamily="18" charset="0"/>
              </a:rPr>
              <a:t>Их изготовили металлурги в литейном цехе КМК.</a:t>
            </a:r>
          </a:p>
          <a:p>
            <a:pPr algn="ctr" fontAlgn="base"/>
            <a:r>
              <a:rPr lang="ru-RU" dirty="0">
                <a:latin typeface="Times New Roman" panose="02020603050405020304" pitchFamily="18" charset="0"/>
                <a:cs typeface="Times New Roman" panose="02020603050405020304" pitchFamily="18" charset="0"/>
              </a:rPr>
              <a:t>Фигуры «Сталевара» и «Горнового» стали символами Сада металлургов.</a:t>
            </a:r>
          </a:p>
        </p:txBody>
      </p:sp>
      <p:sp>
        <p:nvSpPr>
          <p:cNvPr id="4" name="Прямоугольник 3"/>
          <p:cNvSpPr/>
          <p:nvPr/>
        </p:nvSpPr>
        <p:spPr>
          <a:xfrm>
            <a:off x="5343524" y="276225"/>
            <a:ext cx="5886451" cy="707886"/>
          </a:xfrm>
          <a:prstGeom prst="rect">
            <a:avLst/>
          </a:prstGeom>
        </p:spPr>
        <p:txBody>
          <a:bodyPr wrap="square">
            <a:spAutoFit/>
          </a:bodyPr>
          <a:lstStyle/>
          <a:p>
            <a:pPr algn="ctr"/>
            <a:r>
              <a:rPr lang="ru-RU" sz="2000" dirty="0">
                <a:solidFill>
                  <a:srgbClr val="FF0000"/>
                </a:solidFill>
                <a:latin typeface="Times New Roman" panose="02020603050405020304" pitchFamily="18" charset="0"/>
                <a:cs typeface="Times New Roman" panose="02020603050405020304" pitchFamily="18" charset="0"/>
              </a:rPr>
              <a:t>Памятник скульптурный «Сталевары»</a:t>
            </a:r>
            <a:br>
              <a:rPr lang="ru-RU" sz="2000" dirty="0">
                <a:solidFill>
                  <a:srgbClr val="FF0000"/>
                </a:solidFill>
                <a:latin typeface="Times New Roman" panose="02020603050405020304" pitchFamily="18" charset="0"/>
                <a:cs typeface="Times New Roman" panose="02020603050405020304" pitchFamily="18" charset="0"/>
              </a:rPr>
            </a:br>
            <a:endParaRPr lang="ru-RU" sz="20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363725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5000">
        <p15:prstTrans prst="pageCurlDouble"/>
      </p:transition>
    </mc:Choice>
    <mc:Fallback xmlns="">
      <p:transition spd="slow" advTm="1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500"/>
                                  </p:stCondLst>
                                  <p:childTnLst>
                                    <p:set>
                                      <p:cBhvr>
                                        <p:cTn id="6" dur="1" fill="hold">
                                          <p:stCondLst>
                                            <p:cond delay="0"/>
                                          </p:stCondLst>
                                        </p:cTn>
                                        <p:tgtEl>
                                          <p:spTgt spid="5124"/>
                                        </p:tgtEl>
                                        <p:attrNameLst>
                                          <p:attrName>style.visibility</p:attrName>
                                        </p:attrNameLst>
                                      </p:cBhvr>
                                      <p:to>
                                        <p:strVal val="visible"/>
                                      </p:to>
                                    </p:set>
                                    <p:anim calcmode="lin" valueType="num">
                                      <p:cBhvr>
                                        <p:cTn id="7" dur="1000" fill="hold"/>
                                        <p:tgtEl>
                                          <p:spTgt spid="5124"/>
                                        </p:tgtEl>
                                        <p:attrNameLst>
                                          <p:attrName>ppt_w</p:attrName>
                                        </p:attrNameLst>
                                      </p:cBhvr>
                                      <p:tavLst>
                                        <p:tav tm="0">
                                          <p:val>
                                            <p:fltVal val="0"/>
                                          </p:val>
                                        </p:tav>
                                        <p:tav tm="100000">
                                          <p:val>
                                            <p:strVal val="#ppt_w"/>
                                          </p:val>
                                        </p:tav>
                                      </p:tavLst>
                                    </p:anim>
                                    <p:anim calcmode="lin" valueType="num">
                                      <p:cBhvr>
                                        <p:cTn id="8" dur="1000" fill="hold"/>
                                        <p:tgtEl>
                                          <p:spTgt spid="5124"/>
                                        </p:tgtEl>
                                        <p:attrNameLst>
                                          <p:attrName>ppt_h</p:attrName>
                                        </p:attrNameLst>
                                      </p:cBhvr>
                                      <p:tavLst>
                                        <p:tav tm="0">
                                          <p:val>
                                            <p:fltVal val="0"/>
                                          </p:val>
                                        </p:tav>
                                        <p:tav tm="100000">
                                          <p:val>
                                            <p:strVal val="#ppt_h"/>
                                          </p:val>
                                        </p:tav>
                                      </p:tavLst>
                                    </p:anim>
                                    <p:animEffect transition="in" filter="fade">
                                      <p:cBhvr>
                                        <p:cTn id="9" dur="1000"/>
                                        <p:tgtEl>
                                          <p:spTgt spid="5124"/>
                                        </p:tgtEl>
                                      </p:cBhvr>
                                    </p:animEffect>
                                  </p:childTnLst>
                                </p:cTn>
                              </p:par>
                            </p:childTnLst>
                          </p:cTn>
                        </p:par>
                        <p:par>
                          <p:cTn id="10" fill="hold">
                            <p:stCondLst>
                              <p:cond delay="1500"/>
                            </p:stCondLst>
                            <p:childTnLst>
                              <p:par>
                                <p:cTn id="11" presetID="31" presetClass="entr" presetSubtype="0" fill="hold" nodeType="afterEffect">
                                  <p:stCondLst>
                                    <p:cond delay="50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p:cTn id="13"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4">
                                            <p:txEl>
                                              <p:pRg st="0" end="0"/>
                                            </p:txEl>
                                          </p:spTgt>
                                        </p:tgtEl>
                                        <p:attrNameLst>
                                          <p:attrName>style.rotation</p:attrName>
                                        </p:attrNameLst>
                                      </p:cBhvr>
                                      <p:tavLst>
                                        <p:tav tm="0">
                                          <p:val>
                                            <p:fltVal val="90"/>
                                          </p:val>
                                        </p:tav>
                                        <p:tav tm="100000">
                                          <p:val>
                                            <p:fltVal val="0"/>
                                          </p:val>
                                        </p:tav>
                                      </p:tavLst>
                                    </p:anim>
                                    <p:animEffect transition="in" filter="fade">
                                      <p:cBhvr>
                                        <p:cTn id="16" dur="1000"/>
                                        <p:tgtEl>
                                          <p:spTgt spid="4">
                                            <p:txEl>
                                              <p:pRg st="0" end="0"/>
                                            </p:txEl>
                                          </p:spTgt>
                                        </p:tgtEl>
                                      </p:cBhvr>
                                    </p:animEffect>
                                  </p:childTnLst>
                                </p:cTn>
                              </p:par>
                            </p:childTnLst>
                          </p:cTn>
                        </p:par>
                        <p:par>
                          <p:cTn id="17" fill="hold">
                            <p:stCondLst>
                              <p:cond delay="3000"/>
                            </p:stCondLst>
                            <p:childTnLst>
                              <p:par>
                                <p:cTn id="18" presetID="31" presetClass="entr" presetSubtype="0" fill="hold" nodeType="afterEffect">
                                  <p:stCondLst>
                                    <p:cond delay="500"/>
                                  </p:stCondLst>
                                  <p:childTnLst>
                                    <p:set>
                                      <p:cBhvr>
                                        <p:cTn id="19" dur="1" fill="hold">
                                          <p:stCondLst>
                                            <p:cond delay="0"/>
                                          </p:stCondLst>
                                        </p:cTn>
                                        <p:tgtEl>
                                          <p:spTgt spid="5122"/>
                                        </p:tgtEl>
                                        <p:attrNameLst>
                                          <p:attrName>style.visibility</p:attrName>
                                        </p:attrNameLst>
                                      </p:cBhvr>
                                      <p:to>
                                        <p:strVal val="visible"/>
                                      </p:to>
                                    </p:set>
                                    <p:anim calcmode="lin" valueType="num">
                                      <p:cBhvr>
                                        <p:cTn id="20" dur="1000" fill="hold"/>
                                        <p:tgtEl>
                                          <p:spTgt spid="5122"/>
                                        </p:tgtEl>
                                        <p:attrNameLst>
                                          <p:attrName>ppt_w</p:attrName>
                                        </p:attrNameLst>
                                      </p:cBhvr>
                                      <p:tavLst>
                                        <p:tav tm="0">
                                          <p:val>
                                            <p:fltVal val="0"/>
                                          </p:val>
                                        </p:tav>
                                        <p:tav tm="100000">
                                          <p:val>
                                            <p:strVal val="#ppt_w"/>
                                          </p:val>
                                        </p:tav>
                                      </p:tavLst>
                                    </p:anim>
                                    <p:anim calcmode="lin" valueType="num">
                                      <p:cBhvr>
                                        <p:cTn id="21" dur="1000" fill="hold"/>
                                        <p:tgtEl>
                                          <p:spTgt spid="5122"/>
                                        </p:tgtEl>
                                        <p:attrNameLst>
                                          <p:attrName>ppt_h</p:attrName>
                                        </p:attrNameLst>
                                      </p:cBhvr>
                                      <p:tavLst>
                                        <p:tav tm="0">
                                          <p:val>
                                            <p:fltVal val="0"/>
                                          </p:val>
                                        </p:tav>
                                        <p:tav tm="100000">
                                          <p:val>
                                            <p:strVal val="#ppt_h"/>
                                          </p:val>
                                        </p:tav>
                                      </p:tavLst>
                                    </p:anim>
                                    <p:anim calcmode="lin" valueType="num">
                                      <p:cBhvr>
                                        <p:cTn id="22" dur="1000" fill="hold"/>
                                        <p:tgtEl>
                                          <p:spTgt spid="5122"/>
                                        </p:tgtEl>
                                        <p:attrNameLst>
                                          <p:attrName>style.rotation</p:attrName>
                                        </p:attrNameLst>
                                      </p:cBhvr>
                                      <p:tavLst>
                                        <p:tav tm="0">
                                          <p:val>
                                            <p:fltVal val="90"/>
                                          </p:val>
                                        </p:tav>
                                        <p:tav tm="100000">
                                          <p:val>
                                            <p:fltVal val="0"/>
                                          </p:val>
                                        </p:tav>
                                      </p:tavLst>
                                    </p:anim>
                                    <p:animEffect transition="in" filter="fade">
                                      <p:cBhvr>
                                        <p:cTn id="23" dur="1000"/>
                                        <p:tgtEl>
                                          <p:spTgt spid="5122"/>
                                        </p:tgtEl>
                                      </p:cBhvr>
                                    </p:animEffect>
                                  </p:childTnLst>
                                </p:cTn>
                              </p:par>
                            </p:childTnLst>
                          </p:cTn>
                        </p:par>
                        <p:par>
                          <p:cTn id="24" fill="hold">
                            <p:stCondLst>
                              <p:cond delay="4500"/>
                            </p:stCondLst>
                            <p:childTnLst>
                              <p:par>
                                <p:cTn id="25" presetID="42" presetClass="entr" presetSubtype="0" fill="hold" nodeType="afterEffect">
                                  <p:stCondLst>
                                    <p:cond delay="500"/>
                                  </p:stCondLst>
                                  <p:childTnLst>
                                    <p:set>
                                      <p:cBhvr>
                                        <p:cTn id="26" dur="1" fill="hold">
                                          <p:stCondLst>
                                            <p:cond delay="0"/>
                                          </p:stCondLst>
                                        </p:cTn>
                                        <p:tgtEl>
                                          <p:spTgt spid="3">
                                            <p:txEl>
                                              <p:pRg st="0" end="0"/>
                                            </p:txEl>
                                          </p:spTgt>
                                        </p:tgtEl>
                                        <p:attrNameLst>
                                          <p:attrName>style.visibility</p:attrName>
                                        </p:attrNameLst>
                                      </p:cBhvr>
                                      <p:to>
                                        <p:strVal val="visible"/>
                                      </p:to>
                                    </p:set>
                                    <p:animEffect transition="in" filter="fade">
                                      <p:cBhvr>
                                        <p:cTn id="27" dur="1000"/>
                                        <p:tgtEl>
                                          <p:spTgt spid="3">
                                            <p:txEl>
                                              <p:pRg st="0" end="0"/>
                                            </p:txEl>
                                          </p:spTgt>
                                        </p:tgtEl>
                                      </p:cBhvr>
                                    </p:animEffect>
                                    <p:anim calcmode="lin" valueType="num">
                                      <p:cBhvr>
                                        <p:cTn id="2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30" fill="hold">
                            <p:stCondLst>
                              <p:cond delay="6000"/>
                            </p:stCondLst>
                            <p:childTnLst>
                              <p:par>
                                <p:cTn id="31" presetID="42" presetClass="entr" presetSubtype="0" fill="hold" nodeType="afterEffect">
                                  <p:stCondLst>
                                    <p:cond delay="500"/>
                                  </p:stCondLst>
                                  <p:childTnLst>
                                    <p:set>
                                      <p:cBhvr>
                                        <p:cTn id="32" dur="1" fill="hold">
                                          <p:stCondLst>
                                            <p:cond delay="0"/>
                                          </p:stCondLst>
                                        </p:cTn>
                                        <p:tgtEl>
                                          <p:spTgt spid="3">
                                            <p:txEl>
                                              <p:pRg st="1" end="1"/>
                                            </p:txEl>
                                          </p:spTgt>
                                        </p:tgtEl>
                                        <p:attrNameLst>
                                          <p:attrName>style.visibility</p:attrName>
                                        </p:attrNameLst>
                                      </p:cBhvr>
                                      <p:to>
                                        <p:strVal val="visible"/>
                                      </p:to>
                                    </p:set>
                                    <p:animEffect transition="in" filter="fade">
                                      <p:cBhvr>
                                        <p:cTn id="33" dur="1000"/>
                                        <p:tgtEl>
                                          <p:spTgt spid="3">
                                            <p:txEl>
                                              <p:pRg st="1" end="1"/>
                                            </p:txEl>
                                          </p:spTgt>
                                        </p:tgtEl>
                                      </p:cBhvr>
                                    </p:animEffect>
                                    <p:anim calcmode="lin" valueType="num">
                                      <p:cBhvr>
                                        <p:cTn id="3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36" fill="hold">
                            <p:stCondLst>
                              <p:cond delay="7500"/>
                            </p:stCondLst>
                            <p:childTnLst>
                              <p:par>
                                <p:cTn id="37" presetID="42" presetClass="entr" presetSubtype="0" fill="hold" nodeType="afterEffect">
                                  <p:stCondLst>
                                    <p:cond delay="500"/>
                                  </p:stCondLst>
                                  <p:childTnLst>
                                    <p:set>
                                      <p:cBhvr>
                                        <p:cTn id="38" dur="1" fill="hold">
                                          <p:stCondLst>
                                            <p:cond delay="0"/>
                                          </p:stCondLst>
                                        </p:cTn>
                                        <p:tgtEl>
                                          <p:spTgt spid="3">
                                            <p:txEl>
                                              <p:pRg st="2" end="2"/>
                                            </p:txEl>
                                          </p:spTgt>
                                        </p:tgtEl>
                                        <p:attrNameLst>
                                          <p:attrName>style.visibility</p:attrName>
                                        </p:attrNameLst>
                                      </p:cBhvr>
                                      <p:to>
                                        <p:strVal val="visible"/>
                                      </p:to>
                                    </p:set>
                                    <p:animEffect transition="in" filter="fade">
                                      <p:cBhvr>
                                        <p:cTn id="39" dur="1000"/>
                                        <p:tgtEl>
                                          <p:spTgt spid="3">
                                            <p:txEl>
                                              <p:pRg st="2" end="2"/>
                                            </p:txEl>
                                          </p:spTgt>
                                        </p:tgtEl>
                                      </p:cBhvr>
                                    </p:animEffect>
                                    <p:anim calcmode="lin" valueType="num">
                                      <p:cBhvr>
                                        <p:cTn id="4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42" fill="hold">
                            <p:stCondLst>
                              <p:cond delay="9000"/>
                            </p:stCondLst>
                            <p:childTnLst>
                              <p:par>
                                <p:cTn id="43" presetID="42" presetClass="entr" presetSubtype="0" fill="hold" nodeType="afterEffect">
                                  <p:stCondLst>
                                    <p:cond delay="500"/>
                                  </p:stCondLst>
                                  <p:childTnLst>
                                    <p:set>
                                      <p:cBhvr>
                                        <p:cTn id="44" dur="1" fill="hold">
                                          <p:stCondLst>
                                            <p:cond delay="0"/>
                                          </p:stCondLst>
                                        </p:cTn>
                                        <p:tgtEl>
                                          <p:spTgt spid="3">
                                            <p:txEl>
                                              <p:pRg st="3" end="3"/>
                                            </p:txEl>
                                          </p:spTgt>
                                        </p:tgtEl>
                                        <p:attrNameLst>
                                          <p:attrName>style.visibility</p:attrName>
                                        </p:attrNameLst>
                                      </p:cBhvr>
                                      <p:to>
                                        <p:strVal val="visible"/>
                                      </p:to>
                                    </p:set>
                                    <p:animEffect transition="in" filter="fade">
                                      <p:cBhvr>
                                        <p:cTn id="45" dur="1000"/>
                                        <p:tgtEl>
                                          <p:spTgt spid="3">
                                            <p:txEl>
                                              <p:pRg st="3" end="3"/>
                                            </p:txEl>
                                          </p:spTgt>
                                        </p:tgtEl>
                                      </p:cBhvr>
                                    </p:animEffect>
                                    <p:anim calcmode="lin" valueType="num">
                                      <p:cBhvr>
                                        <p:cTn id="4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48" fill="hold">
                            <p:stCondLst>
                              <p:cond delay="10500"/>
                            </p:stCondLst>
                            <p:childTnLst>
                              <p:par>
                                <p:cTn id="49" presetID="42" presetClass="entr" presetSubtype="0" fill="hold" nodeType="afterEffect">
                                  <p:stCondLst>
                                    <p:cond delay="500"/>
                                  </p:stCondLst>
                                  <p:childTnLst>
                                    <p:set>
                                      <p:cBhvr>
                                        <p:cTn id="50" dur="1" fill="hold">
                                          <p:stCondLst>
                                            <p:cond delay="0"/>
                                          </p:stCondLst>
                                        </p:cTn>
                                        <p:tgtEl>
                                          <p:spTgt spid="3">
                                            <p:txEl>
                                              <p:pRg st="4" end="4"/>
                                            </p:txEl>
                                          </p:spTgt>
                                        </p:tgtEl>
                                        <p:attrNameLst>
                                          <p:attrName>style.visibility</p:attrName>
                                        </p:attrNameLst>
                                      </p:cBhvr>
                                      <p:to>
                                        <p:strVal val="visible"/>
                                      </p:to>
                                    </p:set>
                                    <p:animEffect transition="in" filter="fade">
                                      <p:cBhvr>
                                        <p:cTn id="51" dur="1000"/>
                                        <p:tgtEl>
                                          <p:spTgt spid="3">
                                            <p:txEl>
                                              <p:pRg st="4" end="4"/>
                                            </p:txEl>
                                          </p:spTgt>
                                        </p:tgtEl>
                                      </p:cBhvr>
                                    </p:animEffect>
                                    <p:anim calcmode="lin" valueType="num">
                                      <p:cBhvr>
                                        <p:cTn id="5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54" fill="hold">
                            <p:stCondLst>
                              <p:cond delay="12000"/>
                            </p:stCondLst>
                            <p:childTnLst>
                              <p:par>
                                <p:cTn id="55" presetID="42" presetClass="entr" presetSubtype="0" fill="hold" nodeType="afterEffect">
                                  <p:stCondLst>
                                    <p:cond delay="500"/>
                                  </p:stCondLst>
                                  <p:childTnLst>
                                    <p:set>
                                      <p:cBhvr>
                                        <p:cTn id="56" dur="1" fill="hold">
                                          <p:stCondLst>
                                            <p:cond delay="0"/>
                                          </p:stCondLst>
                                        </p:cTn>
                                        <p:tgtEl>
                                          <p:spTgt spid="3">
                                            <p:txEl>
                                              <p:pRg st="5" end="5"/>
                                            </p:txEl>
                                          </p:spTgt>
                                        </p:tgtEl>
                                        <p:attrNameLst>
                                          <p:attrName>style.visibility</p:attrName>
                                        </p:attrNameLst>
                                      </p:cBhvr>
                                      <p:to>
                                        <p:strVal val="visible"/>
                                      </p:to>
                                    </p:set>
                                    <p:animEffect transition="in" filter="fade">
                                      <p:cBhvr>
                                        <p:cTn id="57" dur="1000"/>
                                        <p:tgtEl>
                                          <p:spTgt spid="3">
                                            <p:txEl>
                                              <p:pRg st="5" end="5"/>
                                            </p:txEl>
                                          </p:spTgt>
                                        </p:tgtEl>
                                      </p:cBhvr>
                                    </p:animEffect>
                                    <p:anim calcmode="lin" valueType="num">
                                      <p:cBhvr>
                                        <p:cTn id="5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par>
                          <p:cTn id="60" fill="hold">
                            <p:stCondLst>
                              <p:cond delay="13500"/>
                            </p:stCondLst>
                            <p:childTnLst>
                              <p:par>
                                <p:cTn id="61" presetID="42" presetClass="entr" presetSubtype="0" fill="hold" nodeType="afterEffect">
                                  <p:stCondLst>
                                    <p:cond delay="500"/>
                                  </p:stCondLst>
                                  <p:childTnLst>
                                    <p:set>
                                      <p:cBhvr>
                                        <p:cTn id="62" dur="1" fill="hold">
                                          <p:stCondLst>
                                            <p:cond delay="0"/>
                                          </p:stCondLst>
                                        </p:cTn>
                                        <p:tgtEl>
                                          <p:spTgt spid="3">
                                            <p:txEl>
                                              <p:pRg st="6" end="6"/>
                                            </p:txEl>
                                          </p:spTgt>
                                        </p:tgtEl>
                                        <p:attrNameLst>
                                          <p:attrName>style.visibility</p:attrName>
                                        </p:attrNameLst>
                                      </p:cBhvr>
                                      <p:to>
                                        <p:strVal val="visible"/>
                                      </p:to>
                                    </p:set>
                                    <p:animEffect transition="in" filter="fade">
                                      <p:cBhvr>
                                        <p:cTn id="63" dur="1000"/>
                                        <p:tgtEl>
                                          <p:spTgt spid="3">
                                            <p:txEl>
                                              <p:pRg st="6" end="6"/>
                                            </p:txEl>
                                          </p:spTgt>
                                        </p:tgtEl>
                                      </p:cBhvr>
                                    </p:animEffect>
                                    <p:anim calcmode="lin" valueType="num">
                                      <p:cBhvr>
                                        <p:cTn id="64"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par>
                          <p:cTn id="66" fill="hold">
                            <p:stCondLst>
                              <p:cond delay="15000"/>
                            </p:stCondLst>
                            <p:childTnLst>
                              <p:par>
                                <p:cTn id="67" presetID="16" presetClass="entr" presetSubtype="21" fill="hold" nodeType="afterEffect">
                                  <p:stCondLst>
                                    <p:cond delay="500"/>
                                  </p:stCondLst>
                                  <p:childTnLst>
                                    <p:set>
                                      <p:cBhvr>
                                        <p:cTn id="68" dur="1" fill="hold">
                                          <p:stCondLst>
                                            <p:cond delay="0"/>
                                          </p:stCondLst>
                                        </p:cTn>
                                        <p:tgtEl>
                                          <p:spTgt spid="2">
                                            <p:txEl>
                                              <p:pRg st="0" end="0"/>
                                            </p:txEl>
                                          </p:spTgt>
                                        </p:tgtEl>
                                        <p:attrNameLst>
                                          <p:attrName>style.visibility</p:attrName>
                                        </p:attrNameLst>
                                      </p:cBhvr>
                                      <p:to>
                                        <p:strVal val="visible"/>
                                      </p:to>
                                    </p:set>
                                    <p:animEffect transition="in" filter="barn(inVertical)">
                                      <p:cBhvr>
                                        <p:cTn id="69" dur="1000"/>
                                        <p:tgtEl>
                                          <p:spTgt spid="2">
                                            <p:txEl>
                                              <p:pRg st="0" end="0"/>
                                            </p:txEl>
                                          </p:spTgt>
                                        </p:tgtEl>
                                      </p:cBhvr>
                                    </p:animEffect>
                                  </p:childTnLst>
                                </p:cTn>
                              </p:par>
                            </p:childTnLst>
                          </p:cTn>
                        </p:par>
                        <p:par>
                          <p:cTn id="70" fill="hold">
                            <p:stCondLst>
                              <p:cond delay="16500"/>
                            </p:stCondLst>
                            <p:childTnLst>
                              <p:par>
                                <p:cTn id="71" presetID="16" presetClass="entr" presetSubtype="21" fill="hold" nodeType="afterEffect">
                                  <p:stCondLst>
                                    <p:cond delay="500"/>
                                  </p:stCondLst>
                                  <p:childTnLst>
                                    <p:set>
                                      <p:cBhvr>
                                        <p:cTn id="72" dur="1" fill="hold">
                                          <p:stCondLst>
                                            <p:cond delay="0"/>
                                          </p:stCondLst>
                                        </p:cTn>
                                        <p:tgtEl>
                                          <p:spTgt spid="2">
                                            <p:txEl>
                                              <p:pRg st="1" end="1"/>
                                            </p:txEl>
                                          </p:spTgt>
                                        </p:tgtEl>
                                        <p:attrNameLst>
                                          <p:attrName>style.visibility</p:attrName>
                                        </p:attrNameLst>
                                      </p:cBhvr>
                                      <p:to>
                                        <p:strVal val="visible"/>
                                      </p:to>
                                    </p:set>
                                    <p:animEffect transition="in" filter="barn(inVertical)">
                                      <p:cBhvr>
                                        <p:cTn id="73" dur="1000"/>
                                        <p:tgtEl>
                                          <p:spTgt spid="2">
                                            <p:txEl>
                                              <p:pRg st="1" end="1"/>
                                            </p:txEl>
                                          </p:spTgt>
                                        </p:tgtEl>
                                      </p:cBhvr>
                                    </p:animEffect>
                                  </p:childTnLst>
                                </p:cTn>
                              </p:par>
                            </p:childTnLst>
                          </p:cTn>
                        </p:par>
                        <p:par>
                          <p:cTn id="74" fill="hold">
                            <p:stCondLst>
                              <p:cond delay="18000"/>
                            </p:stCondLst>
                            <p:childTnLst>
                              <p:par>
                                <p:cTn id="75" presetID="16" presetClass="entr" presetSubtype="21" fill="hold" nodeType="afterEffect">
                                  <p:stCondLst>
                                    <p:cond delay="500"/>
                                  </p:stCondLst>
                                  <p:childTnLst>
                                    <p:set>
                                      <p:cBhvr>
                                        <p:cTn id="76" dur="1" fill="hold">
                                          <p:stCondLst>
                                            <p:cond delay="0"/>
                                          </p:stCondLst>
                                        </p:cTn>
                                        <p:tgtEl>
                                          <p:spTgt spid="2">
                                            <p:txEl>
                                              <p:pRg st="2" end="2"/>
                                            </p:txEl>
                                          </p:spTgt>
                                        </p:tgtEl>
                                        <p:attrNameLst>
                                          <p:attrName>style.visibility</p:attrName>
                                        </p:attrNameLst>
                                      </p:cBhvr>
                                      <p:to>
                                        <p:strVal val="visible"/>
                                      </p:to>
                                    </p:set>
                                    <p:animEffect transition="in" filter="barn(inVertical)">
                                      <p:cBhvr>
                                        <p:cTn id="77" dur="1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a:extLst>
              <a:ext uri="{FF2B5EF4-FFF2-40B4-BE49-F238E27FC236}">
                <a16:creationId xmlns:a16="http://schemas.microsoft.com/office/drawing/2014/main" id="{8DC9AD84-92DF-46F5-AF19-6E8BDF2C6742}"/>
              </a:ext>
            </a:extLst>
          </p:cNvPr>
          <p:cNvSpPr>
            <a:spLocks noGrp="1"/>
          </p:cNvSpPr>
          <p:nvPr>
            <p:ph type="title"/>
          </p:nvPr>
        </p:nvSpPr>
        <p:spPr>
          <a:xfrm>
            <a:off x="427839" y="-171451"/>
            <a:ext cx="11677475" cy="7360815"/>
          </a:xfrm>
        </p:spPr>
        <p:txBody>
          <a:bodyPr>
            <a:normAutofit/>
          </a:bodyPr>
          <a:lstStyle/>
          <a:p>
            <a:pPr algn="just"/>
            <a:br>
              <a:rPr lang="ru-RU" i="0" dirty="0">
                <a:solidFill>
                  <a:srgbClr val="696969"/>
                </a:solidFill>
                <a:effectLst/>
              </a:rPr>
            </a:br>
            <a:br>
              <a:rPr lang="ru-RU" i="0" dirty="0">
                <a:solidFill>
                  <a:srgbClr val="696969"/>
                </a:solidFill>
                <a:effectLst/>
              </a:rPr>
            </a:br>
            <a:br>
              <a:rPr lang="ru-RU" i="0" dirty="0"/>
            </a:br>
            <a:br>
              <a:rPr lang="ru-RU" i="0" dirty="0"/>
            </a:br>
            <a:br>
              <a:rPr lang="ru-RU" i="0" dirty="0">
                <a:solidFill>
                  <a:srgbClr val="696969"/>
                </a:solidFill>
                <a:effectLst/>
              </a:rPr>
            </a:br>
            <a:br>
              <a:rPr lang="ru-RU" i="0" dirty="0"/>
            </a:br>
            <a:endParaRPr lang="ru-RU" i="0" dirty="0"/>
          </a:p>
        </p:txBody>
      </p:sp>
      <p:sp>
        <p:nvSpPr>
          <p:cNvPr id="4" name="TextBox 3">
            <a:extLst>
              <a:ext uri="{FF2B5EF4-FFF2-40B4-BE49-F238E27FC236}">
                <a16:creationId xmlns:a16="http://schemas.microsoft.com/office/drawing/2014/main" id="{A3D229AF-A1CB-41CD-86F1-B9DBEFA7D178}"/>
              </a:ext>
            </a:extLst>
          </p:cNvPr>
          <p:cNvSpPr txBox="1"/>
          <p:nvPr/>
        </p:nvSpPr>
        <p:spPr>
          <a:xfrm>
            <a:off x="427839" y="535245"/>
            <a:ext cx="11268861" cy="4401205"/>
          </a:xfrm>
          <a:prstGeom prst="rect">
            <a:avLst/>
          </a:prstGeom>
          <a:noFill/>
        </p:spPr>
        <p:txBody>
          <a:bodyPr wrap="square">
            <a:spAutoFit/>
          </a:bodyPr>
          <a:lstStyle/>
          <a:p>
            <a:pPr algn="just"/>
            <a:r>
              <a:rPr lang="ru-RU" sz="2000" b="0" i="0" dirty="0">
                <a:solidFill>
                  <a:srgbClr val="000000"/>
                </a:solidFill>
                <a:effectLst/>
                <a:latin typeface="+mj-lt"/>
              </a:rPr>
              <a:t>	</a:t>
            </a:r>
            <a:r>
              <a:rPr lang="ru-RU" sz="2000" b="0" i="0" dirty="0">
                <a:solidFill>
                  <a:srgbClr val="FF0000"/>
                </a:solidFill>
                <a:effectLst/>
                <a:latin typeface="+mj-lt"/>
              </a:rPr>
              <a:t>История Новокузнецка </a:t>
            </a:r>
            <a:r>
              <a:rPr lang="ru-RU" sz="2000" b="0" i="0" dirty="0">
                <a:solidFill>
                  <a:srgbClr val="000000"/>
                </a:solidFill>
                <a:effectLst/>
                <a:latin typeface="+mj-lt"/>
              </a:rPr>
              <a:t>– одного из старейших городов Сибири, начинается с основания на высокой террасе берега реки Томь небольшого острога </a:t>
            </a:r>
            <a:r>
              <a:rPr lang="ru-RU" sz="2000" b="0" i="0" dirty="0">
                <a:solidFill>
                  <a:srgbClr val="0070C0"/>
                </a:solidFill>
                <a:effectLst/>
                <a:latin typeface="+mj-lt"/>
              </a:rPr>
              <a:t>весной 1618 г. </a:t>
            </a:r>
          </a:p>
          <a:p>
            <a:pPr algn="just"/>
            <a:r>
              <a:rPr lang="ru-RU" sz="2000" b="0" i="0" dirty="0">
                <a:solidFill>
                  <a:srgbClr val="000000"/>
                </a:solidFill>
                <a:effectLst/>
                <a:latin typeface="+mj-lt"/>
              </a:rPr>
              <a:t>	Со временем около крепости образовался посад, получивший в </a:t>
            </a:r>
            <a:r>
              <a:rPr lang="ru-RU" sz="2000" b="0" i="0" dirty="0">
                <a:solidFill>
                  <a:srgbClr val="0070C0"/>
                </a:solidFill>
                <a:effectLst/>
                <a:latin typeface="+mj-lt"/>
              </a:rPr>
              <a:t>1622 г. </a:t>
            </a:r>
            <a:r>
              <a:rPr lang="ru-RU" sz="2000" b="0" i="0" dirty="0">
                <a:solidFill>
                  <a:srgbClr val="000000"/>
                </a:solidFill>
                <a:effectLst/>
                <a:latin typeface="+mj-lt"/>
              </a:rPr>
              <a:t>статус полиса и имя – Кузнецк-Сибирский. </a:t>
            </a:r>
          </a:p>
          <a:p>
            <a:pPr algn="just"/>
            <a:r>
              <a:rPr lang="ru-RU" sz="2000" dirty="0">
                <a:solidFill>
                  <a:srgbClr val="000000"/>
                </a:solidFill>
                <a:latin typeface="+mj-lt"/>
              </a:rPr>
              <a:t>	</a:t>
            </a:r>
            <a:r>
              <a:rPr lang="ru-RU" sz="2000" b="0" i="0" dirty="0">
                <a:solidFill>
                  <a:srgbClr val="000000"/>
                </a:solidFill>
                <a:effectLst/>
                <a:latin typeface="+mj-lt"/>
              </a:rPr>
              <a:t>Более </a:t>
            </a:r>
            <a:r>
              <a:rPr lang="ru-RU" sz="2000" b="0" i="0" dirty="0">
                <a:solidFill>
                  <a:srgbClr val="FF0000"/>
                </a:solidFill>
                <a:effectLst/>
                <a:latin typeface="+mj-lt"/>
              </a:rPr>
              <a:t>300 лет </a:t>
            </a:r>
            <a:r>
              <a:rPr lang="ru-RU" sz="2000" b="0" i="0" dirty="0">
                <a:solidFill>
                  <a:srgbClr val="000000"/>
                </a:solidFill>
                <a:effectLst/>
                <a:latin typeface="+mj-lt"/>
              </a:rPr>
              <a:t>провинциальное поселение находилось в забвении, но все изменилось после начала советской индустриализации. Открытие гигантских залежей железных руд и каменного угля в окрестностях городка предопределило его дальнейшую судьбу. </a:t>
            </a:r>
          </a:p>
          <a:p>
            <a:pPr algn="just"/>
            <a:r>
              <a:rPr lang="ru-RU" sz="2000" dirty="0">
                <a:solidFill>
                  <a:srgbClr val="000000"/>
                </a:solidFill>
                <a:latin typeface="+mj-lt"/>
              </a:rPr>
              <a:t>	</a:t>
            </a:r>
            <a:r>
              <a:rPr lang="ru-RU" sz="2000" b="0" i="0" dirty="0">
                <a:solidFill>
                  <a:srgbClr val="000000"/>
                </a:solidFill>
                <a:effectLst/>
                <a:latin typeface="+mj-lt"/>
              </a:rPr>
              <a:t>Уже к </a:t>
            </a:r>
            <a:r>
              <a:rPr lang="ru-RU" sz="2000" b="0" i="0" dirty="0">
                <a:solidFill>
                  <a:srgbClr val="0070C0"/>
                </a:solidFill>
                <a:effectLst/>
                <a:latin typeface="+mj-lt"/>
              </a:rPr>
              <a:t>1931 г.</a:t>
            </a:r>
            <a:r>
              <a:rPr lang="ru-RU" sz="2000" b="0" i="0" dirty="0">
                <a:solidFill>
                  <a:srgbClr val="000000"/>
                </a:solidFill>
                <a:effectLst/>
                <a:latin typeface="+mj-lt"/>
              </a:rPr>
              <a:t> здесь был возведен крупнейший металлургический комбинат. Прославленный В. Маяковским рабочий поселок Город-Сад слился с Кузнецком. С тех пор Новокузнецк, недолго называвшийся Сталинском, является крупнейшим промышленным центром Кузбасса. </a:t>
            </a:r>
          </a:p>
          <a:p>
            <a:pPr algn="just"/>
            <a:r>
              <a:rPr lang="ru-RU" sz="2000" dirty="0">
                <a:solidFill>
                  <a:srgbClr val="000000"/>
                </a:solidFill>
                <a:latin typeface="+mj-lt"/>
              </a:rPr>
              <a:t>	</a:t>
            </a:r>
            <a:r>
              <a:rPr lang="ru-RU" sz="2000" b="0" i="0" dirty="0">
                <a:solidFill>
                  <a:srgbClr val="000000"/>
                </a:solidFill>
                <a:effectLst/>
                <a:latin typeface="+mj-lt"/>
              </a:rPr>
              <a:t>Полис с полумиллионным населением представляет значительный интерес для туристов. Здесь сохранилось довольно много памятников, относящихся к разным историческим эпохам.</a:t>
            </a:r>
            <a:endParaRPr lang="ru-RU" sz="2000" dirty="0">
              <a:latin typeface="+mj-lt"/>
            </a:endParaRPr>
          </a:p>
        </p:txBody>
      </p:sp>
    </p:spTree>
    <p:extLst>
      <p:ext uri="{BB962C8B-B14F-4D97-AF65-F5344CB8AC3E}">
        <p14:creationId xmlns:p14="http://schemas.microsoft.com/office/powerpoint/2010/main" val="1214904934"/>
      </p:ext>
    </p:extLst>
  </p:cSld>
  <p:clrMapOvr>
    <a:masterClrMapping/>
  </p:clrMapOvr>
  <mc:AlternateContent xmlns:mc="http://schemas.openxmlformats.org/markup-compatibility/2006" xmlns:p14="http://schemas.microsoft.com/office/powerpoint/2010/main">
    <mc:Choice Requires="p14">
      <p:transition spd="slow" p14:dur="1600" advTm="15000">
        <p14:conveyor dir="l"/>
      </p:transition>
    </mc:Choice>
    <mc:Fallback xmlns="">
      <p:transition spd="slow" advTm="1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50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anim calcmode="lin" valueType="num">
                                      <p:cBhvr>
                                        <p:cTn id="8"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50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anim calcmode="lin" valueType="num">
                                      <p:cBhvr>
                                        <p:cTn id="14"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5"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500"/>
                                  </p:stCondLst>
                                  <p:childTnLst>
                                    <p:set>
                                      <p:cBhvr>
                                        <p:cTn id="18" dur="1" fill="hold">
                                          <p:stCondLst>
                                            <p:cond delay="0"/>
                                          </p:stCondLst>
                                        </p:cTn>
                                        <p:tgtEl>
                                          <p:spTgt spid="4">
                                            <p:txEl>
                                              <p:pRg st="2" end="2"/>
                                            </p:txEl>
                                          </p:spTgt>
                                        </p:tgtEl>
                                        <p:attrNameLst>
                                          <p:attrName>style.visibility</p:attrName>
                                        </p:attrNameLst>
                                      </p:cBhvr>
                                      <p:to>
                                        <p:strVal val="visible"/>
                                      </p:to>
                                    </p:set>
                                    <p:animEffect transition="in" filter="fade">
                                      <p:cBhvr>
                                        <p:cTn id="19" dur="500"/>
                                        <p:tgtEl>
                                          <p:spTgt spid="4">
                                            <p:txEl>
                                              <p:pRg st="2" end="2"/>
                                            </p:txEl>
                                          </p:spTgt>
                                        </p:tgtEl>
                                      </p:cBhvr>
                                    </p:animEffect>
                                    <p:anim calcmode="lin" valueType="num">
                                      <p:cBhvr>
                                        <p:cTn id="20"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1" dur="5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500"/>
                                  </p:stCondLst>
                                  <p:childTnLst>
                                    <p:set>
                                      <p:cBhvr>
                                        <p:cTn id="24" dur="1" fill="hold">
                                          <p:stCondLst>
                                            <p:cond delay="0"/>
                                          </p:stCondLst>
                                        </p:cTn>
                                        <p:tgtEl>
                                          <p:spTgt spid="4">
                                            <p:txEl>
                                              <p:pRg st="3" end="3"/>
                                            </p:txEl>
                                          </p:spTgt>
                                        </p:tgtEl>
                                        <p:attrNameLst>
                                          <p:attrName>style.visibility</p:attrName>
                                        </p:attrNameLst>
                                      </p:cBhvr>
                                      <p:to>
                                        <p:strVal val="visible"/>
                                      </p:to>
                                    </p:set>
                                    <p:animEffect transition="in" filter="fade">
                                      <p:cBhvr>
                                        <p:cTn id="25" dur="500"/>
                                        <p:tgtEl>
                                          <p:spTgt spid="4">
                                            <p:txEl>
                                              <p:pRg st="3" end="3"/>
                                            </p:txEl>
                                          </p:spTgt>
                                        </p:tgtEl>
                                      </p:cBhvr>
                                    </p:animEffect>
                                    <p:anim calcmode="lin" valueType="num">
                                      <p:cBhvr>
                                        <p:cTn id="26"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7" dur="5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500"/>
                                  </p:stCondLst>
                                  <p:childTnLst>
                                    <p:set>
                                      <p:cBhvr>
                                        <p:cTn id="30" dur="1" fill="hold">
                                          <p:stCondLst>
                                            <p:cond delay="0"/>
                                          </p:stCondLst>
                                        </p:cTn>
                                        <p:tgtEl>
                                          <p:spTgt spid="4">
                                            <p:txEl>
                                              <p:pRg st="4" end="4"/>
                                            </p:txEl>
                                          </p:spTgt>
                                        </p:tgtEl>
                                        <p:attrNameLst>
                                          <p:attrName>style.visibility</p:attrName>
                                        </p:attrNameLst>
                                      </p:cBhvr>
                                      <p:to>
                                        <p:strVal val="visible"/>
                                      </p:to>
                                    </p:set>
                                    <p:animEffect transition="in" filter="fade">
                                      <p:cBhvr>
                                        <p:cTn id="31" dur="500"/>
                                        <p:tgtEl>
                                          <p:spTgt spid="4">
                                            <p:txEl>
                                              <p:pRg st="4" end="4"/>
                                            </p:txEl>
                                          </p:spTgt>
                                        </p:tgtEl>
                                      </p:cBhvr>
                                    </p:animEffect>
                                    <p:anim calcmode="lin" valueType="num">
                                      <p:cBhvr>
                                        <p:cTn id="32"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3" dur="5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18037539-48DF-447D-89D3-5311A1FD2E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8137" y="728663"/>
            <a:ext cx="6060241" cy="40433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TextBox 4">
            <a:extLst>
              <a:ext uri="{FF2B5EF4-FFF2-40B4-BE49-F238E27FC236}">
                <a16:creationId xmlns:a16="http://schemas.microsoft.com/office/drawing/2014/main" id="{A997C6C5-143F-470F-B1DE-820240542986}"/>
              </a:ext>
            </a:extLst>
          </p:cNvPr>
          <p:cNvSpPr txBox="1"/>
          <p:nvPr/>
        </p:nvSpPr>
        <p:spPr>
          <a:xfrm>
            <a:off x="1143000" y="5043487"/>
            <a:ext cx="4629150" cy="646331"/>
          </a:xfrm>
          <a:prstGeom prst="rect">
            <a:avLst/>
          </a:prstGeom>
          <a:noFill/>
        </p:spPr>
        <p:txBody>
          <a:bodyPr wrap="square">
            <a:spAutoFit/>
          </a:bodyPr>
          <a:lstStyle/>
          <a:p>
            <a:pPr algn="ctr" fontAlgn="base"/>
            <a:r>
              <a:rPr lang="ru-RU" b="1" i="0" u="none" strike="noStrike" dirty="0">
                <a:solidFill>
                  <a:srgbClr val="333333"/>
                </a:solidFill>
                <a:effectLst/>
                <a:latin typeface="Times New Roman" panose="02020603050405020304" pitchFamily="18" charset="0"/>
                <a:cs typeface="Times New Roman" panose="02020603050405020304" pitchFamily="18" charset="0"/>
              </a:rPr>
              <a:t>Местоположение:</a:t>
            </a:r>
            <a:r>
              <a:rPr lang="ru-RU" b="0" i="0" u="none" strike="noStrike" dirty="0">
                <a:solidFill>
                  <a:srgbClr val="333333"/>
                </a:solidFill>
                <a:effectLst/>
                <a:latin typeface="Times New Roman" panose="02020603050405020304" pitchFamily="18" charset="0"/>
                <a:cs typeface="Times New Roman" panose="02020603050405020304" pitchFamily="18" charset="0"/>
              </a:rPr>
              <a:t> парк им. Ю. А. Гагарина</a:t>
            </a:r>
          </a:p>
          <a:p>
            <a:pPr algn="ctr" fontAlgn="base"/>
            <a:r>
              <a:rPr lang="ru-RU" b="1" i="0" u="none" strike="noStrike" dirty="0">
                <a:solidFill>
                  <a:srgbClr val="333333"/>
                </a:solidFill>
                <a:effectLst/>
                <a:latin typeface="Times New Roman" panose="02020603050405020304" pitchFamily="18" charset="0"/>
                <a:cs typeface="Times New Roman" panose="02020603050405020304" pitchFamily="18" charset="0"/>
              </a:rPr>
              <a:t>Открыт:</a:t>
            </a:r>
            <a:r>
              <a:rPr lang="ru-RU" b="0" i="0" u="none" strike="noStrike" dirty="0">
                <a:solidFill>
                  <a:srgbClr val="333333"/>
                </a:solidFill>
                <a:effectLst/>
                <a:latin typeface="Times New Roman" panose="02020603050405020304" pitchFamily="18" charset="0"/>
                <a:cs typeface="Times New Roman" panose="02020603050405020304" pitchFamily="18" charset="0"/>
              </a:rPr>
              <a:t> 10 апреля 1981 г.</a:t>
            </a:r>
          </a:p>
        </p:txBody>
      </p:sp>
      <p:sp>
        <p:nvSpPr>
          <p:cNvPr id="7" name="TextBox 6">
            <a:extLst>
              <a:ext uri="{FF2B5EF4-FFF2-40B4-BE49-F238E27FC236}">
                <a16:creationId xmlns:a16="http://schemas.microsoft.com/office/drawing/2014/main" id="{B0E555D1-13EC-4CD9-906E-1B3993AE0D21}"/>
              </a:ext>
            </a:extLst>
          </p:cNvPr>
          <p:cNvSpPr txBox="1"/>
          <p:nvPr/>
        </p:nvSpPr>
        <p:spPr>
          <a:xfrm>
            <a:off x="6696073" y="2047875"/>
            <a:ext cx="5238751" cy="1763851"/>
          </a:xfrm>
          <a:prstGeom prst="rect">
            <a:avLst/>
          </a:prstGeom>
          <a:noFill/>
        </p:spPr>
        <p:txBody>
          <a:bodyPr wrap="square">
            <a:spAutoFit/>
          </a:bodyPr>
          <a:lstStyle/>
          <a:p>
            <a:pPr algn="ctr"/>
            <a:r>
              <a:rPr lang="ru-RU" b="0" i="0" u="none" strike="noStrike" dirty="0">
                <a:solidFill>
                  <a:srgbClr val="333333"/>
                </a:solidFill>
                <a:effectLst/>
                <a:latin typeface="Times New Roman" panose="02020603050405020304" pitchFamily="18" charset="0"/>
                <a:cs typeface="Times New Roman" panose="02020603050405020304" pitchFamily="18" charset="0"/>
              </a:rPr>
              <a:t>Бюст Юрия Алексеевича Гагарина (1934–1968) появился в парке к двадцатой годовщине со дня первого в мире полета человека в космос - 10 апреля 1981 года. </a:t>
            </a:r>
          </a:p>
          <a:p>
            <a:pPr algn="ctr"/>
            <a:r>
              <a:rPr lang="ru-RU" b="0" i="0" u="none" strike="noStrike" dirty="0">
                <a:solidFill>
                  <a:srgbClr val="333333"/>
                </a:solidFill>
                <a:effectLst/>
                <a:latin typeface="Times New Roman" panose="02020603050405020304" pitchFamily="18" charset="0"/>
                <a:cs typeface="Times New Roman" panose="02020603050405020304" pitchFamily="18" charset="0"/>
              </a:rPr>
              <a:t>Он был создан скульптором В. И. Дудником и архитектором </a:t>
            </a:r>
            <a:r>
              <a:rPr lang="ru-RU" b="0" i="0" u="sng" dirty="0">
                <a:solidFill>
                  <a:srgbClr val="9E2B0C"/>
                </a:solidFill>
                <a:effectLst/>
                <a:latin typeface="Times New Roman" panose="02020603050405020304" pitchFamily="18" charset="0"/>
                <a:cs typeface="Times New Roman" panose="02020603050405020304" pitchFamily="18" charset="0"/>
                <a:hlinkClick r:id="rId3"/>
              </a:rPr>
              <a:t>Ю. М. Журавковым</a:t>
            </a:r>
            <a:endParaRPr lang="ru-RU"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9F8006B5-C82E-4E29-9A54-51F5DCC15DC2}"/>
              </a:ext>
            </a:extLst>
          </p:cNvPr>
          <p:cNvSpPr txBox="1"/>
          <p:nvPr/>
        </p:nvSpPr>
        <p:spPr>
          <a:xfrm>
            <a:off x="6991350" y="657225"/>
            <a:ext cx="4752975" cy="400110"/>
          </a:xfrm>
          <a:prstGeom prst="rect">
            <a:avLst/>
          </a:prstGeom>
          <a:noFill/>
        </p:spPr>
        <p:txBody>
          <a:bodyPr wrap="square">
            <a:spAutoFit/>
          </a:bodyPr>
          <a:lstStyle/>
          <a:p>
            <a:pPr algn="ctr"/>
            <a:r>
              <a:rPr lang="ru-RU" sz="2000" b="0" i="0" u="none" strike="noStrike" dirty="0">
                <a:solidFill>
                  <a:srgbClr val="9D2928"/>
                </a:solidFill>
                <a:effectLst/>
                <a:latin typeface="Times New Roman" panose="02020603050405020304" pitchFamily="18" charset="0"/>
                <a:cs typeface="Times New Roman" panose="02020603050405020304" pitchFamily="18" charset="0"/>
              </a:rPr>
              <a:t>Бюст летчика-космонавта Ю. А. Гагарина</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575921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0000">
        <p15:prstTrans prst="pageCurlDouble"/>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5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500"/>
                            </p:stCondLst>
                            <p:childTnLst>
                              <p:par>
                                <p:cTn id="11" presetID="14" presetClass="entr" presetSubtype="10" fill="hold" nodeType="afterEffect">
                                  <p:stCondLst>
                                    <p:cond delay="500"/>
                                  </p:stCondLst>
                                  <p:childTnLst>
                                    <p:set>
                                      <p:cBhvr>
                                        <p:cTn id="12" dur="1" fill="hold">
                                          <p:stCondLst>
                                            <p:cond delay="0"/>
                                          </p:stCondLst>
                                        </p:cTn>
                                        <p:tgtEl>
                                          <p:spTgt spid="9">
                                            <p:txEl>
                                              <p:pRg st="0" end="0"/>
                                            </p:txEl>
                                          </p:spTgt>
                                        </p:tgtEl>
                                        <p:attrNameLst>
                                          <p:attrName>style.visibility</p:attrName>
                                        </p:attrNameLst>
                                      </p:cBhvr>
                                      <p:to>
                                        <p:strVal val="visible"/>
                                      </p:to>
                                    </p:set>
                                    <p:animEffect transition="in" filter="randombar(horizontal)">
                                      <p:cBhvr>
                                        <p:cTn id="13" dur="1000"/>
                                        <p:tgtEl>
                                          <p:spTgt spid="9">
                                            <p:txEl>
                                              <p:pRg st="0" end="0"/>
                                            </p:txEl>
                                          </p:spTgt>
                                        </p:tgtEl>
                                      </p:cBhvr>
                                    </p:animEffect>
                                  </p:childTnLst>
                                </p:cTn>
                              </p:par>
                            </p:childTnLst>
                          </p:cTn>
                        </p:par>
                        <p:par>
                          <p:cTn id="14" fill="hold">
                            <p:stCondLst>
                              <p:cond delay="3000"/>
                            </p:stCondLst>
                            <p:childTnLst>
                              <p:par>
                                <p:cTn id="15" presetID="42" presetClass="entr" presetSubtype="0" fill="hold" nodeType="afterEffect">
                                  <p:stCondLst>
                                    <p:cond delay="500"/>
                                  </p:st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fade">
                                      <p:cBhvr>
                                        <p:cTn id="17" dur="1000"/>
                                        <p:tgtEl>
                                          <p:spTgt spid="7">
                                            <p:txEl>
                                              <p:pRg st="0" end="0"/>
                                            </p:txEl>
                                          </p:spTgt>
                                        </p:tgtEl>
                                      </p:cBhvr>
                                    </p:animEffect>
                                    <p:anim calcmode="lin" valueType="num">
                                      <p:cBhvr>
                                        <p:cTn id="1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par>
                          <p:cTn id="20" fill="hold">
                            <p:stCondLst>
                              <p:cond delay="4500"/>
                            </p:stCondLst>
                            <p:childTnLst>
                              <p:par>
                                <p:cTn id="21" presetID="42" presetClass="entr" presetSubtype="0" fill="hold" nodeType="afterEffect">
                                  <p:stCondLst>
                                    <p:cond delay="500"/>
                                  </p:stCondLst>
                                  <p:childTnLst>
                                    <p:set>
                                      <p:cBhvr>
                                        <p:cTn id="22" dur="1" fill="hold">
                                          <p:stCondLst>
                                            <p:cond delay="0"/>
                                          </p:stCondLst>
                                        </p:cTn>
                                        <p:tgtEl>
                                          <p:spTgt spid="7">
                                            <p:txEl>
                                              <p:pRg st="1" end="1"/>
                                            </p:txEl>
                                          </p:spTgt>
                                        </p:tgtEl>
                                        <p:attrNameLst>
                                          <p:attrName>style.visibility</p:attrName>
                                        </p:attrNameLst>
                                      </p:cBhvr>
                                      <p:to>
                                        <p:strVal val="visible"/>
                                      </p:to>
                                    </p:set>
                                    <p:animEffect transition="in" filter="fade">
                                      <p:cBhvr>
                                        <p:cTn id="23" dur="1000"/>
                                        <p:tgtEl>
                                          <p:spTgt spid="7">
                                            <p:txEl>
                                              <p:pRg st="1" end="1"/>
                                            </p:txEl>
                                          </p:spTgt>
                                        </p:tgtEl>
                                      </p:cBhvr>
                                    </p:animEffect>
                                    <p:anim calcmode="lin" valueType="num">
                                      <p:cBhvr>
                                        <p:cTn id="24"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25"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nodeType="clickEffect">
                                  <p:stCondLst>
                                    <p:cond delay="500"/>
                                  </p:stCondLst>
                                  <p:childTnLst>
                                    <p:set>
                                      <p:cBhvr>
                                        <p:cTn id="29" dur="1" fill="hold">
                                          <p:stCondLst>
                                            <p:cond delay="0"/>
                                          </p:stCondLst>
                                        </p:cTn>
                                        <p:tgtEl>
                                          <p:spTgt spid="5">
                                            <p:txEl>
                                              <p:pRg st="0" end="0"/>
                                            </p:txEl>
                                          </p:spTgt>
                                        </p:tgtEl>
                                        <p:attrNameLst>
                                          <p:attrName>style.visibility</p:attrName>
                                        </p:attrNameLst>
                                      </p:cBhvr>
                                      <p:to>
                                        <p:strVal val="visible"/>
                                      </p:to>
                                    </p:set>
                                    <p:animEffect transition="in" filter="randombar(horizontal)">
                                      <p:cBhvr>
                                        <p:cTn id="30" dur="1000"/>
                                        <p:tgtEl>
                                          <p:spTgt spid="5">
                                            <p:txEl>
                                              <p:pRg st="0" end="0"/>
                                            </p:txEl>
                                          </p:spTgt>
                                        </p:tgtEl>
                                      </p:cBhvr>
                                    </p:animEffect>
                                  </p:childTnLst>
                                </p:cTn>
                              </p:par>
                              <p:par>
                                <p:cTn id="31" presetID="14" presetClass="entr" presetSubtype="10" fill="hold" nodeType="withEffect">
                                  <p:stCondLst>
                                    <p:cond delay="500"/>
                                  </p:stCondLst>
                                  <p:childTnLst>
                                    <p:set>
                                      <p:cBhvr>
                                        <p:cTn id="32" dur="1" fill="hold">
                                          <p:stCondLst>
                                            <p:cond delay="0"/>
                                          </p:stCondLst>
                                        </p:cTn>
                                        <p:tgtEl>
                                          <p:spTgt spid="5">
                                            <p:txEl>
                                              <p:pRg st="1" end="1"/>
                                            </p:txEl>
                                          </p:spTgt>
                                        </p:tgtEl>
                                        <p:attrNameLst>
                                          <p:attrName>style.visibility</p:attrName>
                                        </p:attrNameLst>
                                      </p:cBhvr>
                                      <p:to>
                                        <p:strVal val="visible"/>
                                      </p:to>
                                    </p:set>
                                    <p:animEffect transition="in" filter="randombar(horizontal)">
                                      <p:cBhvr>
                                        <p:cTn id="33" dur="10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1559C056-6D67-427E-8F84-8DBCF313784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95324" y="476064"/>
            <a:ext cx="3974509" cy="5905872"/>
          </a:xfrm>
          <a:prstGeom prst="rect">
            <a:avLst/>
          </a:prstGeom>
        </p:spPr>
      </p:pic>
      <p:sp>
        <p:nvSpPr>
          <p:cNvPr id="5" name="TextBox 4">
            <a:extLst>
              <a:ext uri="{FF2B5EF4-FFF2-40B4-BE49-F238E27FC236}">
                <a16:creationId xmlns:a16="http://schemas.microsoft.com/office/drawing/2014/main" id="{DEA1033E-F808-4B6C-9596-F3474A6A37C6}"/>
              </a:ext>
            </a:extLst>
          </p:cNvPr>
          <p:cNvSpPr txBox="1"/>
          <p:nvPr/>
        </p:nvSpPr>
        <p:spPr>
          <a:xfrm>
            <a:off x="4953000" y="5181600"/>
            <a:ext cx="6543676" cy="923330"/>
          </a:xfrm>
          <a:prstGeom prst="rect">
            <a:avLst/>
          </a:prstGeom>
          <a:noFill/>
        </p:spPr>
        <p:txBody>
          <a:bodyPr wrap="square">
            <a:spAutoFit/>
          </a:bodyPr>
          <a:lstStyle/>
          <a:p>
            <a:pPr algn="ctr" fontAlgn="base"/>
            <a:r>
              <a:rPr lang="ru-RU" b="1" i="0" u="none" strike="noStrike" dirty="0">
                <a:solidFill>
                  <a:srgbClr val="333333"/>
                </a:solidFill>
                <a:effectLst/>
                <a:latin typeface="Times New Roman" panose="02020603050405020304" pitchFamily="18" charset="0"/>
                <a:cs typeface="Times New Roman" panose="02020603050405020304" pitchFamily="18" charset="0"/>
              </a:rPr>
              <a:t>Открыт:</a:t>
            </a:r>
            <a:r>
              <a:rPr lang="ru-RU" b="0" i="0" u="none" strike="noStrike" dirty="0">
                <a:solidFill>
                  <a:srgbClr val="333333"/>
                </a:solidFill>
                <a:effectLst/>
                <a:latin typeface="Times New Roman" panose="02020603050405020304" pitchFamily="18" charset="0"/>
                <a:cs typeface="Times New Roman" panose="02020603050405020304" pitchFamily="18" charset="0"/>
              </a:rPr>
              <a:t> 1 августа 1967 года</a:t>
            </a:r>
          </a:p>
          <a:p>
            <a:pPr algn="ctr" fontAlgn="base"/>
            <a:r>
              <a:rPr lang="ru-RU" b="1" i="0" u="none" strike="noStrike" dirty="0">
                <a:solidFill>
                  <a:srgbClr val="333333"/>
                </a:solidFill>
                <a:effectLst/>
                <a:latin typeface="Times New Roman" panose="02020603050405020304" pitchFamily="18" charset="0"/>
                <a:cs typeface="Times New Roman" panose="02020603050405020304" pitchFamily="18" charset="0"/>
              </a:rPr>
              <a:t>Местоположение:</a:t>
            </a:r>
            <a:r>
              <a:rPr lang="ru-RU" b="0" i="0" u="none" strike="noStrike" dirty="0">
                <a:solidFill>
                  <a:srgbClr val="333333"/>
                </a:solidFill>
                <a:effectLst/>
                <a:latin typeface="Times New Roman" panose="02020603050405020304" pitchFamily="18" charset="0"/>
                <a:cs typeface="Times New Roman" panose="02020603050405020304" pitchFamily="18" charset="0"/>
              </a:rPr>
              <a:t> </a:t>
            </a:r>
          </a:p>
          <a:p>
            <a:pPr algn="ctr" fontAlgn="base"/>
            <a:r>
              <a:rPr lang="ru-RU" b="0" i="0" u="none" strike="noStrike" dirty="0">
                <a:solidFill>
                  <a:srgbClr val="333333"/>
                </a:solidFill>
                <a:effectLst/>
                <a:latin typeface="Times New Roman" panose="02020603050405020304" pitchFamily="18" charset="0"/>
                <a:cs typeface="Times New Roman" panose="02020603050405020304" pitchFamily="18" charset="0"/>
              </a:rPr>
              <a:t>в сквере на проспекте Металлургов (пр. Металлургов, 27)</a:t>
            </a:r>
          </a:p>
        </p:txBody>
      </p:sp>
      <p:sp>
        <p:nvSpPr>
          <p:cNvPr id="7" name="TextBox 6">
            <a:extLst>
              <a:ext uri="{FF2B5EF4-FFF2-40B4-BE49-F238E27FC236}">
                <a16:creationId xmlns:a16="http://schemas.microsoft.com/office/drawing/2014/main" id="{C97A73FF-4A3B-46C0-A9B9-C256A2146BC8}"/>
              </a:ext>
            </a:extLst>
          </p:cNvPr>
          <p:cNvSpPr txBox="1"/>
          <p:nvPr/>
        </p:nvSpPr>
        <p:spPr>
          <a:xfrm>
            <a:off x="5076825" y="1085849"/>
            <a:ext cx="6857999" cy="3416320"/>
          </a:xfrm>
          <a:prstGeom prst="rect">
            <a:avLst/>
          </a:prstGeom>
          <a:noFill/>
        </p:spPr>
        <p:txBody>
          <a:bodyPr wrap="square">
            <a:spAutoFit/>
          </a:bodyPr>
          <a:lstStyle/>
          <a:p>
            <a:pPr algn="ctr" fontAlgn="base"/>
            <a:r>
              <a:rPr lang="ru-RU" b="0" i="0" u="none" strike="noStrike" dirty="0">
                <a:solidFill>
                  <a:srgbClr val="9E2B0C"/>
                </a:solidFill>
                <a:effectLst/>
                <a:latin typeface="Times New Roman" panose="02020603050405020304" pitchFamily="18" charset="0"/>
                <a:cs typeface="Times New Roman" panose="02020603050405020304" pitchFamily="18" charset="0"/>
                <a:hlinkClick r:id="rId3"/>
              </a:rPr>
              <a:t>Иван Павлович Бардин</a:t>
            </a:r>
            <a:r>
              <a:rPr lang="ru-RU" b="0" i="0" u="none" strike="noStrike" dirty="0">
                <a:solidFill>
                  <a:srgbClr val="333333"/>
                </a:solidFill>
                <a:effectLst/>
                <a:latin typeface="Times New Roman" panose="02020603050405020304" pitchFamily="18" charset="0"/>
                <a:cs typeface="Times New Roman" panose="02020603050405020304" pitchFamily="18" charset="0"/>
              </a:rPr>
              <a:t> (1883 – 1960) </a:t>
            </a:r>
          </a:p>
          <a:p>
            <a:pPr algn="ctr" fontAlgn="base"/>
            <a:r>
              <a:rPr lang="ru-RU" b="0" i="0" u="none" strike="noStrike" dirty="0">
                <a:solidFill>
                  <a:srgbClr val="333333"/>
                </a:solidFill>
                <a:effectLst/>
                <a:latin typeface="Times New Roman" panose="02020603050405020304" pitchFamily="18" charset="0"/>
                <a:cs typeface="Times New Roman" panose="02020603050405020304" pitchFamily="18" charset="0"/>
              </a:rPr>
              <a:t>– выдающейся металлург, ученый, инженер, академик, вице-президент Академии наук СССР, Герой Социалистического Труда.</a:t>
            </a:r>
          </a:p>
          <a:p>
            <a:pPr algn="ctr" fontAlgn="base"/>
            <a:endParaRPr lang="ru-RU" b="0" i="0" u="none" strike="noStrike" dirty="0">
              <a:solidFill>
                <a:srgbClr val="333333"/>
              </a:solidFill>
              <a:effectLst/>
              <a:latin typeface="Times New Roman" panose="02020603050405020304" pitchFamily="18" charset="0"/>
              <a:cs typeface="Times New Roman" panose="02020603050405020304" pitchFamily="18" charset="0"/>
            </a:endParaRPr>
          </a:p>
          <a:p>
            <a:pPr algn="ctr" fontAlgn="base"/>
            <a:r>
              <a:rPr lang="ru-RU" b="0" i="0" u="none" strike="noStrike" dirty="0">
                <a:solidFill>
                  <a:srgbClr val="333333"/>
                </a:solidFill>
                <a:effectLst/>
                <a:latin typeface="Times New Roman" panose="02020603050405020304" pitchFamily="18" charset="0"/>
                <a:cs typeface="Times New Roman" panose="02020603050405020304" pitchFamily="18" charset="0"/>
              </a:rPr>
              <a:t>И. П. Бардин стоял во главе технического руководства  Кузнецким металлургическим комбинатом и первые самые трудные 8 лет (1929-1937 гг.) - в период строительства и освоения, был его главным инженером.</a:t>
            </a:r>
          </a:p>
          <a:p>
            <a:pPr algn="ctr" fontAlgn="base"/>
            <a:endParaRPr lang="ru-RU" b="0" i="0" u="none" strike="noStrike" dirty="0">
              <a:solidFill>
                <a:srgbClr val="333333"/>
              </a:solidFill>
              <a:effectLst/>
              <a:latin typeface="Times New Roman" panose="02020603050405020304" pitchFamily="18" charset="0"/>
              <a:cs typeface="Times New Roman" panose="02020603050405020304" pitchFamily="18" charset="0"/>
            </a:endParaRPr>
          </a:p>
          <a:p>
            <a:pPr algn="ctr" fontAlgn="base"/>
            <a:r>
              <a:rPr lang="ru-RU" b="0" i="0" u="none" strike="noStrike" dirty="0">
                <a:solidFill>
                  <a:srgbClr val="333333"/>
                </a:solidFill>
                <a:effectLst/>
                <a:latin typeface="Times New Roman" panose="02020603050405020304" pitchFamily="18" charset="0"/>
                <a:cs typeface="Times New Roman" panose="02020603050405020304" pitchFamily="18" charset="0"/>
              </a:rPr>
              <a:t>Иван Павлович родился в с. Широкий Уступ Саратовской губернии. </a:t>
            </a:r>
          </a:p>
          <a:p>
            <a:pPr algn="ctr" fontAlgn="base"/>
            <a:r>
              <a:rPr lang="ru-RU" b="0" i="0" u="none" strike="noStrike" dirty="0">
                <a:solidFill>
                  <a:srgbClr val="333333"/>
                </a:solidFill>
                <a:effectLst/>
                <a:latin typeface="Times New Roman" panose="02020603050405020304" pitchFamily="18" charset="0"/>
                <a:cs typeface="Times New Roman" panose="02020603050405020304" pitchFamily="18" charset="0"/>
              </a:rPr>
              <a:t>В 1910 г. закончил Киевский политехнический институт, работал на металлургических заводах США, а затем юга России.</a:t>
            </a:r>
          </a:p>
        </p:txBody>
      </p:sp>
      <p:sp>
        <p:nvSpPr>
          <p:cNvPr id="9" name="TextBox 8">
            <a:extLst>
              <a:ext uri="{FF2B5EF4-FFF2-40B4-BE49-F238E27FC236}">
                <a16:creationId xmlns:a16="http://schemas.microsoft.com/office/drawing/2014/main" id="{ED9DE8B0-B119-4799-88E3-8242B4FE4138}"/>
              </a:ext>
            </a:extLst>
          </p:cNvPr>
          <p:cNvSpPr txBox="1"/>
          <p:nvPr/>
        </p:nvSpPr>
        <p:spPr>
          <a:xfrm>
            <a:off x="6312490" y="476064"/>
            <a:ext cx="3974509" cy="369332"/>
          </a:xfrm>
          <a:prstGeom prst="rect">
            <a:avLst/>
          </a:prstGeom>
          <a:noFill/>
        </p:spPr>
        <p:txBody>
          <a:bodyPr wrap="square">
            <a:spAutoFit/>
          </a:bodyPr>
          <a:lstStyle/>
          <a:p>
            <a:pPr algn="ctr"/>
            <a:r>
              <a:rPr lang="ru-RU" b="0" i="0" u="none" strike="noStrike" dirty="0">
                <a:solidFill>
                  <a:srgbClr val="9D2928"/>
                </a:solidFill>
                <a:effectLst/>
                <a:latin typeface="Georgia" panose="02040502050405020303" pitchFamily="18" charset="0"/>
              </a:rPr>
              <a:t>Бюст И. П. Бардина</a:t>
            </a:r>
            <a:endParaRPr lang="ru-RU" dirty="0"/>
          </a:p>
        </p:txBody>
      </p:sp>
    </p:spTree>
    <p:extLst>
      <p:ext uri="{BB962C8B-B14F-4D97-AF65-F5344CB8AC3E}">
        <p14:creationId xmlns:p14="http://schemas.microsoft.com/office/powerpoint/2010/main" val="167717772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7000">
        <p15:prstTrans prst="pageCurlDouble"/>
      </p:transition>
    </mc:Choice>
    <mc:Fallback xmlns="">
      <p:transition spd="slow" advTm="17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5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500"/>
                            </p:stCondLst>
                            <p:childTnLst>
                              <p:par>
                                <p:cTn id="12" presetID="14" presetClass="entr" presetSubtype="10" fill="hold" grpId="0" nodeType="afterEffect">
                                  <p:stCondLst>
                                    <p:cond delay="500"/>
                                  </p:stCondLst>
                                  <p:childTnLst>
                                    <p:set>
                                      <p:cBhvr>
                                        <p:cTn id="13" dur="1" fill="hold">
                                          <p:stCondLst>
                                            <p:cond delay="0"/>
                                          </p:stCondLst>
                                        </p:cTn>
                                        <p:tgtEl>
                                          <p:spTgt spid="9"/>
                                        </p:tgtEl>
                                        <p:attrNameLst>
                                          <p:attrName>style.visibility</p:attrName>
                                        </p:attrNameLst>
                                      </p:cBhvr>
                                      <p:to>
                                        <p:strVal val="visible"/>
                                      </p:to>
                                    </p:set>
                                    <p:animEffect transition="in" filter="randombar(horizontal)">
                                      <p:cBhvr>
                                        <p:cTn id="14" dur="1000"/>
                                        <p:tgtEl>
                                          <p:spTgt spid="9"/>
                                        </p:tgtEl>
                                      </p:cBhvr>
                                    </p:animEffect>
                                  </p:childTnLst>
                                </p:cTn>
                              </p:par>
                            </p:childTnLst>
                          </p:cTn>
                        </p:par>
                        <p:par>
                          <p:cTn id="15" fill="hold">
                            <p:stCondLst>
                              <p:cond delay="3000"/>
                            </p:stCondLst>
                            <p:childTnLst>
                              <p:par>
                                <p:cTn id="16" presetID="42" presetClass="entr" presetSubtype="0" fill="hold" nodeType="afterEffect">
                                  <p:stCondLst>
                                    <p:cond delay="50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1000"/>
                                        <p:tgtEl>
                                          <p:spTgt spid="7">
                                            <p:txEl>
                                              <p:pRg st="0" end="0"/>
                                            </p:txEl>
                                          </p:spTgt>
                                        </p:tgtEl>
                                      </p:cBhvr>
                                    </p:animEffect>
                                    <p:anim calcmode="lin" valueType="num">
                                      <p:cBhvr>
                                        <p:cTn id="19"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20"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par>
                          <p:cTn id="21" fill="hold">
                            <p:stCondLst>
                              <p:cond delay="4500"/>
                            </p:stCondLst>
                            <p:childTnLst>
                              <p:par>
                                <p:cTn id="22" presetID="42" presetClass="entr" presetSubtype="0" fill="hold" nodeType="afterEffect">
                                  <p:stCondLst>
                                    <p:cond delay="500"/>
                                  </p:stCondLst>
                                  <p:childTnLst>
                                    <p:set>
                                      <p:cBhvr>
                                        <p:cTn id="23" dur="1" fill="hold">
                                          <p:stCondLst>
                                            <p:cond delay="0"/>
                                          </p:stCondLst>
                                        </p:cTn>
                                        <p:tgtEl>
                                          <p:spTgt spid="7">
                                            <p:txEl>
                                              <p:pRg st="1" end="1"/>
                                            </p:txEl>
                                          </p:spTgt>
                                        </p:tgtEl>
                                        <p:attrNameLst>
                                          <p:attrName>style.visibility</p:attrName>
                                        </p:attrNameLst>
                                      </p:cBhvr>
                                      <p:to>
                                        <p:strVal val="visible"/>
                                      </p:to>
                                    </p:set>
                                    <p:animEffect transition="in" filter="fade">
                                      <p:cBhvr>
                                        <p:cTn id="24" dur="1000"/>
                                        <p:tgtEl>
                                          <p:spTgt spid="7">
                                            <p:txEl>
                                              <p:pRg st="1" end="1"/>
                                            </p:txEl>
                                          </p:spTgt>
                                        </p:tgtEl>
                                      </p:cBhvr>
                                    </p:animEffect>
                                    <p:anim calcmode="lin" valueType="num">
                                      <p:cBhvr>
                                        <p:cTn id="25"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par>
                          <p:cTn id="27" fill="hold">
                            <p:stCondLst>
                              <p:cond delay="6000"/>
                            </p:stCondLst>
                            <p:childTnLst>
                              <p:par>
                                <p:cTn id="28" presetID="42" presetClass="entr" presetSubtype="0" fill="hold" nodeType="afterEffect">
                                  <p:stCondLst>
                                    <p:cond delay="500"/>
                                  </p:stCondLst>
                                  <p:childTnLst>
                                    <p:set>
                                      <p:cBhvr>
                                        <p:cTn id="29" dur="1" fill="hold">
                                          <p:stCondLst>
                                            <p:cond delay="0"/>
                                          </p:stCondLst>
                                        </p:cTn>
                                        <p:tgtEl>
                                          <p:spTgt spid="7">
                                            <p:txEl>
                                              <p:pRg st="3" end="3"/>
                                            </p:txEl>
                                          </p:spTgt>
                                        </p:tgtEl>
                                        <p:attrNameLst>
                                          <p:attrName>style.visibility</p:attrName>
                                        </p:attrNameLst>
                                      </p:cBhvr>
                                      <p:to>
                                        <p:strVal val="visible"/>
                                      </p:to>
                                    </p:set>
                                    <p:animEffect transition="in" filter="fade">
                                      <p:cBhvr>
                                        <p:cTn id="30" dur="1000"/>
                                        <p:tgtEl>
                                          <p:spTgt spid="7">
                                            <p:txEl>
                                              <p:pRg st="3" end="3"/>
                                            </p:txEl>
                                          </p:spTgt>
                                        </p:tgtEl>
                                      </p:cBhvr>
                                    </p:animEffect>
                                    <p:anim calcmode="lin" valueType="num">
                                      <p:cBhvr>
                                        <p:cTn id="31"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32" dur="1000" fill="hold"/>
                                        <p:tgtEl>
                                          <p:spTgt spid="7">
                                            <p:txEl>
                                              <p:pRg st="3" end="3"/>
                                            </p:txEl>
                                          </p:spTgt>
                                        </p:tgtEl>
                                        <p:attrNameLst>
                                          <p:attrName>ppt_y</p:attrName>
                                        </p:attrNameLst>
                                      </p:cBhvr>
                                      <p:tavLst>
                                        <p:tav tm="0">
                                          <p:val>
                                            <p:strVal val="#ppt_y+.1"/>
                                          </p:val>
                                        </p:tav>
                                        <p:tav tm="100000">
                                          <p:val>
                                            <p:strVal val="#ppt_y"/>
                                          </p:val>
                                        </p:tav>
                                      </p:tavLst>
                                    </p:anim>
                                  </p:childTnLst>
                                </p:cTn>
                              </p:par>
                            </p:childTnLst>
                          </p:cTn>
                        </p:par>
                        <p:par>
                          <p:cTn id="33" fill="hold">
                            <p:stCondLst>
                              <p:cond delay="7500"/>
                            </p:stCondLst>
                            <p:childTnLst>
                              <p:par>
                                <p:cTn id="34" presetID="42" presetClass="entr" presetSubtype="0" fill="hold" nodeType="afterEffect">
                                  <p:stCondLst>
                                    <p:cond delay="500"/>
                                  </p:stCondLst>
                                  <p:childTnLst>
                                    <p:set>
                                      <p:cBhvr>
                                        <p:cTn id="35" dur="1" fill="hold">
                                          <p:stCondLst>
                                            <p:cond delay="0"/>
                                          </p:stCondLst>
                                        </p:cTn>
                                        <p:tgtEl>
                                          <p:spTgt spid="7">
                                            <p:txEl>
                                              <p:pRg st="5" end="5"/>
                                            </p:txEl>
                                          </p:spTgt>
                                        </p:tgtEl>
                                        <p:attrNameLst>
                                          <p:attrName>style.visibility</p:attrName>
                                        </p:attrNameLst>
                                      </p:cBhvr>
                                      <p:to>
                                        <p:strVal val="visible"/>
                                      </p:to>
                                    </p:set>
                                    <p:animEffect transition="in" filter="fade">
                                      <p:cBhvr>
                                        <p:cTn id="36" dur="1000"/>
                                        <p:tgtEl>
                                          <p:spTgt spid="7">
                                            <p:txEl>
                                              <p:pRg st="5" end="5"/>
                                            </p:txEl>
                                          </p:spTgt>
                                        </p:tgtEl>
                                      </p:cBhvr>
                                    </p:animEffect>
                                    <p:anim calcmode="lin" valueType="num">
                                      <p:cBhvr>
                                        <p:cTn id="37" dur="1000" fill="hold"/>
                                        <p:tgtEl>
                                          <p:spTgt spid="7">
                                            <p:txEl>
                                              <p:pRg st="5" end="5"/>
                                            </p:txEl>
                                          </p:spTgt>
                                        </p:tgtEl>
                                        <p:attrNameLst>
                                          <p:attrName>ppt_x</p:attrName>
                                        </p:attrNameLst>
                                      </p:cBhvr>
                                      <p:tavLst>
                                        <p:tav tm="0">
                                          <p:val>
                                            <p:strVal val="#ppt_x"/>
                                          </p:val>
                                        </p:tav>
                                        <p:tav tm="100000">
                                          <p:val>
                                            <p:strVal val="#ppt_x"/>
                                          </p:val>
                                        </p:tav>
                                      </p:tavLst>
                                    </p:anim>
                                    <p:anim calcmode="lin" valueType="num">
                                      <p:cBhvr>
                                        <p:cTn id="38" dur="1000" fill="hold"/>
                                        <p:tgtEl>
                                          <p:spTgt spid="7">
                                            <p:txEl>
                                              <p:pRg st="5" end="5"/>
                                            </p:txEl>
                                          </p:spTgt>
                                        </p:tgtEl>
                                        <p:attrNameLst>
                                          <p:attrName>ppt_y</p:attrName>
                                        </p:attrNameLst>
                                      </p:cBhvr>
                                      <p:tavLst>
                                        <p:tav tm="0">
                                          <p:val>
                                            <p:strVal val="#ppt_y+.1"/>
                                          </p:val>
                                        </p:tav>
                                        <p:tav tm="100000">
                                          <p:val>
                                            <p:strVal val="#ppt_y"/>
                                          </p:val>
                                        </p:tav>
                                      </p:tavLst>
                                    </p:anim>
                                  </p:childTnLst>
                                </p:cTn>
                              </p:par>
                            </p:childTnLst>
                          </p:cTn>
                        </p:par>
                        <p:par>
                          <p:cTn id="39" fill="hold">
                            <p:stCondLst>
                              <p:cond delay="9000"/>
                            </p:stCondLst>
                            <p:childTnLst>
                              <p:par>
                                <p:cTn id="40" presetID="42" presetClass="entr" presetSubtype="0" fill="hold" nodeType="afterEffect">
                                  <p:stCondLst>
                                    <p:cond delay="500"/>
                                  </p:stCondLst>
                                  <p:childTnLst>
                                    <p:set>
                                      <p:cBhvr>
                                        <p:cTn id="41" dur="1" fill="hold">
                                          <p:stCondLst>
                                            <p:cond delay="0"/>
                                          </p:stCondLst>
                                        </p:cTn>
                                        <p:tgtEl>
                                          <p:spTgt spid="7">
                                            <p:txEl>
                                              <p:pRg st="6" end="6"/>
                                            </p:txEl>
                                          </p:spTgt>
                                        </p:tgtEl>
                                        <p:attrNameLst>
                                          <p:attrName>style.visibility</p:attrName>
                                        </p:attrNameLst>
                                      </p:cBhvr>
                                      <p:to>
                                        <p:strVal val="visible"/>
                                      </p:to>
                                    </p:set>
                                    <p:animEffect transition="in" filter="fade">
                                      <p:cBhvr>
                                        <p:cTn id="42" dur="1000"/>
                                        <p:tgtEl>
                                          <p:spTgt spid="7">
                                            <p:txEl>
                                              <p:pRg st="6" end="6"/>
                                            </p:txEl>
                                          </p:spTgt>
                                        </p:tgtEl>
                                      </p:cBhvr>
                                    </p:animEffect>
                                    <p:anim calcmode="lin" valueType="num">
                                      <p:cBhvr>
                                        <p:cTn id="43" dur="1000" fill="hold"/>
                                        <p:tgtEl>
                                          <p:spTgt spid="7">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7">
                                            <p:txEl>
                                              <p:pRg st="6" end="6"/>
                                            </p:txEl>
                                          </p:spTgt>
                                        </p:tgtEl>
                                        <p:attrNameLst>
                                          <p:attrName>ppt_y</p:attrName>
                                        </p:attrNameLst>
                                      </p:cBhvr>
                                      <p:tavLst>
                                        <p:tav tm="0">
                                          <p:val>
                                            <p:strVal val="#ppt_y+.1"/>
                                          </p:val>
                                        </p:tav>
                                        <p:tav tm="100000">
                                          <p:val>
                                            <p:strVal val="#ppt_y"/>
                                          </p:val>
                                        </p:tav>
                                      </p:tavLst>
                                    </p:anim>
                                  </p:childTnLst>
                                </p:cTn>
                              </p:par>
                            </p:childTnLst>
                          </p:cTn>
                        </p:par>
                        <p:par>
                          <p:cTn id="45" fill="hold">
                            <p:stCondLst>
                              <p:cond delay="10500"/>
                            </p:stCondLst>
                            <p:childTnLst>
                              <p:par>
                                <p:cTn id="46" presetID="16" presetClass="entr" presetSubtype="21" fill="hold" nodeType="afterEffect">
                                  <p:stCondLst>
                                    <p:cond delay="500"/>
                                  </p:stCondLst>
                                  <p:childTnLst>
                                    <p:set>
                                      <p:cBhvr>
                                        <p:cTn id="47" dur="1" fill="hold">
                                          <p:stCondLst>
                                            <p:cond delay="0"/>
                                          </p:stCondLst>
                                        </p:cTn>
                                        <p:tgtEl>
                                          <p:spTgt spid="5">
                                            <p:txEl>
                                              <p:pRg st="0" end="0"/>
                                            </p:txEl>
                                          </p:spTgt>
                                        </p:tgtEl>
                                        <p:attrNameLst>
                                          <p:attrName>style.visibility</p:attrName>
                                        </p:attrNameLst>
                                      </p:cBhvr>
                                      <p:to>
                                        <p:strVal val="visible"/>
                                      </p:to>
                                    </p:set>
                                    <p:animEffect transition="in" filter="barn(inVertical)">
                                      <p:cBhvr>
                                        <p:cTn id="48" dur="1000"/>
                                        <p:tgtEl>
                                          <p:spTgt spid="5">
                                            <p:txEl>
                                              <p:pRg st="0" end="0"/>
                                            </p:txEl>
                                          </p:spTgt>
                                        </p:tgtEl>
                                      </p:cBhvr>
                                    </p:animEffect>
                                  </p:childTnLst>
                                </p:cTn>
                              </p:par>
                            </p:childTnLst>
                          </p:cTn>
                        </p:par>
                        <p:par>
                          <p:cTn id="49" fill="hold">
                            <p:stCondLst>
                              <p:cond delay="12000"/>
                            </p:stCondLst>
                            <p:childTnLst>
                              <p:par>
                                <p:cTn id="50" presetID="16" presetClass="entr" presetSubtype="21" fill="hold" nodeType="afterEffect">
                                  <p:stCondLst>
                                    <p:cond delay="500"/>
                                  </p:stCondLst>
                                  <p:childTnLst>
                                    <p:set>
                                      <p:cBhvr>
                                        <p:cTn id="51" dur="1" fill="hold">
                                          <p:stCondLst>
                                            <p:cond delay="0"/>
                                          </p:stCondLst>
                                        </p:cTn>
                                        <p:tgtEl>
                                          <p:spTgt spid="5">
                                            <p:txEl>
                                              <p:pRg st="1" end="1"/>
                                            </p:txEl>
                                          </p:spTgt>
                                        </p:tgtEl>
                                        <p:attrNameLst>
                                          <p:attrName>style.visibility</p:attrName>
                                        </p:attrNameLst>
                                      </p:cBhvr>
                                      <p:to>
                                        <p:strVal val="visible"/>
                                      </p:to>
                                    </p:set>
                                    <p:animEffect transition="in" filter="barn(inVertical)">
                                      <p:cBhvr>
                                        <p:cTn id="52" dur="1000"/>
                                        <p:tgtEl>
                                          <p:spTgt spid="5">
                                            <p:txEl>
                                              <p:pRg st="1" end="1"/>
                                            </p:txEl>
                                          </p:spTgt>
                                        </p:tgtEl>
                                      </p:cBhvr>
                                    </p:animEffect>
                                  </p:childTnLst>
                                </p:cTn>
                              </p:par>
                            </p:childTnLst>
                          </p:cTn>
                        </p:par>
                        <p:par>
                          <p:cTn id="53" fill="hold">
                            <p:stCondLst>
                              <p:cond delay="13500"/>
                            </p:stCondLst>
                            <p:childTnLst>
                              <p:par>
                                <p:cTn id="54" presetID="16" presetClass="entr" presetSubtype="21" fill="hold" nodeType="afterEffect">
                                  <p:stCondLst>
                                    <p:cond delay="500"/>
                                  </p:stCondLst>
                                  <p:childTnLst>
                                    <p:set>
                                      <p:cBhvr>
                                        <p:cTn id="55" dur="1" fill="hold">
                                          <p:stCondLst>
                                            <p:cond delay="0"/>
                                          </p:stCondLst>
                                        </p:cTn>
                                        <p:tgtEl>
                                          <p:spTgt spid="5">
                                            <p:txEl>
                                              <p:pRg st="2" end="2"/>
                                            </p:txEl>
                                          </p:spTgt>
                                        </p:tgtEl>
                                        <p:attrNameLst>
                                          <p:attrName>style.visibility</p:attrName>
                                        </p:attrNameLst>
                                      </p:cBhvr>
                                      <p:to>
                                        <p:strVal val="visible"/>
                                      </p:to>
                                    </p:set>
                                    <p:animEffect transition="in" filter="barn(inVertical)">
                                      <p:cBhvr>
                                        <p:cTn id="56" dur="10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35D10FEB-C0AD-4028-87C4-C1F4F59B8AB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3657" y="653475"/>
            <a:ext cx="4869100" cy="36518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TextBox 4">
            <a:extLst>
              <a:ext uri="{FF2B5EF4-FFF2-40B4-BE49-F238E27FC236}">
                <a16:creationId xmlns:a16="http://schemas.microsoft.com/office/drawing/2014/main" id="{87C68B37-94CB-499E-B743-28FDB50B521F}"/>
              </a:ext>
            </a:extLst>
          </p:cNvPr>
          <p:cNvSpPr txBox="1"/>
          <p:nvPr/>
        </p:nvSpPr>
        <p:spPr>
          <a:xfrm>
            <a:off x="5229225" y="752474"/>
            <a:ext cx="6659118" cy="5632311"/>
          </a:xfrm>
          <a:prstGeom prst="rect">
            <a:avLst/>
          </a:prstGeom>
          <a:noFill/>
        </p:spPr>
        <p:txBody>
          <a:bodyPr wrap="square">
            <a:spAutoFit/>
          </a:bodyPr>
          <a:lstStyle/>
          <a:p>
            <a:pPr algn="ctr"/>
            <a:r>
              <a:rPr lang="ru-RU" sz="1500" b="0" i="0" u="none" strike="noStrike" dirty="0">
                <a:solidFill>
                  <a:srgbClr val="333333"/>
                </a:solidFill>
                <a:effectLst/>
                <a:latin typeface="Times New Roman" panose="02020603050405020304" pitchFamily="18" charset="0"/>
                <a:cs typeface="Times New Roman" panose="02020603050405020304" pitchFamily="18" charset="0"/>
              </a:rPr>
              <a:t>Новокузнецк встречает всех приезжающих </a:t>
            </a:r>
            <a:r>
              <a:rPr lang="ru-RU" sz="1500" dirty="0">
                <a:solidFill>
                  <a:srgbClr val="333333"/>
                </a:solidFill>
                <a:latin typeface="Times New Roman" panose="02020603050405020304" pitchFamily="18" charset="0"/>
                <a:cs typeface="Times New Roman" panose="02020603050405020304" pitchFamily="18" charset="0"/>
              </a:rPr>
              <a:t>словами </a:t>
            </a:r>
          </a:p>
          <a:p>
            <a:pPr algn="ctr"/>
            <a:r>
              <a:rPr lang="ru-RU" sz="1500" dirty="0">
                <a:solidFill>
                  <a:srgbClr val="0070C0"/>
                </a:solidFill>
                <a:latin typeface="Times New Roman" panose="02020603050405020304" pitchFamily="18" charset="0"/>
                <a:cs typeface="Times New Roman" panose="02020603050405020304" pitchFamily="18" charset="0"/>
              </a:rPr>
              <a:t>«Я знаю город будет, </a:t>
            </a:r>
          </a:p>
          <a:p>
            <a:pPr algn="ctr"/>
            <a:r>
              <a:rPr lang="ru-RU" sz="1500" dirty="0">
                <a:solidFill>
                  <a:srgbClr val="0070C0"/>
                </a:solidFill>
                <a:latin typeface="Times New Roman" panose="02020603050405020304" pitchFamily="18" charset="0"/>
                <a:cs typeface="Times New Roman" panose="02020603050405020304" pitchFamily="18" charset="0"/>
              </a:rPr>
              <a:t>Я знаю саду </a:t>
            </a:r>
            <a:r>
              <a:rPr lang="ru-RU" sz="1500" dirty="0" err="1">
                <a:solidFill>
                  <a:srgbClr val="0070C0"/>
                </a:solidFill>
                <a:latin typeface="Times New Roman" panose="02020603050405020304" pitchFamily="18" charset="0"/>
                <a:cs typeface="Times New Roman" panose="02020603050405020304" pitchFamily="18" charset="0"/>
              </a:rPr>
              <a:t>цвесть</a:t>
            </a:r>
            <a:r>
              <a:rPr lang="ru-RU" sz="1500" dirty="0">
                <a:solidFill>
                  <a:srgbClr val="0070C0"/>
                </a:solidFill>
                <a:latin typeface="Times New Roman" panose="02020603050405020304" pitchFamily="18" charset="0"/>
                <a:cs typeface="Times New Roman" panose="02020603050405020304" pitchFamily="18" charset="0"/>
              </a:rPr>
              <a:t>. </a:t>
            </a:r>
          </a:p>
          <a:p>
            <a:pPr algn="ctr"/>
            <a:r>
              <a:rPr lang="ru-RU" sz="1500" dirty="0">
                <a:solidFill>
                  <a:srgbClr val="0070C0"/>
                </a:solidFill>
                <a:latin typeface="Times New Roman" panose="02020603050405020304" pitchFamily="18" charset="0"/>
                <a:cs typeface="Times New Roman" panose="02020603050405020304" pitchFamily="18" charset="0"/>
              </a:rPr>
              <a:t>Когда такие люди </a:t>
            </a:r>
          </a:p>
          <a:p>
            <a:pPr algn="ctr"/>
            <a:r>
              <a:rPr lang="ru-RU" sz="1500" dirty="0">
                <a:solidFill>
                  <a:srgbClr val="0070C0"/>
                </a:solidFill>
                <a:latin typeface="Times New Roman" panose="02020603050405020304" pitchFamily="18" charset="0"/>
                <a:cs typeface="Times New Roman" panose="02020603050405020304" pitchFamily="18" charset="0"/>
              </a:rPr>
              <a:t>В стране Советской есть». </a:t>
            </a:r>
          </a:p>
          <a:p>
            <a:pPr algn="ctr"/>
            <a:r>
              <a:rPr lang="ru-RU" sz="1500" b="0" i="0" u="none" strike="noStrike" dirty="0">
                <a:solidFill>
                  <a:srgbClr val="333333"/>
                </a:solidFill>
                <a:effectLst/>
                <a:latin typeface="Times New Roman" panose="02020603050405020304" pitchFamily="18" charset="0"/>
                <a:cs typeface="Times New Roman" panose="02020603050405020304" pitchFamily="18" charset="0"/>
              </a:rPr>
              <a:t>Это строки из стихотворения В. В. Маяковского </a:t>
            </a:r>
          </a:p>
          <a:p>
            <a:pPr algn="ctr"/>
            <a:r>
              <a:rPr lang="ru-RU" sz="1500" b="0" i="0" u="none" strike="noStrike" dirty="0">
                <a:solidFill>
                  <a:srgbClr val="333333"/>
                </a:solidFill>
                <a:effectLst/>
                <a:latin typeface="Times New Roman" panose="02020603050405020304" pitchFamily="18" charset="0"/>
                <a:cs typeface="Times New Roman" panose="02020603050405020304" pitchFamily="18" charset="0"/>
              </a:rPr>
              <a:t>«Рассказ о </a:t>
            </a:r>
            <a:r>
              <a:rPr lang="ru-RU" sz="1500" b="0" i="0" u="none" strike="noStrike" dirty="0" err="1">
                <a:solidFill>
                  <a:srgbClr val="333333"/>
                </a:solidFill>
                <a:effectLst/>
                <a:latin typeface="Times New Roman" panose="02020603050405020304" pitchFamily="18" charset="0"/>
                <a:cs typeface="Times New Roman" panose="02020603050405020304" pitchFamily="18" charset="0"/>
              </a:rPr>
              <a:t>Кузнецкстрое</a:t>
            </a:r>
            <a:r>
              <a:rPr lang="ru-RU" sz="1500" b="0" i="0" u="none" strike="noStrike" dirty="0">
                <a:solidFill>
                  <a:srgbClr val="333333"/>
                </a:solidFill>
                <a:effectLst/>
                <a:latin typeface="Times New Roman" panose="02020603050405020304" pitchFamily="18" charset="0"/>
                <a:cs typeface="Times New Roman" panose="02020603050405020304" pitchFamily="18" charset="0"/>
              </a:rPr>
              <a:t> и о людях Кузнецка». </a:t>
            </a:r>
          </a:p>
          <a:p>
            <a:pPr algn="ctr"/>
            <a:r>
              <a:rPr lang="ru-RU" sz="1500" b="0" i="0" u="none" strike="noStrike" dirty="0">
                <a:solidFill>
                  <a:srgbClr val="333333"/>
                </a:solidFill>
                <a:effectLst/>
                <a:latin typeface="Times New Roman" panose="02020603050405020304" pitchFamily="18" charset="0"/>
                <a:cs typeface="Times New Roman" panose="02020603050405020304" pitchFamily="18" charset="0"/>
              </a:rPr>
              <a:t>История создания стихотворения такова. В конце 20-х годов тема социалистического труда становится ведущей в творчестве Маяковского. </a:t>
            </a:r>
          </a:p>
          <a:p>
            <a:pPr algn="ctr"/>
            <a:r>
              <a:rPr lang="ru-RU" sz="1500" b="0" i="0" u="none" strike="noStrike" dirty="0">
                <a:solidFill>
                  <a:srgbClr val="333333"/>
                </a:solidFill>
                <a:effectLst/>
                <a:latin typeface="Times New Roman" panose="02020603050405020304" pitchFamily="18" charset="0"/>
                <a:cs typeface="Times New Roman" panose="02020603050405020304" pitchFamily="18" charset="0"/>
              </a:rPr>
              <a:t>В это время поэт познакомился с Ульяном Петровичем Хреновым, работником Западно-Сибирского крайкома партии, участником возведения Кузнецкого металлургического комбината, и заинтересовался стройкой гигантского металлургического завода в Сибири. И хотя поэт не был в Новокузнецке, но под впечатлением от рассказа Хренова он написал свое стихотворение. </a:t>
            </a:r>
          </a:p>
          <a:p>
            <a:pPr algn="ctr"/>
            <a:r>
              <a:rPr lang="ru-RU" sz="1500" b="0" i="0" u="none" strike="noStrike" dirty="0">
                <a:solidFill>
                  <a:srgbClr val="333333"/>
                </a:solidFill>
                <a:effectLst/>
                <a:latin typeface="Times New Roman" panose="02020603050405020304" pitchFamily="18" charset="0"/>
                <a:cs typeface="Times New Roman" panose="02020603050405020304" pitchFamily="18" charset="0"/>
              </a:rPr>
              <a:t>В ноябре 1929 г. стихотворение было опубликовано в журнале «Чудак», затем оно появилось на страницах «Комсомольской правды».</a:t>
            </a:r>
          </a:p>
          <a:p>
            <a:pPr algn="ctr"/>
            <a:r>
              <a:rPr lang="ru-RU" sz="1500" b="0" i="0" u="none" strike="noStrike" dirty="0">
                <a:solidFill>
                  <a:srgbClr val="333333"/>
                </a:solidFill>
                <a:effectLst/>
                <a:latin typeface="Times New Roman" panose="02020603050405020304" pitchFamily="18" charset="0"/>
                <a:cs typeface="Times New Roman" panose="02020603050405020304" pitchFamily="18" charset="0"/>
              </a:rPr>
              <a:t> Стихотворение сразу же приобрело популярность и стало мощной духовной поддержкой первостроителям </a:t>
            </a:r>
            <a:r>
              <a:rPr lang="ru-RU" sz="1500" b="0" i="0" u="none" strike="noStrike" dirty="0" err="1">
                <a:solidFill>
                  <a:srgbClr val="333333"/>
                </a:solidFill>
                <a:effectLst/>
                <a:latin typeface="Times New Roman" panose="02020603050405020304" pitchFamily="18" charset="0"/>
                <a:cs typeface="Times New Roman" panose="02020603050405020304" pitchFamily="18" charset="0"/>
              </a:rPr>
              <a:t>Кузнецкстроя</a:t>
            </a:r>
            <a:r>
              <a:rPr lang="ru-RU" sz="1500" b="0" i="0" u="none" strike="noStrike" dirty="0">
                <a:solidFill>
                  <a:srgbClr val="333333"/>
                </a:solidFill>
                <a:effectLst/>
                <a:latin typeface="Times New Roman" panose="02020603050405020304" pitchFamily="18" charset="0"/>
                <a:cs typeface="Times New Roman" panose="02020603050405020304" pitchFamily="18" charset="0"/>
              </a:rPr>
              <a:t> на самом трудном – начальном его этапе.</a:t>
            </a:r>
            <a:br>
              <a:rPr lang="ru-RU" sz="1500" dirty="0">
                <a:latin typeface="Times New Roman" panose="02020603050405020304" pitchFamily="18" charset="0"/>
                <a:cs typeface="Times New Roman" panose="02020603050405020304" pitchFamily="18" charset="0"/>
              </a:rPr>
            </a:br>
            <a:r>
              <a:rPr lang="ru-RU" sz="1500" b="0" i="0" u="none" strike="noStrike" dirty="0">
                <a:solidFill>
                  <a:srgbClr val="333333"/>
                </a:solidFill>
                <a:effectLst/>
                <a:latin typeface="Times New Roman" panose="02020603050405020304" pitchFamily="18" charset="0"/>
                <a:cs typeface="Times New Roman" panose="02020603050405020304" pitchFamily="18" charset="0"/>
              </a:rPr>
              <a:t>Благодаря героическому труду тысяч людей Кузнецкий металлургический комбинат в 1932 г. был введен в строй и начал выдавать первую продукцию. Одновременно с заводом возводился и город. </a:t>
            </a:r>
          </a:p>
          <a:p>
            <a:pPr algn="ctr"/>
            <a:r>
              <a:rPr lang="ru-RU" sz="1500" b="0" i="0" u="none" strike="noStrike" dirty="0">
                <a:solidFill>
                  <a:srgbClr val="333333"/>
                </a:solidFill>
                <a:effectLst/>
                <a:latin typeface="Times New Roman" panose="02020603050405020304" pitchFamily="18" charset="0"/>
                <a:cs typeface="Times New Roman" panose="02020603050405020304" pitchFamily="18" charset="0"/>
              </a:rPr>
              <a:t>Спустя годы в Новокузнецке на месте топкого болота, окруженного землянками, была заложена площадь имени Маяковского.</a:t>
            </a:r>
            <a:endParaRPr lang="ru-RU" sz="1500"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D8A6DEF8-9091-4EC9-89DA-6A72FE7E3279}"/>
              </a:ext>
            </a:extLst>
          </p:cNvPr>
          <p:cNvSpPr txBox="1"/>
          <p:nvPr/>
        </p:nvSpPr>
        <p:spPr>
          <a:xfrm>
            <a:off x="5724525" y="253365"/>
            <a:ext cx="4686300" cy="400110"/>
          </a:xfrm>
          <a:prstGeom prst="rect">
            <a:avLst/>
          </a:prstGeom>
          <a:noFill/>
        </p:spPr>
        <p:txBody>
          <a:bodyPr wrap="square">
            <a:spAutoFit/>
          </a:bodyPr>
          <a:lstStyle/>
          <a:p>
            <a:pPr algn="ctr"/>
            <a:r>
              <a:rPr lang="ru-RU" sz="2000" b="0" i="0" u="none" strike="noStrike" dirty="0">
                <a:solidFill>
                  <a:srgbClr val="9D2928"/>
                </a:solidFill>
                <a:effectLst/>
                <a:latin typeface="Times New Roman" panose="02020603050405020304" pitchFamily="18" charset="0"/>
                <a:cs typeface="Times New Roman" panose="02020603050405020304" pitchFamily="18" charset="0"/>
              </a:rPr>
              <a:t>Памятник Маяковскому</a:t>
            </a:r>
            <a:endParaRPr lang="ru-RU" sz="2000"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289429B2-989E-4138-8A99-72AC4B3AE310}"/>
              </a:ext>
            </a:extLst>
          </p:cNvPr>
          <p:cNvSpPr txBox="1"/>
          <p:nvPr/>
        </p:nvSpPr>
        <p:spPr>
          <a:xfrm>
            <a:off x="875157" y="4914900"/>
            <a:ext cx="3477768" cy="923330"/>
          </a:xfrm>
          <a:prstGeom prst="rect">
            <a:avLst/>
          </a:prstGeom>
          <a:noFill/>
        </p:spPr>
        <p:txBody>
          <a:bodyPr wrap="square">
            <a:spAutoFit/>
          </a:bodyPr>
          <a:lstStyle/>
          <a:p>
            <a:pPr algn="ctr" fontAlgn="base"/>
            <a:r>
              <a:rPr lang="ru-RU" b="1" i="0" u="none" strike="noStrike" dirty="0">
                <a:solidFill>
                  <a:srgbClr val="333333"/>
                </a:solidFill>
                <a:effectLst/>
                <a:latin typeface="Times New Roman" panose="02020603050405020304" pitchFamily="18" charset="0"/>
                <a:cs typeface="Times New Roman" panose="02020603050405020304" pitchFamily="18" charset="0"/>
              </a:rPr>
              <a:t>Открыт: </a:t>
            </a:r>
            <a:r>
              <a:rPr lang="ru-RU" b="0" i="0" u="none" strike="noStrike" dirty="0">
                <a:solidFill>
                  <a:srgbClr val="333333"/>
                </a:solidFill>
                <a:effectLst/>
                <a:latin typeface="Times New Roman" panose="02020603050405020304" pitchFamily="18" charset="0"/>
                <a:cs typeface="Times New Roman" panose="02020603050405020304" pitchFamily="18" charset="0"/>
              </a:rPr>
              <a:t>1 ноября 1967 г.</a:t>
            </a:r>
          </a:p>
          <a:p>
            <a:pPr algn="ctr" fontAlgn="base"/>
            <a:r>
              <a:rPr lang="ru-RU" b="1" i="0" u="none" strike="noStrike" dirty="0">
                <a:solidFill>
                  <a:srgbClr val="333333"/>
                </a:solidFill>
                <a:effectLst/>
                <a:latin typeface="Times New Roman" panose="02020603050405020304" pitchFamily="18" charset="0"/>
                <a:cs typeface="Times New Roman" panose="02020603050405020304" pitchFamily="18" charset="0"/>
              </a:rPr>
              <a:t>Местоположение: </a:t>
            </a:r>
          </a:p>
          <a:p>
            <a:pPr algn="ctr" fontAlgn="base"/>
            <a:r>
              <a:rPr lang="ru-RU" b="0" i="0" u="none" strike="noStrike" dirty="0">
                <a:solidFill>
                  <a:srgbClr val="333333"/>
                </a:solidFill>
                <a:effectLst/>
                <a:latin typeface="Times New Roman" panose="02020603050405020304" pitchFamily="18" charset="0"/>
                <a:cs typeface="Times New Roman" panose="02020603050405020304" pitchFamily="18" charset="0"/>
              </a:rPr>
              <a:t>площадь Маяковского</a:t>
            </a:r>
          </a:p>
        </p:txBody>
      </p:sp>
    </p:spTree>
    <p:extLst>
      <p:ext uri="{BB962C8B-B14F-4D97-AF65-F5344CB8AC3E}">
        <p14:creationId xmlns:p14="http://schemas.microsoft.com/office/powerpoint/2010/main" val="2869252383"/>
      </p:ext>
    </p:extLst>
  </p:cSld>
  <p:clrMapOvr>
    <a:masterClrMapping/>
  </p:clrMapOvr>
  <mc:AlternateContent xmlns:mc="http://schemas.openxmlformats.org/markup-compatibility/2006" xmlns:p14="http://schemas.microsoft.com/office/powerpoint/2010/main">
    <mc:Choice Requires="p14">
      <p:transition spd="slow" p14:dur="3400" advTm="18000">
        <p14:reveal/>
      </p:transition>
    </mc:Choice>
    <mc:Fallback xmlns="">
      <p:transition spd="slow" advTm="1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500"/>
                                        <p:tgtEl>
                                          <p:spTgt spid="3"/>
                                        </p:tgtEl>
                                      </p:cBhvr>
                                    </p:animEffect>
                                  </p:childTnLst>
                                </p:cTn>
                              </p:par>
                            </p:childTnLst>
                          </p:cTn>
                        </p:par>
                        <p:par>
                          <p:cTn id="8" fill="hold">
                            <p:stCondLst>
                              <p:cond delay="2000"/>
                            </p:stCondLst>
                            <p:childTnLst>
                              <p:par>
                                <p:cTn id="9" presetID="16" presetClass="entr" presetSubtype="21" fill="hold" nodeType="afterEffect">
                                  <p:stCondLst>
                                    <p:cond delay="50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barn(inVertical)">
                                      <p:cBhvr>
                                        <p:cTn id="11" dur="1000"/>
                                        <p:tgtEl>
                                          <p:spTgt spid="7">
                                            <p:txEl>
                                              <p:pRg st="0" end="0"/>
                                            </p:txEl>
                                          </p:spTgt>
                                        </p:tgtEl>
                                      </p:cBhvr>
                                    </p:animEffect>
                                  </p:childTnLst>
                                </p:cTn>
                              </p:par>
                            </p:childTnLst>
                          </p:cTn>
                        </p:par>
                        <p:par>
                          <p:cTn id="12" fill="hold">
                            <p:stCondLst>
                              <p:cond delay="3500"/>
                            </p:stCondLst>
                            <p:childTnLst>
                              <p:par>
                                <p:cTn id="13" presetID="42" presetClass="entr" presetSubtype="0" fill="hold" nodeType="afterEffect">
                                  <p:stCondLst>
                                    <p:cond delay="50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fade">
                                      <p:cBhvr>
                                        <p:cTn id="15" dur="1000"/>
                                        <p:tgtEl>
                                          <p:spTgt spid="5">
                                            <p:txEl>
                                              <p:pRg st="0" end="0"/>
                                            </p:txEl>
                                          </p:spTgt>
                                        </p:tgtEl>
                                      </p:cBhvr>
                                    </p:animEffect>
                                    <p:anim calcmode="lin" valueType="num">
                                      <p:cBhvr>
                                        <p:cTn id="16"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5000"/>
                            </p:stCondLst>
                            <p:childTnLst>
                              <p:par>
                                <p:cTn id="19" presetID="42" presetClass="entr" presetSubtype="0" fill="hold" nodeType="afterEffect">
                                  <p:stCondLst>
                                    <p:cond delay="50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1000"/>
                                        <p:tgtEl>
                                          <p:spTgt spid="5">
                                            <p:txEl>
                                              <p:pRg st="1" end="1"/>
                                            </p:txEl>
                                          </p:spTgt>
                                        </p:tgtEl>
                                      </p:cBhvr>
                                    </p:animEffect>
                                    <p:anim calcmode="lin" valueType="num">
                                      <p:cBhvr>
                                        <p:cTn id="22"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par>
                          <p:cTn id="24" fill="hold">
                            <p:stCondLst>
                              <p:cond delay="6500"/>
                            </p:stCondLst>
                            <p:childTnLst>
                              <p:par>
                                <p:cTn id="25" presetID="42" presetClass="entr" presetSubtype="0" fill="hold" nodeType="afterEffect">
                                  <p:stCondLst>
                                    <p:cond delay="500"/>
                                  </p:stCondLst>
                                  <p:childTnLst>
                                    <p:set>
                                      <p:cBhvr>
                                        <p:cTn id="26" dur="1" fill="hold">
                                          <p:stCondLst>
                                            <p:cond delay="0"/>
                                          </p:stCondLst>
                                        </p:cTn>
                                        <p:tgtEl>
                                          <p:spTgt spid="5">
                                            <p:txEl>
                                              <p:pRg st="2" end="2"/>
                                            </p:txEl>
                                          </p:spTgt>
                                        </p:tgtEl>
                                        <p:attrNameLst>
                                          <p:attrName>style.visibility</p:attrName>
                                        </p:attrNameLst>
                                      </p:cBhvr>
                                      <p:to>
                                        <p:strVal val="visible"/>
                                      </p:to>
                                    </p:set>
                                    <p:animEffect transition="in" filter="fade">
                                      <p:cBhvr>
                                        <p:cTn id="27" dur="1000"/>
                                        <p:tgtEl>
                                          <p:spTgt spid="5">
                                            <p:txEl>
                                              <p:pRg st="2" end="2"/>
                                            </p:txEl>
                                          </p:spTgt>
                                        </p:tgtEl>
                                      </p:cBhvr>
                                    </p:animEffect>
                                    <p:anim calcmode="lin" valueType="num">
                                      <p:cBhvr>
                                        <p:cTn id="28"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par>
                          <p:cTn id="30" fill="hold">
                            <p:stCondLst>
                              <p:cond delay="8000"/>
                            </p:stCondLst>
                            <p:childTnLst>
                              <p:par>
                                <p:cTn id="31" presetID="42" presetClass="entr" presetSubtype="0" fill="hold" nodeType="afterEffect">
                                  <p:stCondLst>
                                    <p:cond delay="500"/>
                                  </p:stCondLst>
                                  <p:childTnLst>
                                    <p:set>
                                      <p:cBhvr>
                                        <p:cTn id="32" dur="1" fill="hold">
                                          <p:stCondLst>
                                            <p:cond delay="0"/>
                                          </p:stCondLst>
                                        </p:cTn>
                                        <p:tgtEl>
                                          <p:spTgt spid="5">
                                            <p:txEl>
                                              <p:pRg st="3" end="3"/>
                                            </p:txEl>
                                          </p:spTgt>
                                        </p:tgtEl>
                                        <p:attrNameLst>
                                          <p:attrName>style.visibility</p:attrName>
                                        </p:attrNameLst>
                                      </p:cBhvr>
                                      <p:to>
                                        <p:strVal val="visible"/>
                                      </p:to>
                                    </p:set>
                                    <p:animEffect transition="in" filter="fade">
                                      <p:cBhvr>
                                        <p:cTn id="33" dur="1000"/>
                                        <p:tgtEl>
                                          <p:spTgt spid="5">
                                            <p:txEl>
                                              <p:pRg st="3" end="3"/>
                                            </p:txEl>
                                          </p:spTgt>
                                        </p:tgtEl>
                                      </p:cBhvr>
                                    </p:animEffect>
                                    <p:anim calcmode="lin" valueType="num">
                                      <p:cBhvr>
                                        <p:cTn id="34"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par>
                          <p:cTn id="36" fill="hold">
                            <p:stCondLst>
                              <p:cond delay="9500"/>
                            </p:stCondLst>
                            <p:childTnLst>
                              <p:par>
                                <p:cTn id="37" presetID="42" presetClass="entr" presetSubtype="0" fill="hold" nodeType="afterEffect">
                                  <p:stCondLst>
                                    <p:cond delay="500"/>
                                  </p:stCondLst>
                                  <p:childTnLst>
                                    <p:set>
                                      <p:cBhvr>
                                        <p:cTn id="38" dur="1" fill="hold">
                                          <p:stCondLst>
                                            <p:cond delay="0"/>
                                          </p:stCondLst>
                                        </p:cTn>
                                        <p:tgtEl>
                                          <p:spTgt spid="5">
                                            <p:txEl>
                                              <p:pRg st="4" end="4"/>
                                            </p:txEl>
                                          </p:spTgt>
                                        </p:tgtEl>
                                        <p:attrNameLst>
                                          <p:attrName>style.visibility</p:attrName>
                                        </p:attrNameLst>
                                      </p:cBhvr>
                                      <p:to>
                                        <p:strVal val="visible"/>
                                      </p:to>
                                    </p:set>
                                    <p:animEffect transition="in" filter="fade">
                                      <p:cBhvr>
                                        <p:cTn id="39" dur="1000"/>
                                        <p:tgtEl>
                                          <p:spTgt spid="5">
                                            <p:txEl>
                                              <p:pRg st="4" end="4"/>
                                            </p:txEl>
                                          </p:spTgt>
                                        </p:tgtEl>
                                      </p:cBhvr>
                                    </p:animEffect>
                                    <p:anim calcmode="lin" valueType="num">
                                      <p:cBhvr>
                                        <p:cTn id="40"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41"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par>
                          <p:cTn id="42" fill="hold">
                            <p:stCondLst>
                              <p:cond delay="11000"/>
                            </p:stCondLst>
                            <p:childTnLst>
                              <p:par>
                                <p:cTn id="43" presetID="42" presetClass="entr" presetSubtype="0" fill="hold" nodeType="afterEffect">
                                  <p:stCondLst>
                                    <p:cond delay="500"/>
                                  </p:stCondLst>
                                  <p:childTnLst>
                                    <p:set>
                                      <p:cBhvr>
                                        <p:cTn id="44" dur="1" fill="hold">
                                          <p:stCondLst>
                                            <p:cond delay="0"/>
                                          </p:stCondLst>
                                        </p:cTn>
                                        <p:tgtEl>
                                          <p:spTgt spid="5">
                                            <p:txEl>
                                              <p:pRg st="5" end="5"/>
                                            </p:txEl>
                                          </p:spTgt>
                                        </p:tgtEl>
                                        <p:attrNameLst>
                                          <p:attrName>style.visibility</p:attrName>
                                        </p:attrNameLst>
                                      </p:cBhvr>
                                      <p:to>
                                        <p:strVal val="visible"/>
                                      </p:to>
                                    </p:set>
                                    <p:animEffect transition="in" filter="fade">
                                      <p:cBhvr>
                                        <p:cTn id="45" dur="1000"/>
                                        <p:tgtEl>
                                          <p:spTgt spid="5">
                                            <p:txEl>
                                              <p:pRg st="5" end="5"/>
                                            </p:txEl>
                                          </p:spTgt>
                                        </p:tgtEl>
                                      </p:cBhvr>
                                    </p:animEffect>
                                    <p:anim calcmode="lin" valueType="num">
                                      <p:cBhvr>
                                        <p:cTn id="46"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47"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par>
                          <p:cTn id="48" fill="hold">
                            <p:stCondLst>
                              <p:cond delay="12500"/>
                            </p:stCondLst>
                            <p:childTnLst>
                              <p:par>
                                <p:cTn id="49" presetID="42" presetClass="entr" presetSubtype="0" fill="hold" nodeType="afterEffect">
                                  <p:stCondLst>
                                    <p:cond delay="500"/>
                                  </p:stCondLst>
                                  <p:childTnLst>
                                    <p:set>
                                      <p:cBhvr>
                                        <p:cTn id="50" dur="1" fill="hold">
                                          <p:stCondLst>
                                            <p:cond delay="0"/>
                                          </p:stCondLst>
                                        </p:cTn>
                                        <p:tgtEl>
                                          <p:spTgt spid="5">
                                            <p:txEl>
                                              <p:pRg st="6" end="6"/>
                                            </p:txEl>
                                          </p:spTgt>
                                        </p:tgtEl>
                                        <p:attrNameLst>
                                          <p:attrName>style.visibility</p:attrName>
                                        </p:attrNameLst>
                                      </p:cBhvr>
                                      <p:to>
                                        <p:strVal val="visible"/>
                                      </p:to>
                                    </p:set>
                                    <p:animEffect transition="in" filter="fade">
                                      <p:cBhvr>
                                        <p:cTn id="51" dur="1000"/>
                                        <p:tgtEl>
                                          <p:spTgt spid="5">
                                            <p:txEl>
                                              <p:pRg st="6" end="6"/>
                                            </p:txEl>
                                          </p:spTgt>
                                        </p:tgtEl>
                                      </p:cBhvr>
                                    </p:animEffect>
                                    <p:anim calcmode="lin" valueType="num">
                                      <p:cBhvr>
                                        <p:cTn id="52"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53"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par>
                          <p:cTn id="54" fill="hold">
                            <p:stCondLst>
                              <p:cond delay="14000"/>
                            </p:stCondLst>
                            <p:childTnLst>
                              <p:par>
                                <p:cTn id="55" presetID="42" presetClass="entr" presetSubtype="0" fill="hold" nodeType="afterEffect">
                                  <p:stCondLst>
                                    <p:cond delay="500"/>
                                  </p:stCondLst>
                                  <p:childTnLst>
                                    <p:set>
                                      <p:cBhvr>
                                        <p:cTn id="56" dur="1" fill="hold">
                                          <p:stCondLst>
                                            <p:cond delay="0"/>
                                          </p:stCondLst>
                                        </p:cTn>
                                        <p:tgtEl>
                                          <p:spTgt spid="5">
                                            <p:txEl>
                                              <p:pRg st="7" end="7"/>
                                            </p:txEl>
                                          </p:spTgt>
                                        </p:tgtEl>
                                        <p:attrNameLst>
                                          <p:attrName>style.visibility</p:attrName>
                                        </p:attrNameLst>
                                      </p:cBhvr>
                                      <p:to>
                                        <p:strVal val="visible"/>
                                      </p:to>
                                    </p:set>
                                    <p:animEffect transition="in" filter="fade">
                                      <p:cBhvr>
                                        <p:cTn id="57" dur="1000"/>
                                        <p:tgtEl>
                                          <p:spTgt spid="5">
                                            <p:txEl>
                                              <p:pRg st="7" end="7"/>
                                            </p:txEl>
                                          </p:spTgt>
                                        </p:tgtEl>
                                      </p:cBhvr>
                                    </p:animEffect>
                                    <p:anim calcmode="lin" valueType="num">
                                      <p:cBhvr>
                                        <p:cTn id="58" dur="10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59" dur="1000" fill="hold"/>
                                        <p:tgtEl>
                                          <p:spTgt spid="5">
                                            <p:txEl>
                                              <p:pRg st="7" end="7"/>
                                            </p:txEl>
                                          </p:spTgt>
                                        </p:tgtEl>
                                        <p:attrNameLst>
                                          <p:attrName>ppt_y</p:attrName>
                                        </p:attrNameLst>
                                      </p:cBhvr>
                                      <p:tavLst>
                                        <p:tav tm="0">
                                          <p:val>
                                            <p:strVal val="#ppt_y+.1"/>
                                          </p:val>
                                        </p:tav>
                                        <p:tav tm="100000">
                                          <p:val>
                                            <p:strVal val="#ppt_y"/>
                                          </p:val>
                                        </p:tav>
                                      </p:tavLst>
                                    </p:anim>
                                  </p:childTnLst>
                                </p:cTn>
                              </p:par>
                            </p:childTnLst>
                          </p:cTn>
                        </p:par>
                        <p:par>
                          <p:cTn id="60" fill="hold">
                            <p:stCondLst>
                              <p:cond delay="15500"/>
                            </p:stCondLst>
                            <p:childTnLst>
                              <p:par>
                                <p:cTn id="61" presetID="42" presetClass="entr" presetSubtype="0" fill="hold" nodeType="afterEffect">
                                  <p:stCondLst>
                                    <p:cond delay="500"/>
                                  </p:stCondLst>
                                  <p:childTnLst>
                                    <p:set>
                                      <p:cBhvr>
                                        <p:cTn id="62" dur="1" fill="hold">
                                          <p:stCondLst>
                                            <p:cond delay="0"/>
                                          </p:stCondLst>
                                        </p:cTn>
                                        <p:tgtEl>
                                          <p:spTgt spid="5">
                                            <p:txEl>
                                              <p:pRg st="8" end="8"/>
                                            </p:txEl>
                                          </p:spTgt>
                                        </p:tgtEl>
                                        <p:attrNameLst>
                                          <p:attrName>style.visibility</p:attrName>
                                        </p:attrNameLst>
                                      </p:cBhvr>
                                      <p:to>
                                        <p:strVal val="visible"/>
                                      </p:to>
                                    </p:set>
                                    <p:animEffect transition="in" filter="fade">
                                      <p:cBhvr>
                                        <p:cTn id="63" dur="1000"/>
                                        <p:tgtEl>
                                          <p:spTgt spid="5">
                                            <p:txEl>
                                              <p:pRg st="8" end="8"/>
                                            </p:txEl>
                                          </p:spTgt>
                                        </p:tgtEl>
                                      </p:cBhvr>
                                    </p:animEffect>
                                    <p:anim calcmode="lin" valueType="num">
                                      <p:cBhvr>
                                        <p:cTn id="64" dur="1000" fill="hold"/>
                                        <p:tgtEl>
                                          <p:spTgt spid="5">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5">
                                            <p:txEl>
                                              <p:pRg st="8" end="8"/>
                                            </p:txEl>
                                          </p:spTgt>
                                        </p:tgtEl>
                                        <p:attrNameLst>
                                          <p:attrName>ppt_y</p:attrName>
                                        </p:attrNameLst>
                                      </p:cBhvr>
                                      <p:tavLst>
                                        <p:tav tm="0">
                                          <p:val>
                                            <p:strVal val="#ppt_y+.1"/>
                                          </p:val>
                                        </p:tav>
                                        <p:tav tm="100000">
                                          <p:val>
                                            <p:strVal val="#ppt_y"/>
                                          </p:val>
                                        </p:tav>
                                      </p:tavLst>
                                    </p:anim>
                                  </p:childTnLst>
                                </p:cTn>
                              </p:par>
                            </p:childTnLst>
                          </p:cTn>
                        </p:par>
                        <p:par>
                          <p:cTn id="66" fill="hold">
                            <p:stCondLst>
                              <p:cond delay="17000"/>
                            </p:stCondLst>
                            <p:childTnLst>
                              <p:par>
                                <p:cTn id="67" presetID="42" presetClass="entr" presetSubtype="0" fill="hold" nodeType="afterEffect">
                                  <p:stCondLst>
                                    <p:cond delay="500"/>
                                  </p:stCondLst>
                                  <p:childTnLst>
                                    <p:set>
                                      <p:cBhvr>
                                        <p:cTn id="68" dur="1" fill="hold">
                                          <p:stCondLst>
                                            <p:cond delay="0"/>
                                          </p:stCondLst>
                                        </p:cTn>
                                        <p:tgtEl>
                                          <p:spTgt spid="5">
                                            <p:txEl>
                                              <p:pRg st="9" end="9"/>
                                            </p:txEl>
                                          </p:spTgt>
                                        </p:tgtEl>
                                        <p:attrNameLst>
                                          <p:attrName>style.visibility</p:attrName>
                                        </p:attrNameLst>
                                      </p:cBhvr>
                                      <p:to>
                                        <p:strVal val="visible"/>
                                      </p:to>
                                    </p:set>
                                    <p:animEffect transition="in" filter="fade">
                                      <p:cBhvr>
                                        <p:cTn id="69" dur="1000"/>
                                        <p:tgtEl>
                                          <p:spTgt spid="5">
                                            <p:txEl>
                                              <p:pRg st="9" end="9"/>
                                            </p:txEl>
                                          </p:spTgt>
                                        </p:tgtEl>
                                      </p:cBhvr>
                                    </p:animEffect>
                                    <p:anim calcmode="lin" valueType="num">
                                      <p:cBhvr>
                                        <p:cTn id="70" dur="1000" fill="hold"/>
                                        <p:tgtEl>
                                          <p:spTgt spid="5">
                                            <p:txEl>
                                              <p:pRg st="9" end="9"/>
                                            </p:txEl>
                                          </p:spTgt>
                                        </p:tgtEl>
                                        <p:attrNameLst>
                                          <p:attrName>ppt_x</p:attrName>
                                        </p:attrNameLst>
                                      </p:cBhvr>
                                      <p:tavLst>
                                        <p:tav tm="0">
                                          <p:val>
                                            <p:strVal val="#ppt_x"/>
                                          </p:val>
                                        </p:tav>
                                        <p:tav tm="100000">
                                          <p:val>
                                            <p:strVal val="#ppt_x"/>
                                          </p:val>
                                        </p:tav>
                                      </p:tavLst>
                                    </p:anim>
                                    <p:anim calcmode="lin" valueType="num">
                                      <p:cBhvr>
                                        <p:cTn id="71" dur="1000" fill="hold"/>
                                        <p:tgtEl>
                                          <p:spTgt spid="5">
                                            <p:txEl>
                                              <p:pRg st="9" end="9"/>
                                            </p:txEl>
                                          </p:spTgt>
                                        </p:tgtEl>
                                        <p:attrNameLst>
                                          <p:attrName>ppt_y</p:attrName>
                                        </p:attrNameLst>
                                      </p:cBhvr>
                                      <p:tavLst>
                                        <p:tav tm="0">
                                          <p:val>
                                            <p:strVal val="#ppt_y+.1"/>
                                          </p:val>
                                        </p:tav>
                                        <p:tav tm="100000">
                                          <p:val>
                                            <p:strVal val="#ppt_y"/>
                                          </p:val>
                                        </p:tav>
                                      </p:tavLst>
                                    </p:anim>
                                  </p:childTnLst>
                                </p:cTn>
                              </p:par>
                            </p:childTnLst>
                          </p:cTn>
                        </p:par>
                        <p:par>
                          <p:cTn id="72" fill="hold">
                            <p:stCondLst>
                              <p:cond delay="18500"/>
                            </p:stCondLst>
                            <p:childTnLst>
                              <p:par>
                                <p:cTn id="73" presetID="42" presetClass="entr" presetSubtype="0" fill="hold" nodeType="afterEffect">
                                  <p:stCondLst>
                                    <p:cond delay="500"/>
                                  </p:stCondLst>
                                  <p:childTnLst>
                                    <p:set>
                                      <p:cBhvr>
                                        <p:cTn id="74" dur="1" fill="hold">
                                          <p:stCondLst>
                                            <p:cond delay="0"/>
                                          </p:stCondLst>
                                        </p:cTn>
                                        <p:tgtEl>
                                          <p:spTgt spid="5">
                                            <p:txEl>
                                              <p:pRg st="10" end="10"/>
                                            </p:txEl>
                                          </p:spTgt>
                                        </p:tgtEl>
                                        <p:attrNameLst>
                                          <p:attrName>style.visibility</p:attrName>
                                        </p:attrNameLst>
                                      </p:cBhvr>
                                      <p:to>
                                        <p:strVal val="visible"/>
                                      </p:to>
                                    </p:set>
                                    <p:animEffect transition="in" filter="fade">
                                      <p:cBhvr>
                                        <p:cTn id="75" dur="1000"/>
                                        <p:tgtEl>
                                          <p:spTgt spid="5">
                                            <p:txEl>
                                              <p:pRg st="10" end="10"/>
                                            </p:txEl>
                                          </p:spTgt>
                                        </p:tgtEl>
                                      </p:cBhvr>
                                    </p:animEffect>
                                    <p:anim calcmode="lin" valueType="num">
                                      <p:cBhvr>
                                        <p:cTn id="76" dur="1000" fill="hold"/>
                                        <p:tgtEl>
                                          <p:spTgt spid="5">
                                            <p:txEl>
                                              <p:pRg st="10" end="10"/>
                                            </p:txEl>
                                          </p:spTgt>
                                        </p:tgtEl>
                                        <p:attrNameLst>
                                          <p:attrName>ppt_x</p:attrName>
                                        </p:attrNameLst>
                                      </p:cBhvr>
                                      <p:tavLst>
                                        <p:tav tm="0">
                                          <p:val>
                                            <p:strVal val="#ppt_x"/>
                                          </p:val>
                                        </p:tav>
                                        <p:tav tm="100000">
                                          <p:val>
                                            <p:strVal val="#ppt_x"/>
                                          </p:val>
                                        </p:tav>
                                      </p:tavLst>
                                    </p:anim>
                                    <p:anim calcmode="lin" valueType="num">
                                      <p:cBhvr>
                                        <p:cTn id="77" dur="1000" fill="hold"/>
                                        <p:tgtEl>
                                          <p:spTgt spid="5">
                                            <p:txEl>
                                              <p:pRg st="10" end="10"/>
                                            </p:txEl>
                                          </p:spTgt>
                                        </p:tgtEl>
                                        <p:attrNameLst>
                                          <p:attrName>ppt_y</p:attrName>
                                        </p:attrNameLst>
                                      </p:cBhvr>
                                      <p:tavLst>
                                        <p:tav tm="0">
                                          <p:val>
                                            <p:strVal val="#ppt_y+.1"/>
                                          </p:val>
                                        </p:tav>
                                        <p:tav tm="100000">
                                          <p:val>
                                            <p:strVal val="#ppt_y"/>
                                          </p:val>
                                        </p:tav>
                                      </p:tavLst>
                                    </p:anim>
                                  </p:childTnLst>
                                </p:cTn>
                              </p:par>
                            </p:childTnLst>
                          </p:cTn>
                        </p:par>
                        <p:par>
                          <p:cTn id="78" fill="hold">
                            <p:stCondLst>
                              <p:cond delay="20000"/>
                            </p:stCondLst>
                            <p:childTnLst>
                              <p:par>
                                <p:cTn id="79" presetID="42" presetClass="entr" presetSubtype="0" fill="hold" nodeType="afterEffect">
                                  <p:stCondLst>
                                    <p:cond delay="500"/>
                                  </p:stCondLst>
                                  <p:childTnLst>
                                    <p:set>
                                      <p:cBhvr>
                                        <p:cTn id="80" dur="1" fill="hold">
                                          <p:stCondLst>
                                            <p:cond delay="0"/>
                                          </p:stCondLst>
                                        </p:cTn>
                                        <p:tgtEl>
                                          <p:spTgt spid="5">
                                            <p:txEl>
                                              <p:pRg st="11" end="11"/>
                                            </p:txEl>
                                          </p:spTgt>
                                        </p:tgtEl>
                                        <p:attrNameLst>
                                          <p:attrName>style.visibility</p:attrName>
                                        </p:attrNameLst>
                                      </p:cBhvr>
                                      <p:to>
                                        <p:strVal val="visible"/>
                                      </p:to>
                                    </p:set>
                                    <p:animEffect transition="in" filter="fade">
                                      <p:cBhvr>
                                        <p:cTn id="81" dur="1000"/>
                                        <p:tgtEl>
                                          <p:spTgt spid="5">
                                            <p:txEl>
                                              <p:pRg st="11" end="11"/>
                                            </p:txEl>
                                          </p:spTgt>
                                        </p:tgtEl>
                                      </p:cBhvr>
                                    </p:animEffect>
                                    <p:anim calcmode="lin" valueType="num">
                                      <p:cBhvr>
                                        <p:cTn id="82" dur="1000" fill="hold"/>
                                        <p:tgtEl>
                                          <p:spTgt spid="5">
                                            <p:txEl>
                                              <p:pRg st="11" end="11"/>
                                            </p:txEl>
                                          </p:spTgt>
                                        </p:tgtEl>
                                        <p:attrNameLst>
                                          <p:attrName>ppt_x</p:attrName>
                                        </p:attrNameLst>
                                      </p:cBhvr>
                                      <p:tavLst>
                                        <p:tav tm="0">
                                          <p:val>
                                            <p:strVal val="#ppt_x"/>
                                          </p:val>
                                        </p:tav>
                                        <p:tav tm="100000">
                                          <p:val>
                                            <p:strVal val="#ppt_x"/>
                                          </p:val>
                                        </p:tav>
                                      </p:tavLst>
                                    </p:anim>
                                    <p:anim calcmode="lin" valueType="num">
                                      <p:cBhvr>
                                        <p:cTn id="83" dur="1000" fill="hold"/>
                                        <p:tgtEl>
                                          <p:spTgt spid="5">
                                            <p:txEl>
                                              <p:pRg st="11" end="11"/>
                                            </p:txEl>
                                          </p:spTgt>
                                        </p:tgtEl>
                                        <p:attrNameLst>
                                          <p:attrName>ppt_y</p:attrName>
                                        </p:attrNameLst>
                                      </p:cBhvr>
                                      <p:tavLst>
                                        <p:tav tm="0">
                                          <p:val>
                                            <p:strVal val="#ppt_y+.1"/>
                                          </p:val>
                                        </p:tav>
                                        <p:tav tm="100000">
                                          <p:val>
                                            <p:strVal val="#ppt_y"/>
                                          </p:val>
                                        </p:tav>
                                      </p:tavLst>
                                    </p:anim>
                                  </p:childTnLst>
                                </p:cTn>
                              </p:par>
                            </p:childTnLst>
                          </p:cTn>
                        </p:par>
                        <p:par>
                          <p:cTn id="84" fill="hold">
                            <p:stCondLst>
                              <p:cond delay="21500"/>
                            </p:stCondLst>
                            <p:childTnLst>
                              <p:par>
                                <p:cTn id="85" presetID="16" presetClass="entr" presetSubtype="21" fill="hold" nodeType="afterEffect">
                                  <p:stCondLst>
                                    <p:cond delay="500"/>
                                  </p:stCondLst>
                                  <p:childTnLst>
                                    <p:set>
                                      <p:cBhvr>
                                        <p:cTn id="86" dur="1" fill="hold">
                                          <p:stCondLst>
                                            <p:cond delay="0"/>
                                          </p:stCondLst>
                                        </p:cTn>
                                        <p:tgtEl>
                                          <p:spTgt spid="9">
                                            <p:txEl>
                                              <p:pRg st="0" end="0"/>
                                            </p:txEl>
                                          </p:spTgt>
                                        </p:tgtEl>
                                        <p:attrNameLst>
                                          <p:attrName>style.visibility</p:attrName>
                                        </p:attrNameLst>
                                      </p:cBhvr>
                                      <p:to>
                                        <p:strVal val="visible"/>
                                      </p:to>
                                    </p:set>
                                    <p:animEffect transition="in" filter="barn(inVertical)">
                                      <p:cBhvr>
                                        <p:cTn id="87" dur="1000"/>
                                        <p:tgtEl>
                                          <p:spTgt spid="9">
                                            <p:txEl>
                                              <p:pRg st="0" end="0"/>
                                            </p:txEl>
                                          </p:spTgt>
                                        </p:tgtEl>
                                      </p:cBhvr>
                                    </p:animEffect>
                                  </p:childTnLst>
                                </p:cTn>
                              </p:par>
                            </p:childTnLst>
                          </p:cTn>
                        </p:par>
                        <p:par>
                          <p:cTn id="88" fill="hold">
                            <p:stCondLst>
                              <p:cond delay="23000"/>
                            </p:stCondLst>
                            <p:childTnLst>
                              <p:par>
                                <p:cTn id="89" presetID="16" presetClass="entr" presetSubtype="21" fill="hold" nodeType="afterEffect">
                                  <p:stCondLst>
                                    <p:cond delay="500"/>
                                  </p:stCondLst>
                                  <p:childTnLst>
                                    <p:set>
                                      <p:cBhvr>
                                        <p:cTn id="90" dur="1" fill="hold">
                                          <p:stCondLst>
                                            <p:cond delay="0"/>
                                          </p:stCondLst>
                                        </p:cTn>
                                        <p:tgtEl>
                                          <p:spTgt spid="9">
                                            <p:txEl>
                                              <p:pRg st="1" end="1"/>
                                            </p:txEl>
                                          </p:spTgt>
                                        </p:tgtEl>
                                        <p:attrNameLst>
                                          <p:attrName>style.visibility</p:attrName>
                                        </p:attrNameLst>
                                      </p:cBhvr>
                                      <p:to>
                                        <p:strVal val="visible"/>
                                      </p:to>
                                    </p:set>
                                    <p:animEffect transition="in" filter="barn(inVertical)">
                                      <p:cBhvr>
                                        <p:cTn id="91" dur="1000"/>
                                        <p:tgtEl>
                                          <p:spTgt spid="9">
                                            <p:txEl>
                                              <p:pRg st="1" end="1"/>
                                            </p:txEl>
                                          </p:spTgt>
                                        </p:tgtEl>
                                      </p:cBhvr>
                                    </p:animEffect>
                                  </p:childTnLst>
                                </p:cTn>
                              </p:par>
                            </p:childTnLst>
                          </p:cTn>
                        </p:par>
                        <p:par>
                          <p:cTn id="92" fill="hold">
                            <p:stCondLst>
                              <p:cond delay="24500"/>
                            </p:stCondLst>
                            <p:childTnLst>
                              <p:par>
                                <p:cTn id="93" presetID="16" presetClass="entr" presetSubtype="21" fill="hold" nodeType="afterEffect">
                                  <p:stCondLst>
                                    <p:cond delay="500"/>
                                  </p:stCondLst>
                                  <p:childTnLst>
                                    <p:set>
                                      <p:cBhvr>
                                        <p:cTn id="94" dur="1" fill="hold">
                                          <p:stCondLst>
                                            <p:cond delay="0"/>
                                          </p:stCondLst>
                                        </p:cTn>
                                        <p:tgtEl>
                                          <p:spTgt spid="9">
                                            <p:txEl>
                                              <p:pRg st="2" end="2"/>
                                            </p:txEl>
                                          </p:spTgt>
                                        </p:tgtEl>
                                        <p:attrNameLst>
                                          <p:attrName>style.visibility</p:attrName>
                                        </p:attrNameLst>
                                      </p:cBhvr>
                                      <p:to>
                                        <p:strVal val="visible"/>
                                      </p:to>
                                    </p:set>
                                    <p:animEffect transition="in" filter="barn(inVertical)">
                                      <p:cBhvr>
                                        <p:cTn id="95" dur="10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887C467-83C4-43C1-8190-618FCB18CBAB}"/>
              </a:ext>
            </a:extLst>
          </p:cNvPr>
          <p:cNvSpPr txBox="1"/>
          <p:nvPr/>
        </p:nvSpPr>
        <p:spPr>
          <a:xfrm>
            <a:off x="2257425" y="2686051"/>
            <a:ext cx="8410575" cy="1015663"/>
          </a:xfrm>
          <a:prstGeom prst="rect">
            <a:avLst/>
          </a:prstGeom>
          <a:noFill/>
        </p:spPr>
        <p:txBody>
          <a:bodyPr wrap="square">
            <a:spAutoFit/>
          </a:bodyPr>
          <a:lstStyle/>
          <a:p>
            <a:r>
              <a:rPr lang="ru-RU" sz="6000" dirty="0">
                <a:solidFill>
                  <a:srgbClr val="0070C0"/>
                </a:solidFill>
                <a:latin typeface="Times New Roman" panose="02020603050405020304" pitchFamily="18" charset="0"/>
                <a:cs typeface="Times New Roman" panose="02020603050405020304" pitchFamily="18" charset="0"/>
              </a:rPr>
              <a:t>Спасибо за внимание.</a:t>
            </a:r>
          </a:p>
        </p:txBody>
      </p:sp>
      <p:sp>
        <p:nvSpPr>
          <p:cNvPr id="4" name="TextBox 3">
            <a:extLst>
              <a:ext uri="{FF2B5EF4-FFF2-40B4-BE49-F238E27FC236}">
                <a16:creationId xmlns:a16="http://schemas.microsoft.com/office/drawing/2014/main" id="{C76347EE-1D77-40A1-B10E-79DB671DE89F}"/>
              </a:ext>
            </a:extLst>
          </p:cNvPr>
          <p:cNvSpPr txBox="1"/>
          <p:nvPr/>
        </p:nvSpPr>
        <p:spPr>
          <a:xfrm>
            <a:off x="8397380" y="5427785"/>
            <a:ext cx="3682767" cy="1200329"/>
          </a:xfrm>
          <a:prstGeom prst="rect">
            <a:avLst/>
          </a:prstGeom>
          <a:noFill/>
        </p:spPr>
        <p:txBody>
          <a:bodyPr wrap="square">
            <a:spAutoFit/>
          </a:bodyPr>
          <a:lstStyle/>
          <a:p>
            <a:pPr algn="l"/>
            <a:r>
              <a:rPr lang="ru-RU" sz="1200" b="0" dirty="0">
                <a:latin typeface="Times New Roman" panose="02020603050405020304" pitchFamily="18" charset="0"/>
                <a:cs typeface="Times New Roman" panose="02020603050405020304" pitchFamily="18" charset="0"/>
              </a:rPr>
              <a:t>Выполнила:</a:t>
            </a:r>
            <a:br>
              <a:rPr lang="ru-RU" sz="1200" b="0" dirty="0">
                <a:latin typeface="Times New Roman" panose="02020603050405020304" pitchFamily="18" charset="0"/>
                <a:cs typeface="Times New Roman" panose="02020603050405020304" pitchFamily="18" charset="0"/>
              </a:rPr>
            </a:br>
            <a:r>
              <a:rPr lang="ru-RU" sz="1200" b="0" dirty="0">
                <a:latin typeface="Times New Roman" panose="02020603050405020304" pitchFamily="18" charset="0"/>
                <a:cs typeface="Times New Roman" panose="02020603050405020304" pitchFamily="18" charset="0"/>
              </a:rPr>
              <a:t>Порываева Вера Викторовна</a:t>
            </a:r>
            <a:br>
              <a:rPr lang="ru-RU" sz="1200" b="0" dirty="0">
                <a:latin typeface="Times New Roman" panose="02020603050405020304" pitchFamily="18" charset="0"/>
                <a:cs typeface="Times New Roman" panose="02020603050405020304" pitchFamily="18" charset="0"/>
              </a:rPr>
            </a:br>
            <a:r>
              <a:rPr lang="ru-RU" sz="1200" b="0" dirty="0">
                <a:latin typeface="Times New Roman" panose="02020603050405020304" pitchFamily="18" charset="0"/>
                <a:cs typeface="Times New Roman" panose="02020603050405020304" pitchFamily="18" charset="0"/>
              </a:rPr>
              <a:t>педагог дополнительного образования</a:t>
            </a:r>
            <a:br>
              <a:rPr lang="ru-RU" sz="1200" b="0" dirty="0">
                <a:latin typeface="Times New Roman" panose="02020603050405020304" pitchFamily="18" charset="0"/>
                <a:cs typeface="Times New Roman" panose="02020603050405020304" pitchFamily="18" charset="0"/>
              </a:rPr>
            </a:br>
            <a:r>
              <a:rPr lang="ru-RU" sz="1200" b="0" dirty="0">
                <a:latin typeface="Times New Roman" panose="02020603050405020304" pitchFamily="18" charset="0"/>
                <a:cs typeface="Times New Roman" panose="02020603050405020304" pitchFamily="18" charset="0"/>
              </a:rPr>
              <a:t>МБУ ДО «Станция юных натуралистов»</a:t>
            </a:r>
            <a:br>
              <a:rPr lang="ru-RU" sz="1200" b="0" dirty="0">
                <a:latin typeface="Times New Roman" panose="02020603050405020304" pitchFamily="18" charset="0"/>
                <a:cs typeface="Times New Roman" panose="02020603050405020304" pitchFamily="18" charset="0"/>
              </a:rPr>
            </a:br>
            <a:r>
              <a:rPr lang="ru-RU" sz="1200" b="0" dirty="0">
                <a:latin typeface="Times New Roman" panose="02020603050405020304" pitchFamily="18" charset="0"/>
                <a:cs typeface="Times New Roman" panose="02020603050405020304" pitchFamily="18" charset="0"/>
              </a:rPr>
              <a:t>город Новокузнецк</a:t>
            </a:r>
            <a:br>
              <a:rPr lang="ru-RU" sz="1200" b="0" dirty="0">
                <a:latin typeface="Times New Roman" panose="02020603050405020304" pitchFamily="18" charset="0"/>
                <a:cs typeface="Times New Roman" panose="02020603050405020304" pitchFamily="18" charset="0"/>
              </a:rPr>
            </a:br>
            <a:r>
              <a:rPr lang="ru-RU" sz="1200" b="0" dirty="0">
                <a:latin typeface="Times New Roman" panose="02020603050405020304" pitchFamily="18" charset="0"/>
                <a:cs typeface="Times New Roman" panose="02020603050405020304" pitchFamily="18" charset="0"/>
              </a:rPr>
              <a:t>Кемеровская область - Кузбасс</a:t>
            </a:r>
          </a:p>
        </p:txBody>
      </p:sp>
    </p:spTree>
    <p:extLst>
      <p:ext uri="{BB962C8B-B14F-4D97-AF65-F5344CB8AC3E}">
        <p14:creationId xmlns:p14="http://schemas.microsoft.com/office/powerpoint/2010/main" val="3192629811"/>
      </p:ext>
    </p:extLst>
  </p:cSld>
  <p:clrMapOvr>
    <a:masterClrMapping/>
  </p:clrMapOvr>
  <mc:AlternateContent xmlns:mc="http://schemas.openxmlformats.org/markup-compatibility/2006" xmlns:p14="http://schemas.microsoft.com/office/powerpoint/2010/main">
    <mc:Choice Requires="p14">
      <p:transition spd="slow" p14:dur="3400" advTm="5000">
        <p14:reveal/>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5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500"/>
                                        <p:tgtEl>
                                          <p:spTgt spid="3">
                                            <p:txEl>
                                              <p:pRg st="0" end="0"/>
                                            </p:txEl>
                                          </p:spTgt>
                                        </p:tgtEl>
                                      </p:cBhvr>
                                    </p:animEffect>
                                  </p:childTnLst>
                                </p:cTn>
                              </p:par>
                            </p:childTnLst>
                          </p:cTn>
                        </p:par>
                        <p:par>
                          <p:cTn id="11" fill="hold">
                            <p:stCondLst>
                              <p:cond delay="1000"/>
                            </p:stCondLst>
                            <p:childTnLst>
                              <p:par>
                                <p:cTn id="12" presetID="53" presetClass="entr" presetSubtype="16" fill="hold" nodeType="afterEffect">
                                  <p:stCondLst>
                                    <p:cond delay="500"/>
                                  </p:stCondLst>
                                  <p:childTnLst>
                                    <p:set>
                                      <p:cBhvr>
                                        <p:cTn id="13" dur="1" fill="hold">
                                          <p:stCondLst>
                                            <p:cond delay="0"/>
                                          </p:stCondLst>
                                        </p:cTn>
                                        <p:tgtEl>
                                          <p:spTgt spid="4">
                                            <p:txEl>
                                              <p:pRg st="0" end="0"/>
                                            </p:txEl>
                                          </p:spTgt>
                                        </p:tgtEl>
                                        <p:attrNameLst>
                                          <p:attrName>style.visibility</p:attrName>
                                        </p:attrNameLst>
                                      </p:cBhvr>
                                      <p:to>
                                        <p:strVal val="visible"/>
                                      </p:to>
                                    </p:set>
                                    <p:anim calcmode="lin" valueType="num">
                                      <p:cBhvr>
                                        <p:cTn id="14"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16" dur="1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Схема 23">
            <a:extLst>
              <a:ext uri="{FF2B5EF4-FFF2-40B4-BE49-F238E27FC236}">
                <a16:creationId xmlns:a16="http://schemas.microsoft.com/office/drawing/2014/main" id="{875BB8E0-1F9B-4EC2-8BF6-0C12FED3C092}"/>
              </a:ext>
            </a:extLst>
          </p:cNvPr>
          <p:cNvGraphicFramePr/>
          <p:nvPr>
            <p:extLst>
              <p:ext uri="{D42A27DB-BD31-4B8C-83A1-F6EECF244321}">
                <p14:modId xmlns:p14="http://schemas.microsoft.com/office/powerpoint/2010/main" val="3775215397"/>
              </p:ext>
            </p:extLst>
          </p:nvPr>
        </p:nvGraphicFramePr>
        <p:xfrm>
          <a:off x="276225" y="342900"/>
          <a:ext cx="11553825" cy="62960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91992179"/>
      </p:ext>
    </p:extLst>
  </p:cSld>
  <p:clrMapOvr>
    <a:masterClrMapping/>
  </p:clrMapOvr>
  <mc:AlternateContent xmlns:mc="http://schemas.openxmlformats.org/markup-compatibility/2006" xmlns:p14="http://schemas.microsoft.com/office/powerpoint/2010/main">
    <mc:Choice Requires="p14">
      <p:transition spd="slow" p14:dur="3400" advTm="10000">
        <p14:reveal/>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1000" fill="hold"/>
                                        <p:tgtEl>
                                          <p:spTgt spid="24"/>
                                        </p:tgtEl>
                                        <p:attrNameLst>
                                          <p:attrName>ppt_w</p:attrName>
                                        </p:attrNameLst>
                                      </p:cBhvr>
                                      <p:tavLst>
                                        <p:tav tm="0">
                                          <p:val>
                                            <p:fltVal val="0"/>
                                          </p:val>
                                        </p:tav>
                                        <p:tav tm="100000">
                                          <p:val>
                                            <p:strVal val="#ppt_w"/>
                                          </p:val>
                                        </p:tav>
                                      </p:tavLst>
                                    </p:anim>
                                    <p:anim calcmode="lin" valueType="num">
                                      <p:cBhvr>
                                        <p:cTn id="8" dur="1000" fill="hold"/>
                                        <p:tgtEl>
                                          <p:spTgt spid="24"/>
                                        </p:tgtEl>
                                        <p:attrNameLst>
                                          <p:attrName>ppt_h</p:attrName>
                                        </p:attrNameLst>
                                      </p:cBhvr>
                                      <p:tavLst>
                                        <p:tav tm="0">
                                          <p:val>
                                            <p:fltVal val="0"/>
                                          </p:val>
                                        </p:tav>
                                        <p:tav tm="100000">
                                          <p:val>
                                            <p:strVal val="#ppt_h"/>
                                          </p:val>
                                        </p:tav>
                                      </p:tavLst>
                                    </p:anim>
                                    <p:animEffect transition="in" filter="fade">
                                      <p:cBhvr>
                                        <p:cTn id="9"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4"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1562703-546F-4B03-8048-10404DDE4DE0}"/>
              </a:ext>
            </a:extLst>
          </p:cNvPr>
          <p:cNvSpPr txBox="1"/>
          <p:nvPr/>
        </p:nvSpPr>
        <p:spPr>
          <a:xfrm>
            <a:off x="914400" y="4362450"/>
            <a:ext cx="4695825" cy="1569660"/>
          </a:xfrm>
          <a:prstGeom prst="rect">
            <a:avLst/>
          </a:prstGeom>
          <a:noFill/>
        </p:spPr>
        <p:txBody>
          <a:bodyPr wrap="square">
            <a:spAutoFit/>
          </a:bodyPr>
          <a:lstStyle/>
          <a:p>
            <a:r>
              <a:rPr lang="ru-RU" sz="2400" i="1" dirty="0">
                <a:effectLst/>
                <a:latin typeface="Times New Roman" panose="02020603050405020304" pitchFamily="18" charset="0"/>
                <a:cs typeface="Times New Roman" panose="02020603050405020304" pitchFamily="18" charset="0"/>
              </a:rPr>
              <a:t>Он гордо взмыл на постаменте,</a:t>
            </a:r>
            <a:br>
              <a:rPr lang="ru-RU" sz="2400" i="1" dirty="0">
                <a:effectLst/>
                <a:latin typeface="Times New Roman" panose="02020603050405020304" pitchFamily="18" charset="0"/>
                <a:cs typeface="Times New Roman" panose="02020603050405020304" pitchFamily="18" charset="0"/>
              </a:rPr>
            </a:br>
            <a:r>
              <a:rPr lang="ru-RU" sz="2400" i="1" dirty="0">
                <a:effectLst/>
                <a:latin typeface="Times New Roman" panose="02020603050405020304" pitchFamily="18" charset="0"/>
                <a:cs typeface="Times New Roman" panose="02020603050405020304" pitchFamily="18" charset="0"/>
              </a:rPr>
              <a:t>Железный друг былых времен,</a:t>
            </a:r>
            <a:br>
              <a:rPr lang="ru-RU" sz="2400" i="1" dirty="0">
                <a:effectLst/>
                <a:latin typeface="Times New Roman" panose="02020603050405020304" pitchFamily="18" charset="0"/>
                <a:cs typeface="Times New Roman" panose="02020603050405020304" pitchFamily="18" charset="0"/>
              </a:rPr>
            </a:br>
            <a:r>
              <a:rPr lang="ru-RU" sz="2400" i="1" dirty="0">
                <a:effectLst/>
                <a:latin typeface="Times New Roman" panose="02020603050405020304" pitchFamily="18" charset="0"/>
                <a:cs typeface="Times New Roman" panose="02020603050405020304" pitchFamily="18" charset="0"/>
              </a:rPr>
              <a:t>Застыв навеки для потомков,</a:t>
            </a:r>
            <a:br>
              <a:rPr lang="ru-RU" sz="2400" i="1" dirty="0">
                <a:effectLst/>
                <a:latin typeface="Times New Roman" panose="02020603050405020304" pitchFamily="18" charset="0"/>
                <a:cs typeface="Times New Roman" panose="02020603050405020304" pitchFamily="18" charset="0"/>
              </a:rPr>
            </a:br>
            <a:r>
              <a:rPr lang="ru-RU" sz="2400" i="1" dirty="0">
                <a:effectLst/>
                <a:latin typeface="Times New Roman" panose="02020603050405020304" pitchFamily="18" charset="0"/>
                <a:cs typeface="Times New Roman" panose="02020603050405020304" pitchFamily="18" charset="0"/>
              </a:rPr>
              <a:t>Рабочей славой озарен.</a:t>
            </a:r>
            <a:r>
              <a:rPr lang="ru-RU" sz="2400" i="0" dirty="0">
                <a:effectLst/>
                <a:latin typeface="Times New Roman" panose="02020603050405020304" pitchFamily="18" charset="0"/>
                <a:cs typeface="Times New Roman" panose="02020603050405020304" pitchFamily="18" charset="0"/>
              </a:rPr>
              <a:t>    </a:t>
            </a:r>
            <a:endParaRPr lang="ru-RU" sz="2400" dirty="0">
              <a:latin typeface="Times New Roman" panose="02020603050405020304" pitchFamily="18" charset="0"/>
              <a:cs typeface="Times New Roman" panose="02020603050405020304" pitchFamily="18" charset="0"/>
            </a:endParaRPr>
          </a:p>
        </p:txBody>
      </p:sp>
      <p:pic>
        <p:nvPicPr>
          <p:cNvPr id="5" name="Рисунок 4">
            <a:extLst>
              <a:ext uri="{FF2B5EF4-FFF2-40B4-BE49-F238E27FC236}">
                <a16:creationId xmlns:a16="http://schemas.microsoft.com/office/drawing/2014/main" id="{B2A0CF68-7ACF-47DD-B29C-74F7829E75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3215" y="304799"/>
            <a:ext cx="5682785" cy="38004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TextBox 6">
            <a:extLst>
              <a:ext uri="{FF2B5EF4-FFF2-40B4-BE49-F238E27FC236}">
                <a16:creationId xmlns:a16="http://schemas.microsoft.com/office/drawing/2014/main" id="{F612EFF8-B644-4D9A-BA1B-D20A9E2DFB05}"/>
              </a:ext>
            </a:extLst>
          </p:cNvPr>
          <p:cNvSpPr txBox="1"/>
          <p:nvPr/>
        </p:nvSpPr>
        <p:spPr>
          <a:xfrm>
            <a:off x="6372225" y="304799"/>
            <a:ext cx="5286375" cy="1015663"/>
          </a:xfrm>
          <a:prstGeom prst="rect">
            <a:avLst/>
          </a:prstGeom>
          <a:noFill/>
        </p:spPr>
        <p:txBody>
          <a:bodyPr wrap="square">
            <a:spAutoFit/>
          </a:bodyPr>
          <a:lstStyle/>
          <a:p>
            <a:pPr algn="ctr" fontAlgn="base"/>
            <a:r>
              <a:rPr lang="ru-RU" sz="2000" b="0" dirty="0">
                <a:solidFill>
                  <a:srgbClr val="9D2928"/>
                </a:solidFill>
                <a:effectLst/>
                <a:latin typeface="Georgia" panose="02040502050405020303" pitchFamily="18" charset="0"/>
              </a:rPr>
              <a:t>Памятник трудовому подвигу железнодорожников города Новокузнецка Паровоз Л-3908</a:t>
            </a:r>
          </a:p>
        </p:txBody>
      </p:sp>
      <p:sp>
        <p:nvSpPr>
          <p:cNvPr id="9" name="TextBox 8">
            <a:extLst>
              <a:ext uri="{FF2B5EF4-FFF2-40B4-BE49-F238E27FC236}">
                <a16:creationId xmlns:a16="http://schemas.microsoft.com/office/drawing/2014/main" id="{A37A45DA-B398-452A-BD68-67B67D2F30E6}"/>
              </a:ext>
            </a:extLst>
          </p:cNvPr>
          <p:cNvSpPr txBox="1"/>
          <p:nvPr/>
        </p:nvSpPr>
        <p:spPr>
          <a:xfrm>
            <a:off x="6252038" y="1485901"/>
            <a:ext cx="5682785" cy="5078313"/>
          </a:xfrm>
          <a:prstGeom prst="rect">
            <a:avLst/>
          </a:prstGeom>
          <a:noFill/>
        </p:spPr>
        <p:txBody>
          <a:bodyPr wrap="square">
            <a:spAutoFit/>
          </a:bodyPr>
          <a:lstStyle/>
          <a:p>
            <a:pPr algn="ctr" fontAlgn="base"/>
            <a:r>
              <a:rPr lang="ru-RU" b="0" i="0" dirty="0">
                <a:solidFill>
                  <a:srgbClr val="333333"/>
                </a:solidFill>
                <a:effectLst/>
                <a:latin typeface="Times New Roman" panose="02020603050405020304" pitchFamily="18" charset="0"/>
                <a:cs typeface="Times New Roman" panose="02020603050405020304" pitchFamily="18" charset="0"/>
              </a:rPr>
              <a:t>В честь 60-летия Победы в Великой Отечественной войне и Дня железнодорожника 7 августа 2005 года на улице Транспортная был открыт памятник </a:t>
            </a:r>
          </a:p>
          <a:p>
            <a:pPr algn="ctr" fontAlgn="base"/>
            <a:r>
              <a:rPr lang="ru-RU" b="0" i="0" dirty="0">
                <a:solidFill>
                  <a:srgbClr val="333333"/>
                </a:solidFill>
                <a:effectLst/>
                <a:latin typeface="Times New Roman" panose="02020603050405020304" pitchFamily="18" charset="0"/>
                <a:cs typeface="Times New Roman" panose="02020603050405020304" pitchFamily="18" charset="0"/>
              </a:rPr>
              <a:t>«Паровоз Л-3908».</a:t>
            </a:r>
          </a:p>
          <a:p>
            <a:pPr algn="ctr" fontAlgn="base"/>
            <a:r>
              <a:rPr lang="ru-RU" b="0" i="0" dirty="0">
                <a:solidFill>
                  <a:srgbClr val="333333"/>
                </a:solidFill>
                <a:effectLst/>
                <a:latin typeface="Times New Roman" panose="02020603050405020304" pitchFamily="18" charset="0"/>
                <a:cs typeface="Times New Roman" panose="02020603050405020304" pitchFamily="18" charset="0"/>
              </a:rPr>
              <a:t>Паровоз, который установлен на постаменте, сделан на Ворошиловском заводе в 1949 году. </a:t>
            </a:r>
          </a:p>
          <a:p>
            <a:pPr algn="ctr" fontAlgn="base"/>
            <a:r>
              <a:rPr lang="ru-RU" b="0" i="0" dirty="0">
                <a:solidFill>
                  <a:srgbClr val="333333"/>
                </a:solidFill>
                <a:effectLst/>
                <a:latin typeface="Times New Roman" panose="02020603050405020304" pitchFamily="18" charset="0"/>
                <a:cs typeface="Times New Roman" panose="02020603050405020304" pitchFamily="18" charset="0"/>
              </a:rPr>
              <a:t>Раньше в локомотивном депо Новокузнецка стояли американские и венгерские паровозы, но именно эта модель стала одной из самых мощных и красивых в мире. </a:t>
            </a:r>
          </a:p>
          <a:p>
            <a:pPr algn="ctr" fontAlgn="base"/>
            <a:r>
              <a:rPr lang="ru-RU" b="0" i="0" dirty="0">
                <a:solidFill>
                  <a:srgbClr val="333333"/>
                </a:solidFill>
                <a:effectLst/>
                <a:latin typeface="Times New Roman" panose="02020603050405020304" pitchFamily="18" charset="0"/>
                <a:cs typeface="Times New Roman" panose="02020603050405020304" pitchFamily="18" charset="0"/>
              </a:rPr>
              <a:t>В середине 50-х годов в Новокузнецк прибыло 13 таких машин. Эта машина класса «Л» перевозила в основном уголь и руду. </a:t>
            </a:r>
          </a:p>
          <a:p>
            <a:pPr algn="ctr" fontAlgn="base"/>
            <a:r>
              <a:rPr lang="ru-RU" b="0" i="0" dirty="0">
                <a:solidFill>
                  <a:srgbClr val="333333"/>
                </a:solidFill>
                <a:effectLst/>
                <a:latin typeface="Times New Roman" panose="02020603050405020304" pitchFamily="18" charset="0"/>
                <a:cs typeface="Times New Roman" panose="02020603050405020304" pitchFamily="18" charset="0"/>
              </a:rPr>
              <a:t>Паровоз мог развивать скорость до 80 км/ч, тянуть за собой 5-6 тысяч тонн груза. В его хранилище входило 18 тысяч тонн угля. </a:t>
            </a:r>
          </a:p>
          <a:p>
            <a:pPr algn="ctr" fontAlgn="base"/>
            <a:r>
              <a:rPr lang="ru-RU" b="0" i="0" dirty="0">
                <a:solidFill>
                  <a:srgbClr val="333333"/>
                </a:solidFill>
                <a:effectLst/>
                <a:latin typeface="Times New Roman" panose="02020603050405020304" pitchFamily="18" charset="0"/>
                <a:cs typeface="Times New Roman" panose="02020603050405020304" pitchFamily="18" charset="0"/>
              </a:rPr>
              <a:t>Экипаж паровоза состоял из трех человек: машиниста, помощника и кочегара.</a:t>
            </a:r>
          </a:p>
        </p:txBody>
      </p:sp>
    </p:spTree>
    <p:extLst>
      <p:ext uri="{BB962C8B-B14F-4D97-AF65-F5344CB8AC3E}">
        <p14:creationId xmlns:p14="http://schemas.microsoft.com/office/powerpoint/2010/main" val="22313666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5000">
        <p15:prstTrans prst="pageCurlDouble"/>
      </p:transition>
    </mc:Choice>
    <mc:Fallback xmlns="">
      <p:transition spd="slow" advTm="1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100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fltVal val="0"/>
                                          </p:val>
                                        </p:tav>
                                        <p:tav tm="100000">
                                          <p:val>
                                            <p:strVal val="#ppt_w"/>
                                          </p:val>
                                        </p:tav>
                                      </p:tavLst>
                                    </p:anim>
                                    <p:anim calcmode="lin" valueType="num">
                                      <p:cBhvr>
                                        <p:cTn id="14" dur="1000" fill="hold"/>
                                        <p:tgtEl>
                                          <p:spTgt spid="5"/>
                                        </p:tgtEl>
                                        <p:attrNameLst>
                                          <p:attrName>ppt_h</p:attrName>
                                        </p:attrNameLst>
                                      </p:cBhvr>
                                      <p:tavLst>
                                        <p:tav tm="0">
                                          <p:val>
                                            <p:fltVal val="0"/>
                                          </p:val>
                                        </p:tav>
                                        <p:tav tm="100000">
                                          <p:val>
                                            <p:strVal val="#ppt_h"/>
                                          </p:val>
                                        </p:tav>
                                      </p:tavLst>
                                    </p:anim>
                                    <p:animEffect transition="in" filter="fade">
                                      <p:cBhvr>
                                        <p:cTn id="15" dur="1000"/>
                                        <p:tgtEl>
                                          <p:spTgt spid="5"/>
                                        </p:tgtEl>
                                      </p:cBhvr>
                                    </p:animEffect>
                                  </p:childTnLst>
                                </p:cTn>
                              </p:par>
                              <p:par>
                                <p:cTn id="16" presetID="42" presetClass="entr" presetSubtype="0" fill="hold" nodeType="withEffect">
                                  <p:stCondLst>
                                    <p:cond delay="100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1000"/>
                                        <p:tgtEl>
                                          <p:spTgt spid="7">
                                            <p:txEl>
                                              <p:pRg st="0" end="0"/>
                                            </p:txEl>
                                          </p:spTgt>
                                        </p:tgtEl>
                                      </p:cBhvr>
                                    </p:animEffect>
                                    <p:anim calcmode="lin" valueType="num">
                                      <p:cBhvr>
                                        <p:cTn id="19"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20"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par>
                          <p:cTn id="21" fill="hold">
                            <p:stCondLst>
                              <p:cond delay="3000"/>
                            </p:stCondLst>
                            <p:childTnLst>
                              <p:par>
                                <p:cTn id="22" presetID="14" presetClass="entr" presetSubtype="10" fill="hold" nodeType="afterEffect">
                                  <p:stCondLst>
                                    <p:cond delay="250"/>
                                  </p:stCondLst>
                                  <p:childTnLst>
                                    <p:set>
                                      <p:cBhvr>
                                        <p:cTn id="23" dur="1" fill="hold">
                                          <p:stCondLst>
                                            <p:cond delay="0"/>
                                          </p:stCondLst>
                                        </p:cTn>
                                        <p:tgtEl>
                                          <p:spTgt spid="9">
                                            <p:txEl>
                                              <p:pRg st="0" end="0"/>
                                            </p:txEl>
                                          </p:spTgt>
                                        </p:tgtEl>
                                        <p:attrNameLst>
                                          <p:attrName>style.visibility</p:attrName>
                                        </p:attrNameLst>
                                      </p:cBhvr>
                                      <p:to>
                                        <p:strVal val="visible"/>
                                      </p:to>
                                    </p:set>
                                    <p:animEffect transition="in" filter="randombar(horizontal)">
                                      <p:cBhvr>
                                        <p:cTn id="24" dur="1000"/>
                                        <p:tgtEl>
                                          <p:spTgt spid="9">
                                            <p:txEl>
                                              <p:pRg st="0" end="0"/>
                                            </p:txEl>
                                          </p:spTgt>
                                        </p:tgtEl>
                                      </p:cBhvr>
                                    </p:animEffect>
                                  </p:childTnLst>
                                </p:cTn>
                              </p:par>
                            </p:childTnLst>
                          </p:cTn>
                        </p:par>
                        <p:par>
                          <p:cTn id="25" fill="hold">
                            <p:stCondLst>
                              <p:cond delay="4250"/>
                            </p:stCondLst>
                            <p:childTnLst>
                              <p:par>
                                <p:cTn id="26" presetID="14" presetClass="entr" presetSubtype="10" fill="hold" nodeType="afterEffect">
                                  <p:stCondLst>
                                    <p:cond delay="250"/>
                                  </p:stCondLst>
                                  <p:childTnLst>
                                    <p:set>
                                      <p:cBhvr>
                                        <p:cTn id="27" dur="1" fill="hold">
                                          <p:stCondLst>
                                            <p:cond delay="0"/>
                                          </p:stCondLst>
                                        </p:cTn>
                                        <p:tgtEl>
                                          <p:spTgt spid="9">
                                            <p:txEl>
                                              <p:pRg st="1" end="1"/>
                                            </p:txEl>
                                          </p:spTgt>
                                        </p:tgtEl>
                                        <p:attrNameLst>
                                          <p:attrName>style.visibility</p:attrName>
                                        </p:attrNameLst>
                                      </p:cBhvr>
                                      <p:to>
                                        <p:strVal val="visible"/>
                                      </p:to>
                                    </p:set>
                                    <p:animEffect transition="in" filter="randombar(horizontal)">
                                      <p:cBhvr>
                                        <p:cTn id="28" dur="1000"/>
                                        <p:tgtEl>
                                          <p:spTgt spid="9">
                                            <p:txEl>
                                              <p:pRg st="1" end="1"/>
                                            </p:txEl>
                                          </p:spTgt>
                                        </p:tgtEl>
                                      </p:cBhvr>
                                    </p:animEffect>
                                  </p:childTnLst>
                                </p:cTn>
                              </p:par>
                            </p:childTnLst>
                          </p:cTn>
                        </p:par>
                        <p:par>
                          <p:cTn id="29" fill="hold">
                            <p:stCondLst>
                              <p:cond delay="5500"/>
                            </p:stCondLst>
                            <p:childTnLst>
                              <p:par>
                                <p:cTn id="30" presetID="14" presetClass="entr" presetSubtype="10" fill="hold" nodeType="afterEffect">
                                  <p:stCondLst>
                                    <p:cond delay="250"/>
                                  </p:stCondLst>
                                  <p:childTnLst>
                                    <p:set>
                                      <p:cBhvr>
                                        <p:cTn id="31" dur="1" fill="hold">
                                          <p:stCondLst>
                                            <p:cond delay="0"/>
                                          </p:stCondLst>
                                        </p:cTn>
                                        <p:tgtEl>
                                          <p:spTgt spid="9">
                                            <p:txEl>
                                              <p:pRg st="2" end="2"/>
                                            </p:txEl>
                                          </p:spTgt>
                                        </p:tgtEl>
                                        <p:attrNameLst>
                                          <p:attrName>style.visibility</p:attrName>
                                        </p:attrNameLst>
                                      </p:cBhvr>
                                      <p:to>
                                        <p:strVal val="visible"/>
                                      </p:to>
                                    </p:set>
                                    <p:animEffect transition="in" filter="randombar(horizontal)">
                                      <p:cBhvr>
                                        <p:cTn id="32" dur="1000"/>
                                        <p:tgtEl>
                                          <p:spTgt spid="9">
                                            <p:txEl>
                                              <p:pRg st="2" end="2"/>
                                            </p:txEl>
                                          </p:spTgt>
                                        </p:tgtEl>
                                      </p:cBhvr>
                                    </p:animEffect>
                                  </p:childTnLst>
                                </p:cTn>
                              </p:par>
                            </p:childTnLst>
                          </p:cTn>
                        </p:par>
                        <p:par>
                          <p:cTn id="33" fill="hold">
                            <p:stCondLst>
                              <p:cond delay="6750"/>
                            </p:stCondLst>
                            <p:childTnLst>
                              <p:par>
                                <p:cTn id="34" presetID="14" presetClass="entr" presetSubtype="10" fill="hold" nodeType="afterEffect">
                                  <p:stCondLst>
                                    <p:cond delay="250"/>
                                  </p:stCondLst>
                                  <p:childTnLst>
                                    <p:set>
                                      <p:cBhvr>
                                        <p:cTn id="35" dur="1" fill="hold">
                                          <p:stCondLst>
                                            <p:cond delay="0"/>
                                          </p:stCondLst>
                                        </p:cTn>
                                        <p:tgtEl>
                                          <p:spTgt spid="9">
                                            <p:txEl>
                                              <p:pRg st="3" end="3"/>
                                            </p:txEl>
                                          </p:spTgt>
                                        </p:tgtEl>
                                        <p:attrNameLst>
                                          <p:attrName>style.visibility</p:attrName>
                                        </p:attrNameLst>
                                      </p:cBhvr>
                                      <p:to>
                                        <p:strVal val="visible"/>
                                      </p:to>
                                    </p:set>
                                    <p:animEffect transition="in" filter="randombar(horizontal)">
                                      <p:cBhvr>
                                        <p:cTn id="36" dur="1000"/>
                                        <p:tgtEl>
                                          <p:spTgt spid="9">
                                            <p:txEl>
                                              <p:pRg st="3" end="3"/>
                                            </p:txEl>
                                          </p:spTgt>
                                        </p:tgtEl>
                                      </p:cBhvr>
                                    </p:animEffect>
                                  </p:childTnLst>
                                </p:cTn>
                              </p:par>
                            </p:childTnLst>
                          </p:cTn>
                        </p:par>
                        <p:par>
                          <p:cTn id="37" fill="hold">
                            <p:stCondLst>
                              <p:cond delay="8000"/>
                            </p:stCondLst>
                            <p:childTnLst>
                              <p:par>
                                <p:cTn id="38" presetID="14" presetClass="entr" presetSubtype="10" fill="hold" nodeType="afterEffect">
                                  <p:stCondLst>
                                    <p:cond delay="250"/>
                                  </p:stCondLst>
                                  <p:childTnLst>
                                    <p:set>
                                      <p:cBhvr>
                                        <p:cTn id="39" dur="1" fill="hold">
                                          <p:stCondLst>
                                            <p:cond delay="0"/>
                                          </p:stCondLst>
                                        </p:cTn>
                                        <p:tgtEl>
                                          <p:spTgt spid="9">
                                            <p:txEl>
                                              <p:pRg st="4" end="4"/>
                                            </p:txEl>
                                          </p:spTgt>
                                        </p:tgtEl>
                                        <p:attrNameLst>
                                          <p:attrName>style.visibility</p:attrName>
                                        </p:attrNameLst>
                                      </p:cBhvr>
                                      <p:to>
                                        <p:strVal val="visible"/>
                                      </p:to>
                                    </p:set>
                                    <p:animEffect transition="in" filter="randombar(horizontal)">
                                      <p:cBhvr>
                                        <p:cTn id="40" dur="1000"/>
                                        <p:tgtEl>
                                          <p:spTgt spid="9">
                                            <p:txEl>
                                              <p:pRg st="4" end="4"/>
                                            </p:txEl>
                                          </p:spTgt>
                                        </p:tgtEl>
                                      </p:cBhvr>
                                    </p:animEffect>
                                  </p:childTnLst>
                                </p:cTn>
                              </p:par>
                            </p:childTnLst>
                          </p:cTn>
                        </p:par>
                        <p:par>
                          <p:cTn id="41" fill="hold">
                            <p:stCondLst>
                              <p:cond delay="9250"/>
                            </p:stCondLst>
                            <p:childTnLst>
                              <p:par>
                                <p:cTn id="42" presetID="14" presetClass="entr" presetSubtype="10" fill="hold" nodeType="afterEffect">
                                  <p:stCondLst>
                                    <p:cond delay="250"/>
                                  </p:stCondLst>
                                  <p:childTnLst>
                                    <p:set>
                                      <p:cBhvr>
                                        <p:cTn id="43" dur="1" fill="hold">
                                          <p:stCondLst>
                                            <p:cond delay="0"/>
                                          </p:stCondLst>
                                        </p:cTn>
                                        <p:tgtEl>
                                          <p:spTgt spid="9">
                                            <p:txEl>
                                              <p:pRg st="5" end="5"/>
                                            </p:txEl>
                                          </p:spTgt>
                                        </p:tgtEl>
                                        <p:attrNameLst>
                                          <p:attrName>style.visibility</p:attrName>
                                        </p:attrNameLst>
                                      </p:cBhvr>
                                      <p:to>
                                        <p:strVal val="visible"/>
                                      </p:to>
                                    </p:set>
                                    <p:animEffect transition="in" filter="randombar(horizontal)">
                                      <p:cBhvr>
                                        <p:cTn id="44" dur="1000"/>
                                        <p:tgtEl>
                                          <p:spTgt spid="9">
                                            <p:txEl>
                                              <p:pRg st="5" end="5"/>
                                            </p:txEl>
                                          </p:spTgt>
                                        </p:tgtEl>
                                      </p:cBhvr>
                                    </p:animEffect>
                                  </p:childTnLst>
                                </p:cTn>
                              </p:par>
                            </p:childTnLst>
                          </p:cTn>
                        </p:par>
                        <p:par>
                          <p:cTn id="45" fill="hold">
                            <p:stCondLst>
                              <p:cond delay="10500"/>
                            </p:stCondLst>
                            <p:childTnLst>
                              <p:par>
                                <p:cTn id="46" presetID="14" presetClass="entr" presetSubtype="10" fill="hold" nodeType="afterEffect">
                                  <p:stCondLst>
                                    <p:cond delay="250"/>
                                  </p:stCondLst>
                                  <p:childTnLst>
                                    <p:set>
                                      <p:cBhvr>
                                        <p:cTn id="47" dur="1" fill="hold">
                                          <p:stCondLst>
                                            <p:cond delay="0"/>
                                          </p:stCondLst>
                                        </p:cTn>
                                        <p:tgtEl>
                                          <p:spTgt spid="9">
                                            <p:txEl>
                                              <p:pRg st="6" end="6"/>
                                            </p:txEl>
                                          </p:spTgt>
                                        </p:tgtEl>
                                        <p:attrNameLst>
                                          <p:attrName>style.visibility</p:attrName>
                                        </p:attrNameLst>
                                      </p:cBhvr>
                                      <p:to>
                                        <p:strVal val="visible"/>
                                      </p:to>
                                    </p:set>
                                    <p:animEffect transition="in" filter="randombar(horizontal)">
                                      <p:cBhvr>
                                        <p:cTn id="48" dur="1000"/>
                                        <p:tgtEl>
                                          <p:spTgt spid="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0A38A78-383D-42FC-AD7A-975E9A681F9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3875" y="388813"/>
            <a:ext cx="4495795" cy="408012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TextBox 3">
            <a:extLst>
              <a:ext uri="{FF2B5EF4-FFF2-40B4-BE49-F238E27FC236}">
                <a16:creationId xmlns:a16="http://schemas.microsoft.com/office/drawing/2014/main" id="{B95CE9F3-1CF9-4512-B86F-8BE6F2DB4A34}"/>
              </a:ext>
            </a:extLst>
          </p:cNvPr>
          <p:cNvSpPr txBox="1"/>
          <p:nvPr/>
        </p:nvSpPr>
        <p:spPr>
          <a:xfrm>
            <a:off x="5153023" y="442912"/>
            <a:ext cx="6248401" cy="707886"/>
          </a:xfrm>
          <a:prstGeom prst="rect">
            <a:avLst/>
          </a:prstGeom>
          <a:noFill/>
        </p:spPr>
        <p:txBody>
          <a:bodyPr wrap="square">
            <a:spAutoFit/>
          </a:bodyPr>
          <a:lstStyle/>
          <a:p>
            <a:pPr algn="ctr" fontAlgn="base"/>
            <a:r>
              <a:rPr lang="ru-RU" sz="2000" b="0" dirty="0">
                <a:solidFill>
                  <a:srgbClr val="9D2928"/>
                </a:solidFill>
                <a:effectLst/>
                <a:latin typeface="Times New Roman" panose="02020603050405020304" pitchFamily="18" charset="0"/>
                <a:cs typeface="Times New Roman" panose="02020603050405020304" pitchFamily="18" charset="0"/>
              </a:rPr>
              <a:t>Танк «Т-34» - памятник трудовому подвигу рабочих КМК в годы Великой Отечественной войны</a:t>
            </a:r>
          </a:p>
        </p:txBody>
      </p:sp>
      <p:sp>
        <p:nvSpPr>
          <p:cNvPr id="6" name="TextBox 5">
            <a:extLst>
              <a:ext uri="{FF2B5EF4-FFF2-40B4-BE49-F238E27FC236}">
                <a16:creationId xmlns:a16="http://schemas.microsoft.com/office/drawing/2014/main" id="{0C2A9157-2A6B-40F4-9B5C-AB23A35444B7}"/>
              </a:ext>
            </a:extLst>
          </p:cNvPr>
          <p:cNvSpPr txBox="1"/>
          <p:nvPr/>
        </p:nvSpPr>
        <p:spPr>
          <a:xfrm>
            <a:off x="5076825" y="1314450"/>
            <a:ext cx="6591300" cy="4708981"/>
          </a:xfrm>
          <a:prstGeom prst="rect">
            <a:avLst/>
          </a:prstGeom>
          <a:noFill/>
        </p:spPr>
        <p:txBody>
          <a:bodyPr wrap="square">
            <a:spAutoFit/>
          </a:bodyPr>
          <a:lstStyle/>
          <a:p>
            <a:pPr algn="ctr"/>
            <a:r>
              <a:rPr lang="ru-RU" sz="2000" b="0" i="0" dirty="0">
                <a:solidFill>
                  <a:srgbClr val="333333"/>
                </a:solidFill>
                <a:effectLst/>
                <a:latin typeface="Times New Roman" panose="02020603050405020304" pitchFamily="18" charset="0"/>
                <a:cs typeface="Times New Roman" panose="02020603050405020304" pitchFamily="18" charset="0"/>
              </a:rPr>
              <a:t>Танк Т-34 - символ трудового подвига металлургов Кузнецкого металлургического комбината </a:t>
            </a:r>
          </a:p>
          <a:p>
            <a:pPr algn="ctr"/>
            <a:r>
              <a:rPr lang="ru-RU" sz="2000" b="0" i="0" dirty="0">
                <a:solidFill>
                  <a:srgbClr val="333333"/>
                </a:solidFill>
                <a:effectLst/>
                <a:latin typeface="Times New Roman" panose="02020603050405020304" pitchFamily="18" charset="0"/>
                <a:cs typeface="Times New Roman" panose="02020603050405020304" pitchFamily="18" charset="0"/>
              </a:rPr>
              <a:t>в годы Великой Отечественной войны. </a:t>
            </a:r>
          </a:p>
          <a:p>
            <a:pPr algn="ctr"/>
            <a:r>
              <a:rPr lang="ru-RU" sz="2000" b="0" i="0" dirty="0">
                <a:solidFill>
                  <a:srgbClr val="333333"/>
                </a:solidFill>
                <a:effectLst/>
                <a:latin typeface="Times New Roman" panose="02020603050405020304" pitchFamily="18" charset="0"/>
                <a:cs typeface="Times New Roman" panose="02020603050405020304" pitchFamily="18" charset="0"/>
              </a:rPr>
              <a:t>Из кузнецкой брони было изготовлено 50 тысяч танков, 45 тысяч самолетов, 100 миллионов снарядов. </a:t>
            </a:r>
          </a:p>
          <a:p>
            <a:pPr algn="ctr"/>
            <a:r>
              <a:rPr lang="ru-RU" sz="2000" b="0" i="0" dirty="0">
                <a:solidFill>
                  <a:srgbClr val="333333"/>
                </a:solidFill>
                <a:effectLst/>
                <a:latin typeface="Times New Roman" panose="02020603050405020304" pitchFamily="18" charset="0"/>
                <a:cs typeface="Times New Roman" panose="02020603050405020304" pitchFamily="18" charset="0"/>
              </a:rPr>
              <a:t> В бой танк вступил в середине 1943 г. и прошел до Берлина. </a:t>
            </a:r>
          </a:p>
          <a:p>
            <a:pPr algn="ctr"/>
            <a:r>
              <a:rPr lang="ru-RU" sz="2000" b="0" i="0" dirty="0">
                <a:solidFill>
                  <a:srgbClr val="333333"/>
                </a:solidFill>
                <a:effectLst/>
                <a:latin typeface="Times New Roman" panose="02020603050405020304" pitchFamily="18" charset="0"/>
                <a:cs typeface="Times New Roman" panose="02020603050405020304" pitchFamily="18" charset="0"/>
              </a:rPr>
              <a:t>За полтора года войны потерял два экипажа, два раза был подбит. </a:t>
            </a:r>
          </a:p>
          <a:p>
            <a:pPr algn="ctr"/>
            <a:r>
              <a:rPr lang="ru-RU" sz="2000" b="0" i="0" dirty="0">
                <a:solidFill>
                  <a:srgbClr val="333333"/>
                </a:solidFill>
                <a:effectLst/>
                <a:latin typeface="Times New Roman" panose="02020603050405020304" pitchFamily="18" charset="0"/>
                <a:cs typeface="Times New Roman" panose="02020603050405020304" pitchFamily="18" charset="0"/>
              </a:rPr>
              <a:t>До того, как машина оказалась в Абаканской 242-й дивизии, она служила в советских танковых частях в Германии и Чехословакии. </a:t>
            </a:r>
          </a:p>
          <a:p>
            <a:pPr algn="ctr"/>
            <a:r>
              <a:rPr lang="ru-RU" sz="2000" b="0" i="0" dirty="0">
                <a:solidFill>
                  <a:srgbClr val="333333"/>
                </a:solidFill>
                <a:effectLst/>
                <a:latin typeface="Times New Roman" panose="02020603050405020304" pitchFamily="18" charset="0"/>
                <a:cs typeface="Times New Roman" panose="02020603050405020304" pitchFamily="18" charset="0"/>
              </a:rPr>
              <a:t>Важный момент в её биографии - участие в съёмках фильма «Горячий снег» под номером 114, с которым и сейчас стоит на постаменте. </a:t>
            </a:r>
            <a:endParaRPr lang="ru-RU" sz="2000" dirty="0">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E05ABDBF-7770-40EF-BAD7-77872A54B663}"/>
              </a:ext>
            </a:extLst>
          </p:cNvPr>
          <p:cNvSpPr txBox="1"/>
          <p:nvPr/>
        </p:nvSpPr>
        <p:spPr>
          <a:xfrm>
            <a:off x="238125" y="4733925"/>
            <a:ext cx="4914898" cy="1200329"/>
          </a:xfrm>
          <a:prstGeom prst="rect">
            <a:avLst/>
          </a:prstGeom>
          <a:noFill/>
        </p:spPr>
        <p:txBody>
          <a:bodyPr wrap="square">
            <a:spAutoFit/>
          </a:bodyPr>
          <a:lstStyle/>
          <a:p>
            <a:pPr algn="ctr" fontAlgn="base"/>
            <a:r>
              <a:rPr lang="ru-RU" b="1" i="0" dirty="0">
                <a:solidFill>
                  <a:srgbClr val="333333"/>
                </a:solidFill>
                <a:effectLst/>
                <a:latin typeface="Times New Roman" panose="02020603050405020304" pitchFamily="18" charset="0"/>
                <a:cs typeface="Times New Roman" panose="02020603050405020304" pitchFamily="18" charset="0"/>
              </a:rPr>
              <a:t>Открыт</a:t>
            </a:r>
            <a:r>
              <a:rPr lang="ru-RU" b="0" i="0" dirty="0">
                <a:solidFill>
                  <a:srgbClr val="333333"/>
                </a:solidFill>
                <a:effectLst/>
                <a:latin typeface="Times New Roman" panose="02020603050405020304" pitchFamily="18" charset="0"/>
                <a:cs typeface="Times New Roman" panose="02020603050405020304" pitchFamily="18" charset="0"/>
              </a:rPr>
              <a:t>: 9 мая 1973 г.</a:t>
            </a:r>
          </a:p>
          <a:p>
            <a:pPr algn="ctr" fontAlgn="base"/>
            <a:r>
              <a:rPr lang="ru-RU" b="1" i="0" dirty="0">
                <a:solidFill>
                  <a:srgbClr val="333333"/>
                </a:solidFill>
                <a:effectLst/>
                <a:latin typeface="Times New Roman" panose="02020603050405020304" pitchFamily="18" charset="0"/>
                <a:cs typeface="Times New Roman" panose="02020603050405020304" pitchFamily="18" charset="0"/>
              </a:rPr>
              <a:t>Местоположение</a:t>
            </a:r>
            <a:r>
              <a:rPr lang="ru-RU" b="0" i="0" dirty="0">
                <a:solidFill>
                  <a:srgbClr val="333333"/>
                </a:solidFill>
                <a:effectLst/>
                <a:latin typeface="Times New Roman" panose="02020603050405020304" pitchFamily="18" charset="0"/>
                <a:cs typeface="Times New Roman" panose="02020603050405020304" pitchFamily="18" charset="0"/>
              </a:rPr>
              <a:t>: </a:t>
            </a:r>
          </a:p>
          <a:p>
            <a:pPr algn="ctr" fontAlgn="base"/>
            <a:r>
              <a:rPr lang="ru-RU" b="0" i="0" dirty="0">
                <a:solidFill>
                  <a:srgbClr val="333333"/>
                </a:solidFill>
                <a:effectLst/>
                <a:latin typeface="Times New Roman" panose="02020603050405020304" pitchFamily="18" charset="0"/>
                <a:cs typeface="Times New Roman" panose="02020603050405020304" pitchFamily="18" charset="0"/>
              </a:rPr>
              <a:t>на площади Побед, </a:t>
            </a:r>
          </a:p>
          <a:p>
            <a:pPr algn="ctr" fontAlgn="base"/>
            <a:r>
              <a:rPr lang="ru-RU" b="0" i="0" dirty="0">
                <a:solidFill>
                  <a:srgbClr val="333333"/>
                </a:solidFill>
                <a:effectLst/>
                <a:latin typeface="Times New Roman" panose="02020603050405020304" pitchFamily="18" charset="0"/>
                <a:cs typeface="Times New Roman" panose="02020603050405020304" pitchFamily="18" charset="0"/>
              </a:rPr>
              <a:t>возле заводоуправления КМК</a:t>
            </a:r>
          </a:p>
        </p:txBody>
      </p:sp>
    </p:spTree>
    <p:extLst>
      <p:ext uri="{BB962C8B-B14F-4D97-AF65-F5344CB8AC3E}">
        <p14:creationId xmlns:p14="http://schemas.microsoft.com/office/powerpoint/2010/main" val="1790690107"/>
      </p:ext>
    </p:extLst>
  </p:cSld>
  <p:clrMapOvr>
    <a:masterClrMapping/>
  </p:clrMapOvr>
  <p:transition spd="slow" advTm="1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1000"/>
                                  </p:stCondLst>
                                  <p:childTnLst>
                                    <p:set>
                                      <p:cBhvr>
                                        <p:cTn id="6" dur="1" fill="hold">
                                          <p:stCondLst>
                                            <p:cond delay="0"/>
                                          </p:stCondLst>
                                        </p:cTn>
                                        <p:tgtEl>
                                          <p:spTgt spid="1026"/>
                                        </p:tgtEl>
                                        <p:attrNameLst>
                                          <p:attrName>style.visibility</p:attrName>
                                        </p:attrNameLst>
                                      </p:cBhvr>
                                      <p:to>
                                        <p:strVal val="visible"/>
                                      </p:to>
                                    </p:set>
                                    <p:animEffect transition="in" filter="barn(inVertical)">
                                      <p:cBhvr>
                                        <p:cTn id="7" dur="1000"/>
                                        <p:tgtEl>
                                          <p:spTgt spid="1026"/>
                                        </p:tgtEl>
                                      </p:cBhvr>
                                    </p:animEffect>
                                  </p:childTnLst>
                                </p:cTn>
                              </p:par>
                            </p:childTnLst>
                          </p:cTn>
                        </p:par>
                        <p:par>
                          <p:cTn id="8" fill="hold">
                            <p:stCondLst>
                              <p:cond delay="2000"/>
                            </p:stCondLst>
                            <p:childTnLst>
                              <p:par>
                                <p:cTn id="9" presetID="22" presetClass="entr" presetSubtype="4" fill="hold" nodeType="afterEffect">
                                  <p:stCondLst>
                                    <p:cond delay="250"/>
                                  </p:stCondLst>
                                  <p:childTnLst>
                                    <p:set>
                                      <p:cBhvr>
                                        <p:cTn id="10" dur="1" fill="hold">
                                          <p:stCondLst>
                                            <p:cond delay="0"/>
                                          </p:stCondLst>
                                        </p:cTn>
                                        <p:tgtEl>
                                          <p:spTgt spid="8">
                                            <p:txEl>
                                              <p:pRg st="0" end="0"/>
                                            </p:txEl>
                                          </p:spTgt>
                                        </p:tgtEl>
                                        <p:attrNameLst>
                                          <p:attrName>style.visibility</p:attrName>
                                        </p:attrNameLst>
                                      </p:cBhvr>
                                      <p:to>
                                        <p:strVal val="visible"/>
                                      </p:to>
                                    </p:set>
                                    <p:animEffect transition="in" filter="wipe(down)">
                                      <p:cBhvr>
                                        <p:cTn id="11" dur="1000"/>
                                        <p:tgtEl>
                                          <p:spTgt spid="8">
                                            <p:txEl>
                                              <p:pRg st="0" end="0"/>
                                            </p:txEl>
                                          </p:spTgt>
                                        </p:tgtEl>
                                      </p:cBhvr>
                                    </p:animEffect>
                                  </p:childTnLst>
                                </p:cTn>
                              </p:par>
                            </p:childTnLst>
                          </p:cTn>
                        </p:par>
                        <p:par>
                          <p:cTn id="12" fill="hold">
                            <p:stCondLst>
                              <p:cond delay="3250"/>
                            </p:stCondLst>
                            <p:childTnLst>
                              <p:par>
                                <p:cTn id="13" presetID="22" presetClass="entr" presetSubtype="4" fill="hold" nodeType="afterEffect">
                                  <p:stCondLst>
                                    <p:cond delay="250"/>
                                  </p:stCondLst>
                                  <p:childTnLst>
                                    <p:set>
                                      <p:cBhvr>
                                        <p:cTn id="14" dur="1" fill="hold">
                                          <p:stCondLst>
                                            <p:cond delay="0"/>
                                          </p:stCondLst>
                                        </p:cTn>
                                        <p:tgtEl>
                                          <p:spTgt spid="8">
                                            <p:txEl>
                                              <p:pRg st="1" end="1"/>
                                            </p:txEl>
                                          </p:spTgt>
                                        </p:tgtEl>
                                        <p:attrNameLst>
                                          <p:attrName>style.visibility</p:attrName>
                                        </p:attrNameLst>
                                      </p:cBhvr>
                                      <p:to>
                                        <p:strVal val="visible"/>
                                      </p:to>
                                    </p:set>
                                    <p:animEffect transition="in" filter="wipe(down)">
                                      <p:cBhvr>
                                        <p:cTn id="15" dur="1000"/>
                                        <p:tgtEl>
                                          <p:spTgt spid="8">
                                            <p:txEl>
                                              <p:pRg st="1" end="1"/>
                                            </p:txEl>
                                          </p:spTgt>
                                        </p:tgtEl>
                                      </p:cBhvr>
                                    </p:animEffect>
                                  </p:childTnLst>
                                </p:cTn>
                              </p:par>
                            </p:childTnLst>
                          </p:cTn>
                        </p:par>
                        <p:par>
                          <p:cTn id="16" fill="hold">
                            <p:stCondLst>
                              <p:cond delay="4500"/>
                            </p:stCondLst>
                            <p:childTnLst>
                              <p:par>
                                <p:cTn id="17" presetID="22" presetClass="entr" presetSubtype="4" fill="hold" nodeType="afterEffect">
                                  <p:stCondLst>
                                    <p:cond delay="250"/>
                                  </p:stCondLst>
                                  <p:childTnLst>
                                    <p:set>
                                      <p:cBhvr>
                                        <p:cTn id="18" dur="1" fill="hold">
                                          <p:stCondLst>
                                            <p:cond delay="0"/>
                                          </p:stCondLst>
                                        </p:cTn>
                                        <p:tgtEl>
                                          <p:spTgt spid="8">
                                            <p:txEl>
                                              <p:pRg st="2" end="2"/>
                                            </p:txEl>
                                          </p:spTgt>
                                        </p:tgtEl>
                                        <p:attrNameLst>
                                          <p:attrName>style.visibility</p:attrName>
                                        </p:attrNameLst>
                                      </p:cBhvr>
                                      <p:to>
                                        <p:strVal val="visible"/>
                                      </p:to>
                                    </p:set>
                                    <p:animEffect transition="in" filter="wipe(down)">
                                      <p:cBhvr>
                                        <p:cTn id="19" dur="1000"/>
                                        <p:tgtEl>
                                          <p:spTgt spid="8">
                                            <p:txEl>
                                              <p:pRg st="2" end="2"/>
                                            </p:txEl>
                                          </p:spTgt>
                                        </p:tgtEl>
                                      </p:cBhvr>
                                    </p:animEffect>
                                  </p:childTnLst>
                                </p:cTn>
                              </p:par>
                            </p:childTnLst>
                          </p:cTn>
                        </p:par>
                        <p:par>
                          <p:cTn id="20" fill="hold">
                            <p:stCondLst>
                              <p:cond delay="5750"/>
                            </p:stCondLst>
                            <p:childTnLst>
                              <p:par>
                                <p:cTn id="21" presetID="22" presetClass="entr" presetSubtype="4" fill="hold" nodeType="afterEffect">
                                  <p:stCondLst>
                                    <p:cond delay="250"/>
                                  </p:stCondLst>
                                  <p:childTnLst>
                                    <p:set>
                                      <p:cBhvr>
                                        <p:cTn id="22" dur="1" fill="hold">
                                          <p:stCondLst>
                                            <p:cond delay="0"/>
                                          </p:stCondLst>
                                        </p:cTn>
                                        <p:tgtEl>
                                          <p:spTgt spid="8">
                                            <p:txEl>
                                              <p:pRg st="3" end="3"/>
                                            </p:txEl>
                                          </p:spTgt>
                                        </p:tgtEl>
                                        <p:attrNameLst>
                                          <p:attrName>style.visibility</p:attrName>
                                        </p:attrNameLst>
                                      </p:cBhvr>
                                      <p:to>
                                        <p:strVal val="visible"/>
                                      </p:to>
                                    </p:set>
                                    <p:animEffect transition="in" filter="wipe(down)">
                                      <p:cBhvr>
                                        <p:cTn id="23" dur="1000"/>
                                        <p:tgtEl>
                                          <p:spTgt spid="8">
                                            <p:txEl>
                                              <p:pRg st="3" end="3"/>
                                            </p:txEl>
                                          </p:spTgt>
                                        </p:tgtEl>
                                      </p:cBhvr>
                                    </p:animEffect>
                                  </p:childTnLst>
                                </p:cTn>
                              </p:par>
                            </p:childTnLst>
                          </p:cTn>
                        </p:par>
                        <p:par>
                          <p:cTn id="24" fill="hold">
                            <p:stCondLst>
                              <p:cond delay="7000"/>
                            </p:stCondLst>
                            <p:childTnLst>
                              <p:par>
                                <p:cTn id="25" presetID="31" presetClass="entr" presetSubtype="0" fill="hold" nodeType="afterEffect">
                                  <p:stCondLst>
                                    <p:cond delay="500"/>
                                  </p:stCondLst>
                                  <p:childTnLst>
                                    <p:set>
                                      <p:cBhvr>
                                        <p:cTn id="26" dur="1" fill="hold">
                                          <p:stCondLst>
                                            <p:cond delay="0"/>
                                          </p:stCondLst>
                                        </p:cTn>
                                        <p:tgtEl>
                                          <p:spTgt spid="4">
                                            <p:txEl>
                                              <p:pRg st="0" end="0"/>
                                            </p:txEl>
                                          </p:spTgt>
                                        </p:tgtEl>
                                        <p:attrNameLst>
                                          <p:attrName>style.visibility</p:attrName>
                                        </p:attrNameLst>
                                      </p:cBhvr>
                                      <p:to>
                                        <p:strVal val="visible"/>
                                      </p:to>
                                    </p:set>
                                    <p:anim calcmode="lin" valueType="num">
                                      <p:cBhvr>
                                        <p:cTn id="27"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28"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29" dur="1000" fill="hold"/>
                                        <p:tgtEl>
                                          <p:spTgt spid="4">
                                            <p:txEl>
                                              <p:pRg st="0" end="0"/>
                                            </p:txEl>
                                          </p:spTgt>
                                        </p:tgtEl>
                                        <p:attrNameLst>
                                          <p:attrName>style.rotation</p:attrName>
                                        </p:attrNameLst>
                                      </p:cBhvr>
                                      <p:tavLst>
                                        <p:tav tm="0">
                                          <p:val>
                                            <p:fltVal val="90"/>
                                          </p:val>
                                        </p:tav>
                                        <p:tav tm="100000">
                                          <p:val>
                                            <p:fltVal val="0"/>
                                          </p:val>
                                        </p:tav>
                                      </p:tavLst>
                                    </p:anim>
                                    <p:animEffect transition="in" filter="fade">
                                      <p:cBhvr>
                                        <p:cTn id="30" dur="1000"/>
                                        <p:tgtEl>
                                          <p:spTgt spid="4">
                                            <p:txEl>
                                              <p:pRg st="0" end="0"/>
                                            </p:txEl>
                                          </p:spTgt>
                                        </p:tgtEl>
                                      </p:cBhvr>
                                    </p:animEffect>
                                  </p:childTnLst>
                                </p:cTn>
                              </p:par>
                            </p:childTnLst>
                          </p:cTn>
                        </p:par>
                        <p:par>
                          <p:cTn id="31" fill="hold">
                            <p:stCondLst>
                              <p:cond delay="8500"/>
                            </p:stCondLst>
                            <p:childTnLst>
                              <p:par>
                                <p:cTn id="32" presetID="53" presetClass="entr" presetSubtype="16" fill="hold" nodeType="afterEffect">
                                  <p:stCondLst>
                                    <p:cond delay="500"/>
                                  </p:stCondLst>
                                  <p:childTnLst>
                                    <p:set>
                                      <p:cBhvr>
                                        <p:cTn id="33" dur="1" fill="hold">
                                          <p:stCondLst>
                                            <p:cond delay="0"/>
                                          </p:stCondLst>
                                        </p:cTn>
                                        <p:tgtEl>
                                          <p:spTgt spid="6">
                                            <p:txEl>
                                              <p:pRg st="0" end="0"/>
                                            </p:txEl>
                                          </p:spTgt>
                                        </p:tgtEl>
                                        <p:attrNameLst>
                                          <p:attrName>style.visibility</p:attrName>
                                        </p:attrNameLst>
                                      </p:cBhvr>
                                      <p:to>
                                        <p:strVal val="visible"/>
                                      </p:to>
                                    </p:set>
                                    <p:anim calcmode="lin" valueType="num">
                                      <p:cBhvr>
                                        <p:cTn id="34" dur="1000" fill="hold"/>
                                        <p:tgtEl>
                                          <p:spTgt spid="6">
                                            <p:txEl>
                                              <p:pRg st="0" end="0"/>
                                            </p:txEl>
                                          </p:spTgt>
                                        </p:tgtEl>
                                        <p:attrNameLst>
                                          <p:attrName>ppt_w</p:attrName>
                                        </p:attrNameLst>
                                      </p:cBhvr>
                                      <p:tavLst>
                                        <p:tav tm="0">
                                          <p:val>
                                            <p:fltVal val="0"/>
                                          </p:val>
                                        </p:tav>
                                        <p:tav tm="100000">
                                          <p:val>
                                            <p:strVal val="#ppt_w"/>
                                          </p:val>
                                        </p:tav>
                                      </p:tavLst>
                                    </p:anim>
                                    <p:anim calcmode="lin" valueType="num">
                                      <p:cBhvr>
                                        <p:cTn id="35" dur="1000" fill="hold"/>
                                        <p:tgtEl>
                                          <p:spTgt spid="6">
                                            <p:txEl>
                                              <p:pRg st="0" end="0"/>
                                            </p:txEl>
                                          </p:spTgt>
                                        </p:tgtEl>
                                        <p:attrNameLst>
                                          <p:attrName>ppt_h</p:attrName>
                                        </p:attrNameLst>
                                      </p:cBhvr>
                                      <p:tavLst>
                                        <p:tav tm="0">
                                          <p:val>
                                            <p:fltVal val="0"/>
                                          </p:val>
                                        </p:tav>
                                        <p:tav tm="100000">
                                          <p:val>
                                            <p:strVal val="#ppt_h"/>
                                          </p:val>
                                        </p:tav>
                                      </p:tavLst>
                                    </p:anim>
                                    <p:animEffect transition="in" filter="fade">
                                      <p:cBhvr>
                                        <p:cTn id="36" dur="1000"/>
                                        <p:tgtEl>
                                          <p:spTgt spid="6">
                                            <p:txEl>
                                              <p:pRg st="0" end="0"/>
                                            </p:txEl>
                                          </p:spTgt>
                                        </p:tgtEl>
                                      </p:cBhvr>
                                    </p:animEffect>
                                  </p:childTnLst>
                                </p:cTn>
                              </p:par>
                            </p:childTnLst>
                          </p:cTn>
                        </p:par>
                        <p:par>
                          <p:cTn id="37" fill="hold">
                            <p:stCondLst>
                              <p:cond delay="10000"/>
                            </p:stCondLst>
                            <p:childTnLst>
                              <p:par>
                                <p:cTn id="38" presetID="53" presetClass="entr" presetSubtype="16" fill="hold" nodeType="afterEffect">
                                  <p:stCondLst>
                                    <p:cond delay="500"/>
                                  </p:stCondLst>
                                  <p:childTnLst>
                                    <p:set>
                                      <p:cBhvr>
                                        <p:cTn id="39" dur="1" fill="hold">
                                          <p:stCondLst>
                                            <p:cond delay="0"/>
                                          </p:stCondLst>
                                        </p:cTn>
                                        <p:tgtEl>
                                          <p:spTgt spid="6">
                                            <p:txEl>
                                              <p:pRg st="1" end="1"/>
                                            </p:txEl>
                                          </p:spTgt>
                                        </p:tgtEl>
                                        <p:attrNameLst>
                                          <p:attrName>style.visibility</p:attrName>
                                        </p:attrNameLst>
                                      </p:cBhvr>
                                      <p:to>
                                        <p:strVal val="visible"/>
                                      </p:to>
                                    </p:set>
                                    <p:anim calcmode="lin" valueType="num">
                                      <p:cBhvr>
                                        <p:cTn id="40" dur="1000" fill="hold"/>
                                        <p:tgtEl>
                                          <p:spTgt spid="6">
                                            <p:txEl>
                                              <p:pRg st="1" end="1"/>
                                            </p:txEl>
                                          </p:spTgt>
                                        </p:tgtEl>
                                        <p:attrNameLst>
                                          <p:attrName>ppt_w</p:attrName>
                                        </p:attrNameLst>
                                      </p:cBhvr>
                                      <p:tavLst>
                                        <p:tav tm="0">
                                          <p:val>
                                            <p:fltVal val="0"/>
                                          </p:val>
                                        </p:tav>
                                        <p:tav tm="100000">
                                          <p:val>
                                            <p:strVal val="#ppt_w"/>
                                          </p:val>
                                        </p:tav>
                                      </p:tavLst>
                                    </p:anim>
                                    <p:anim calcmode="lin" valueType="num">
                                      <p:cBhvr>
                                        <p:cTn id="41" dur="1000" fill="hold"/>
                                        <p:tgtEl>
                                          <p:spTgt spid="6">
                                            <p:txEl>
                                              <p:pRg st="1" end="1"/>
                                            </p:txEl>
                                          </p:spTgt>
                                        </p:tgtEl>
                                        <p:attrNameLst>
                                          <p:attrName>ppt_h</p:attrName>
                                        </p:attrNameLst>
                                      </p:cBhvr>
                                      <p:tavLst>
                                        <p:tav tm="0">
                                          <p:val>
                                            <p:fltVal val="0"/>
                                          </p:val>
                                        </p:tav>
                                        <p:tav tm="100000">
                                          <p:val>
                                            <p:strVal val="#ppt_h"/>
                                          </p:val>
                                        </p:tav>
                                      </p:tavLst>
                                    </p:anim>
                                    <p:animEffect transition="in" filter="fade">
                                      <p:cBhvr>
                                        <p:cTn id="42" dur="1000"/>
                                        <p:tgtEl>
                                          <p:spTgt spid="6">
                                            <p:txEl>
                                              <p:pRg st="1" end="1"/>
                                            </p:txEl>
                                          </p:spTgt>
                                        </p:tgtEl>
                                      </p:cBhvr>
                                    </p:animEffect>
                                  </p:childTnLst>
                                </p:cTn>
                              </p:par>
                            </p:childTnLst>
                          </p:cTn>
                        </p:par>
                        <p:par>
                          <p:cTn id="43" fill="hold">
                            <p:stCondLst>
                              <p:cond delay="11500"/>
                            </p:stCondLst>
                            <p:childTnLst>
                              <p:par>
                                <p:cTn id="44" presetID="53" presetClass="entr" presetSubtype="16" fill="hold" nodeType="afterEffect">
                                  <p:stCondLst>
                                    <p:cond delay="500"/>
                                  </p:stCondLst>
                                  <p:childTnLst>
                                    <p:set>
                                      <p:cBhvr>
                                        <p:cTn id="45" dur="1" fill="hold">
                                          <p:stCondLst>
                                            <p:cond delay="0"/>
                                          </p:stCondLst>
                                        </p:cTn>
                                        <p:tgtEl>
                                          <p:spTgt spid="6">
                                            <p:txEl>
                                              <p:pRg st="2" end="2"/>
                                            </p:txEl>
                                          </p:spTgt>
                                        </p:tgtEl>
                                        <p:attrNameLst>
                                          <p:attrName>style.visibility</p:attrName>
                                        </p:attrNameLst>
                                      </p:cBhvr>
                                      <p:to>
                                        <p:strVal val="visible"/>
                                      </p:to>
                                    </p:set>
                                    <p:anim calcmode="lin" valueType="num">
                                      <p:cBhvr>
                                        <p:cTn id="46" dur="1000" fill="hold"/>
                                        <p:tgtEl>
                                          <p:spTgt spid="6">
                                            <p:txEl>
                                              <p:pRg st="2" end="2"/>
                                            </p:txEl>
                                          </p:spTgt>
                                        </p:tgtEl>
                                        <p:attrNameLst>
                                          <p:attrName>ppt_w</p:attrName>
                                        </p:attrNameLst>
                                      </p:cBhvr>
                                      <p:tavLst>
                                        <p:tav tm="0">
                                          <p:val>
                                            <p:fltVal val="0"/>
                                          </p:val>
                                        </p:tav>
                                        <p:tav tm="100000">
                                          <p:val>
                                            <p:strVal val="#ppt_w"/>
                                          </p:val>
                                        </p:tav>
                                      </p:tavLst>
                                    </p:anim>
                                    <p:anim calcmode="lin" valueType="num">
                                      <p:cBhvr>
                                        <p:cTn id="47" dur="1000" fill="hold"/>
                                        <p:tgtEl>
                                          <p:spTgt spid="6">
                                            <p:txEl>
                                              <p:pRg st="2" end="2"/>
                                            </p:txEl>
                                          </p:spTgt>
                                        </p:tgtEl>
                                        <p:attrNameLst>
                                          <p:attrName>ppt_h</p:attrName>
                                        </p:attrNameLst>
                                      </p:cBhvr>
                                      <p:tavLst>
                                        <p:tav tm="0">
                                          <p:val>
                                            <p:fltVal val="0"/>
                                          </p:val>
                                        </p:tav>
                                        <p:tav tm="100000">
                                          <p:val>
                                            <p:strVal val="#ppt_h"/>
                                          </p:val>
                                        </p:tav>
                                      </p:tavLst>
                                    </p:anim>
                                    <p:animEffect transition="in" filter="fade">
                                      <p:cBhvr>
                                        <p:cTn id="48" dur="1000"/>
                                        <p:tgtEl>
                                          <p:spTgt spid="6">
                                            <p:txEl>
                                              <p:pRg st="2" end="2"/>
                                            </p:txEl>
                                          </p:spTgt>
                                        </p:tgtEl>
                                      </p:cBhvr>
                                    </p:animEffect>
                                  </p:childTnLst>
                                </p:cTn>
                              </p:par>
                            </p:childTnLst>
                          </p:cTn>
                        </p:par>
                        <p:par>
                          <p:cTn id="49" fill="hold">
                            <p:stCondLst>
                              <p:cond delay="13000"/>
                            </p:stCondLst>
                            <p:childTnLst>
                              <p:par>
                                <p:cTn id="50" presetID="53" presetClass="entr" presetSubtype="16" fill="hold" nodeType="afterEffect">
                                  <p:stCondLst>
                                    <p:cond delay="500"/>
                                  </p:stCondLst>
                                  <p:childTnLst>
                                    <p:set>
                                      <p:cBhvr>
                                        <p:cTn id="51" dur="1" fill="hold">
                                          <p:stCondLst>
                                            <p:cond delay="0"/>
                                          </p:stCondLst>
                                        </p:cTn>
                                        <p:tgtEl>
                                          <p:spTgt spid="6">
                                            <p:txEl>
                                              <p:pRg st="3" end="3"/>
                                            </p:txEl>
                                          </p:spTgt>
                                        </p:tgtEl>
                                        <p:attrNameLst>
                                          <p:attrName>style.visibility</p:attrName>
                                        </p:attrNameLst>
                                      </p:cBhvr>
                                      <p:to>
                                        <p:strVal val="visible"/>
                                      </p:to>
                                    </p:set>
                                    <p:anim calcmode="lin" valueType="num">
                                      <p:cBhvr>
                                        <p:cTn id="52" dur="1000" fill="hold"/>
                                        <p:tgtEl>
                                          <p:spTgt spid="6">
                                            <p:txEl>
                                              <p:pRg st="3" end="3"/>
                                            </p:txEl>
                                          </p:spTgt>
                                        </p:tgtEl>
                                        <p:attrNameLst>
                                          <p:attrName>ppt_w</p:attrName>
                                        </p:attrNameLst>
                                      </p:cBhvr>
                                      <p:tavLst>
                                        <p:tav tm="0">
                                          <p:val>
                                            <p:fltVal val="0"/>
                                          </p:val>
                                        </p:tav>
                                        <p:tav tm="100000">
                                          <p:val>
                                            <p:strVal val="#ppt_w"/>
                                          </p:val>
                                        </p:tav>
                                      </p:tavLst>
                                    </p:anim>
                                    <p:anim calcmode="lin" valueType="num">
                                      <p:cBhvr>
                                        <p:cTn id="53" dur="1000" fill="hold"/>
                                        <p:tgtEl>
                                          <p:spTgt spid="6">
                                            <p:txEl>
                                              <p:pRg st="3" end="3"/>
                                            </p:txEl>
                                          </p:spTgt>
                                        </p:tgtEl>
                                        <p:attrNameLst>
                                          <p:attrName>ppt_h</p:attrName>
                                        </p:attrNameLst>
                                      </p:cBhvr>
                                      <p:tavLst>
                                        <p:tav tm="0">
                                          <p:val>
                                            <p:fltVal val="0"/>
                                          </p:val>
                                        </p:tav>
                                        <p:tav tm="100000">
                                          <p:val>
                                            <p:strVal val="#ppt_h"/>
                                          </p:val>
                                        </p:tav>
                                      </p:tavLst>
                                    </p:anim>
                                    <p:animEffect transition="in" filter="fade">
                                      <p:cBhvr>
                                        <p:cTn id="54" dur="1000"/>
                                        <p:tgtEl>
                                          <p:spTgt spid="6">
                                            <p:txEl>
                                              <p:pRg st="3" end="3"/>
                                            </p:txEl>
                                          </p:spTgt>
                                        </p:tgtEl>
                                      </p:cBhvr>
                                    </p:animEffect>
                                  </p:childTnLst>
                                </p:cTn>
                              </p:par>
                            </p:childTnLst>
                          </p:cTn>
                        </p:par>
                        <p:par>
                          <p:cTn id="55" fill="hold">
                            <p:stCondLst>
                              <p:cond delay="14500"/>
                            </p:stCondLst>
                            <p:childTnLst>
                              <p:par>
                                <p:cTn id="56" presetID="53" presetClass="entr" presetSubtype="16" fill="hold" nodeType="afterEffect">
                                  <p:stCondLst>
                                    <p:cond delay="500"/>
                                  </p:stCondLst>
                                  <p:childTnLst>
                                    <p:set>
                                      <p:cBhvr>
                                        <p:cTn id="57" dur="1" fill="hold">
                                          <p:stCondLst>
                                            <p:cond delay="0"/>
                                          </p:stCondLst>
                                        </p:cTn>
                                        <p:tgtEl>
                                          <p:spTgt spid="6">
                                            <p:txEl>
                                              <p:pRg st="4" end="4"/>
                                            </p:txEl>
                                          </p:spTgt>
                                        </p:tgtEl>
                                        <p:attrNameLst>
                                          <p:attrName>style.visibility</p:attrName>
                                        </p:attrNameLst>
                                      </p:cBhvr>
                                      <p:to>
                                        <p:strVal val="visible"/>
                                      </p:to>
                                    </p:set>
                                    <p:anim calcmode="lin" valueType="num">
                                      <p:cBhvr>
                                        <p:cTn id="58" dur="1000" fill="hold"/>
                                        <p:tgtEl>
                                          <p:spTgt spid="6">
                                            <p:txEl>
                                              <p:pRg st="4" end="4"/>
                                            </p:txEl>
                                          </p:spTgt>
                                        </p:tgtEl>
                                        <p:attrNameLst>
                                          <p:attrName>ppt_w</p:attrName>
                                        </p:attrNameLst>
                                      </p:cBhvr>
                                      <p:tavLst>
                                        <p:tav tm="0">
                                          <p:val>
                                            <p:fltVal val="0"/>
                                          </p:val>
                                        </p:tav>
                                        <p:tav tm="100000">
                                          <p:val>
                                            <p:strVal val="#ppt_w"/>
                                          </p:val>
                                        </p:tav>
                                      </p:tavLst>
                                    </p:anim>
                                    <p:anim calcmode="lin" valueType="num">
                                      <p:cBhvr>
                                        <p:cTn id="59" dur="1000" fill="hold"/>
                                        <p:tgtEl>
                                          <p:spTgt spid="6">
                                            <p:txEl>
                                              <p:pRg st="4" end="4"/>
                                            </p:txEl>
                                          </p:spTgt>
                                        </p:tgtEl>
                                        <p:attrNameLst>
                                          <p:attrName>ppt_h</p:attrName>
                                        </p:attrNameLst>
                                      </p:cBhvr>
                                      <p:tavLst>
                                        <p:tav tm="0">
                                          <p:val>
                                            <p:fltVal val="0"/>
                                          </p:val>
                                        </p:tav>
                                        <p:tav tm="100000">
                                          <p:val>
                                            <p:strVal val="#ppt_h"/>
                                          </p:val>
                                        </p:tav>
                                      </p:tavLst>
                                    </p:anim>
                                    <p:animEffect transition="in" filter="fade">
                                      <p:cBhvr>
                                        <p:cTn id="60" dur="1000"/>
                                        <p:tgtEl>
                                          <p:spTgt spid="6">
                                            <p:txEl>
                                              <p:pRg st="4" end="4"/>
                                            </p:txEl>
                                          </p:spTgt>
                                        </p:tgtEl>
                                      </p:cBhvr>
                                    </p:animEffect>
                                  </p:childTnLst>
                                </p:cTn>
                              </p:par>
                            </p:childTnLst>
                          </p:cTn>
                        </p:par>
                        <p:par>
                          <p:cTn id="61" fill="hold">
                            <p:stCondLst>
                              <p:cond delay="16000"/>
                            </p:stCondLst>
                            <p:childTnLst>
                              <p:par>
                                <p:cTn id="62" presetID="53" presetClass="entr" presetSubtype="16" fill="hold" nodeType="afterEffect">
                                  <p:stCondLst>
                                    <p:cond delay="500"/>
                                  </p:stCondLst>
                                  <p:childTnLst>
                                    <p:set>
                                      <p:cBhvr>
                                        <p:cTn id="63" dur="1" fill="hold">
                                          <p:stCondLst>
                                            <p:cond delay="0"/>
                                          </p:stCondLst>
                                        </p:cTn>
                                        <p:tgtEl>
                                          <p:spTgt spid="6">
                                            <p:txEl>
                                              <p:pRg st="5" end="5"/>
                                            </p:txEl>
                                          </p:spTgt>
                                        </p:tgtEl>
                                        <p:attrNameLst>
                                          <p:attrName>style.visibility</p:attrName>
                                        </p:attrNameLst>
                                      </p:cBhvr>
                                      <p:to>
                                        <p:strVal val="visible"/>
                                      </p:to>
                                    </p:set>
                                    <p:anim calcmode="lin" valueType="num">
                                      <p:cBhvr>
                                        <p:cTn id="64" dur="1000" fill="hold"/>
                                        <p:tgtEl>
                                          <p:spTgt spid="6">
                                            <p:txEl>
                                              <p:pRg st="5" end="5"/>
                                            </p:txEl>
                                          </p:spTgt>
                                        </p:tgtEl>
                                        <p:attrNameLst>
                                          <p:attrName>ppt_w</p:attrName>
                                        </p:attrNameLst>
                                      </p:cBhvr>
                                      <p:tavLst>
                                        <p:tav tm="0">
                                          <p:val>
                                            <p:fltVal val="0"/>
                                          </p:val>
                                        </p:tav>
                                        <p:tav tm="100000">
                                          <p:val>
                                            <p:strVal val="#ppt_w"/>
                                          </p:val>
                                        </p:tav>
                                      </p:tavLst>
                                    </p:anim>
                                    <p:anim calcmode="lin" valueType="num">
                                      <p:cBhvr>
                                        <p:cTn id="65" dur="1000" fill="hold"/>
                                        <p:tgtEl>
                                          <p:spTgt spid="6">
                                            <p:txEl>
                                              <p:pRg st="5" end="5"/>
                                            </p:txEl>
                                          </p:spTgt>
                                        </p:tgtEl>
                                        <p:attrNameLst>
                                          <p:attrName>ppt_h</p:attrName>
                                        </p:attrNameLst>
                                      </p:cBhvr>
                                      <p:tavLst>
                                        <p:tav tm="0">
                                          <p:val>
                                            <p:fltVal val="0"/>
                                          </p:val>
                                        </p:tav>
                                        <p:tav tm="100000">
                                          <p:val>
                                            <p:strVal val="#ppt_h"/>
                                          </p:val>
                                        </p:tav>
                                      </p:tavLst>
                                    </p:anim>
                                    <p:animEffect transition="in" filter="fade">
                                      <p:cBhvr>
                                        <p:cTn id="66" dur="1000"/>
                                        <p:tgtEl>
                                          <p:spTgt spid="6">
                                            <p:txEl>
                                              <p:pRg st="5" end="5"/>
                                            </p:txEl>
                                          </p:spTgt>
                                        </p:tgtEl>
                                      </p:cBhvr>
                                    </p:animEffect>
                                  </p:childTnLst>
                                </p:cTn>
                              </p:par>
                            </p:childTnLst>
                          </p:cTn>
                        </p:par>
                        <p:par>
                          <p:cTn id="67" fill="hold">
                            <p:stCondLst>
                              <p:cond delay="17500"/>
                            </p:stCondLst>
                            <p:childTnLst>
                              <p:par>
                                <p:cTn id="68" presetID="53" presetClass="entr" presetSubtype="16" fill="hold" nodeType="afterEffect">
                                  <p:stCondLst>
                                    <p:cond delay="500"/>
                                  </p:stCondLst>
                                  <p:childTnLst>
                                    <p:set>
                                      <p:cBhvr>
                                        <p:cTn id="69" dur="1" fill="hold">
                                          <p:stCondLst>
                                            <p:cond delay="0"/>
                                          </p:stCondLst>
                                        </p:cTn>
                                        <p:tgtEl>
                                          <p:spTgt spid="6">
                                            <p:txEl>
                                              <p:pRg st="6" end="6"/>
                                            </p:txEl>
                                          </p:spTgt>
                                        </p:tgtEl>
                                        <p:attrNameLst>
                                          <p:attrName>style.visibility</p:attrName>
                                        </p:attrNameLst>
                                      </p:cBhvr>
                                      <p:to>
                                        <p:strVal val="visible"/>
                                      </p:to>
                                    </p:set>
                                    <p:anim calcmode="lin" valueType="num">
                                      <p:cBhvr>
                                        <p:cTn id="70" dur="1000" fill="hold"/>
                                        <p:tgtEl>
                                          <p:spTgt spid="6">
                                            <p:txEl>
                                              <p:pRg st="6" end="6"/>
                                            </p:txEl>
                                          </p:spTgt>
                                        </p:tgtEl>
                                        <p:attrNameLst>
                                          <p:attrName>ppt_w</p:attrName>
                                        </p:attrNameLst>
                                      </p:cBhvr>
                                      <p:tavLst>
                                        <p:tav tm="0">
                                          <p:val>
                                            <p:fltVal val="0"/>
                                          </p:val>
                                        </p:tav>
                                        <p:tav tm="100000">
                                          <p:val>
                                            <p:strVal val="#ppt_w"/>
                                          </p:val>
                                        </p:tav>
                                      </p:tavLst>
                                    </p:anim>
                                    <p:anim calcmode="lin" valueType="num">
                                      <p:cBhvr>
                                        <p:cTn id="71" dur="1000" fill="hold"/>
                                        <p:tgtEl>
                                          <p:spTgt spid="6">
                                            <p:txEl>
                                              <p:pRg st="6" end="6"/>
                                            </p:txEl>
                                          </p:spTgt>
                                        </p:tgtEl>
                                        <p:attrNameLst>
                                          <p:attrName>ppt_h</p:attrName>
                                        </p:attrNameLst>
                                      </p:cBhvr>
                                      <p:tavLst>
                                        <p:tav tm="0">
                                          <p:val>
                                            <p:fltVal val="0"/>
                                          </p:val>
                                        </p:tav>
                                        <p:tav tm="100000">
                                          <p:val>
                                            <p:strVal val="#ppt_h"/>
                                          </p:val>
                                        </p:tav>
                                      </p:tavLst>
                                    </p:anim>
                                    <p:animEffect transition="in" filter="fade">
                                      <p:cBhvr>
                                        <p:cTn id="72" dur="10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9575C964-F8BE-4152-BDCB-0CD981C83AA1}"/>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81050" y="361950"/>
            <a:ext cx="3810000" cy="48958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TextBox 3">
            <a:extLst>
              <a:ext uri="{FF2B5EF4-FFF2-40B4-BE49-F238E27FC236}">
                <a16:creationId xmlns:a16="http://schemas.microsoft.com/office/drawing/2014/main" id="{CCB8E458-C23D-496E-A699-54D1BB64F0D0}"/>
              </a:ext>
            </a:extLst>
          </p:cNvPr>
          <p:cNvSpPr txBox="1"/>
          <p:nvPr/>
        </p:nvSpPr>
        <p:spPr>
          <a:xfrm>
            <a:off x="4952999" y="361950"/>
            <a:ext cx="6896101" cy="1631216"/>
          </a:xfrm>
          <a:prstGeom prst="rect">
            <a:avLst/>
          </a:prstGeom>
          <a:noFill/>
        </p:spPr>
        <p:txBody>
          <a:bodyPr wrap="square">
            <a:spAutoFit/>
          </a:bodyPr>
          <a:lstStyle/>
          <a:p>
            <a:pPr algn="ctr" fontAlgn="base"/>
            <a:r>
              <a:rPr lang="ru-RU" sz="2000" b="0" dirty="0">
                <a:solidFill>
                  <a:srgbClr val="9D2928"/>
                </a:solidFill>
                <a:effectLst/>
                <a:latin typeface="Times New Roman" panose="02020603050405020304" pitchFamily="18" charset="0"/>
                <a:cs typeface="Times New Roman" panose="02020603050405020304" pitchFamily="18" charset="0"/>
              </a:rPr>
              <a:t>Мемориальная доска «Здесь работал в 1929-1931 гг. главным инженером строительства и эксплуатации Кузнецкого металлургического комбината академик Иван Павлович Бардин»</a:t>
            </a:r>
          </a:p>
          <a:p>
            <a:pPr algn="l" fontAlgn="base"/>
            <a:r>
              <a:rPr lang="ru-RU" sz="2000" b="0" i="0" dirty="0">
                <a:solidFill>
                  <a:srgbClr val="333333"/>
                </a:solidFill>
                <a:effectLst/>
                <a:latin typeface="Trebuchet MS" panose="020B0603020202020204" pitchFamily="34" charset="0"/>
              </a:rPr>
              <a:t> </a:t>
            </a:r>
          </a:p>
        </p:txBody>
      </p:sp>
      <p:sp>
        <p:nvSpPr>
          <p:cNvPr id="6" name="TextBox 5">
            <a:extLst>
              <a:ext uri="{FF2B5EF4-FFF2-40B4-BE49-F238E27FC236}">
                <a16:creationId xmlns:a16="http://schemas.microsoft.com/office/drawing/2014/main" id="{CC2E7173-01BA-4260-8649-1487939D32F6}"/>
              </a:ext>
            </a:extLst>
          </p:cNvPr>
          <p:cNvSpPr txBox="1"/>
          <p:nvPr/>
        </p:nvSpPr>
        <p:spPr>
          <a:xfrm>
            <a:off x="4952999" y="1694736"/>
            <a:ext cx="6981826" cy="4770537"/>
          </a:xfrm>
          <a:prstGeom prst="rect">
            <a:avLst/>
          </a:prstGeom>
          <a:noFill/>
        </p:spPr>
        <p:txBody>
          <a:bodyPr wrap="square">
            <a:spAutoFit/>
          </a:bodyPr>
          <a:lstStyle/>
          <a:p>
            <a:pPr algn="ctr" fontAlgn="base"/>
            <a:r>
              <a:rPr lang="ru-RU" sz="1900" b="0" i="0" dirty="0">
                <a:solidFill>
                  <a:srgbClr val="9E2B0C"/>
                </a:solidFill>
                <a:effectLst/>
                <a:latin typeface="Times New Roman" panose="02020603050405020304" pitchFamily="18" charset="0"/>
                <a:cs typeface="Times New Roman" panose="02020603050405020304" pitchFamily="18" charset="0"/>
                <a:hlinkClick r:id="rId3"/>
              </a:rPr>
              <a:t>Иван Павлович Бардин</a:t>
            </a:r>
            <a:r>
              <a:rPr lang="ru-RU" sz="1900" b="0" i="0" dirty="0">
                <a:solidFill>
                  <a:srgbClr val="333333"/>
                </a:solidFill>
                <a:effectLst/>
                <a:latin typeface="Times New Roman" panose="02020603050405020304" pitchFamily="18" charset="0"/>
                <a:cs typeface="Times New Roman" panose="02020603050405020304" pitchFamily="18" charset="0"/>
              </a:rPr>
              <a:t> (1(13).11.1883 - 7.01.1960) </a:t>
            </a:r>
          </a:p>
          <a:p>
            <a:pPr algn="ctr" fontAlgn="base"/>
            <a:r>
              <a:rPr lang="ru-RU" sz="1900" b="0" i="0" dirty="0">
                <a:solidFill>
                  <a:srgbClr val="333333"/>
                </a:solidFill>
                <a:effectLst/>
                <a:latin typeface="Times New Roman" panose="02020603050405020304" pitchFamily="18" charset="0"/>
                <a:cs typeface="Times New Roman" panose="02020603050405020304" pitchFamily="18" charset="0"/>
              </a:rPr>
              <a:t>прожил долгую жизнь, прошел большой путь от крестьянского парня до ученого с мировым именем, крупнейшего инженера-металлурга, государственного деятеля.</a:t>
            </a:r>
          </a:p>
          <a:p>
            <a:pPr algn="ctr" fontAlgn="base"/>
            <a:r>
              <a:rPr lang="ru-RU" sz="1900" b="0" i="0" dirty="0">
                <a:solidFill>
                  <a:srgbClr val="333333"/>
                </a:solidFill>
                <a:effectLst/>
                <a:latin typeface="Times New Roman" panose="02020603050405020304" pitchFamily="18" charset="0"/>
                <a:cs typeface="Times New Roman" panose="02020603050405020304" pitchFamily="18" charset="0"/>
              </a:rPr>
              <a:t>6 января 1929 года И.П. Бардин был назначен главным инженером </a:t>
            </a:r>
            <a:r>
              <a:rPr lang="ru-RU" sz="1900" b="0" i="0" dirty="0" err="1">
                <a:solidFill>
                  <a:srgbClr val="333333"/>
                </a:solidFill>
                <a:effectLst/>
                <a:latin typeface="Times New Roman" panose="02020603050405020304" pitchFamily="18" charset="0"/>
                <a:cs typeface="Times New Roman" panose="02020603050405020304" pitchFamily="18" charset="0"/>
              </a:rPr>
              <a:t>Кузнецкстроя</a:t>
            </a:r>
            <a:r>
              <a:rPr lang="ru-RU" sz="1900" b="0" i="0" dirty="0">
                <a:solidFill>
                  <a:srgbClr val="333333"/>
                </a:solidFill>
                <a:effectLst/>
                <a:latin typeface="Times New Roman" panose="02020603050405020304" pitchFamily="18" charset="0"/>
                <a:cs typeface="Times New Roman" panose="02020603050405020304" pitchFamily="18" charset="0"/>
              </a:rPr>
              <a:t>. Он блестяще оправдал свое назначение. </a:t>
            </a:r>
          </a:p>
          <a:p>
            <a:pPr algn="ctr" fontAlgn="base"/>
            <a:r>
              <a:rPr lang="ru-RU" sz="1900" b="0" i="0" dirty="0">
                <a:solidFill>
                  <a:srgbClr val="333333"/>
                </a:solidFill>
                <a:effectLst/>
                <a:latin typeface="Times New Roman" panose="02020603050405020304" pitchFamily="18" charset="0"/>
                <a:cs typeface="Times New Roman" panose="02020603050405020304" pitchFamily="18" charset="0"/>
              </a:rPr>
              <a:t>Под его руководством были построены доменные печи, прокатные станы явились новейшем достижением мировой техники и были крупнейшими в СССР.</a:t>
            </a:r>
          </a:p>
          <a:p>
            <a:pPr algn="ctr" fontAlgn="base"/>
            <a:r>
              <a:rPr lang="ru-RU" sz="1900" b="0" i="0" dirty="0">
                <a:solidFill>
                  <a:srgbClr val="333333"/>
                </a:solidFill>
                <a:effectLst/>
                <a:latin typeface="Times New Roman" panose="02020603050405020304" pitchFamily="18" charset="0"/>
                <a:cs typeface="Times New Roman" panose="02020603050405020304" pitchFamily="18" charset="0"/>
              </a:rPr>
              <a:t>1 сентября 1961 года на Площади Побед состоялся митинг, на котором была открыта мемориальная доска с надписью: </a:t>
            </a:r>
          </a:p>
          <a:p>
            <a:pPr algn="ctr" fontAlgn="base"/>
            <a:r>
              <a:rPr lang="ru-RU" sz="1900" b="0" i="0" dirty="0">
                <a:solidFill>
                  <a:srgbClr val="333333"/>
                </a:solidFill>
                <a:effectLst/>
                <a:latin typeface="Times New Roman" panose="02020603050405020304" pitchFamily="18" charset="0"/>
                <a:cs typeface="Times New Roman" panose="02020603050405020304" pitchFamily="18" charset="0"/>
              </a:rPr>
              <a:t>«Здесь работал с 1929 - 1937 гг. главным инженером строительства и эксплуатации Кузнецкого металлургического комбината</a:t>
            </a:r>
          </a:p>
          <a:p>
            <a:pPr algn="ctr" fontAlgn="base"/>
            <a:r>
              <a:rPr lang="ru-RU" sz="1900" b="0" i="0" dirty="0">
                <a:solidFill>
                  <a:srgbClr val="333333"/>
                </a:solidFill>
                <a:effectLst/>
                <a:latin typeface="Times New Roman" panose="02020603050405020304" pitchFamily="18" charset="0"/>
                <a:cs typeface="Times New Roman" panose="02020603050405020304" pitchFamily="18" charset="0"/>
              </a:rPr>
              <a:t> академик Иван Павлович Бардин».</a:t>
            </a:r>
          </a:p>
        </p:txBody>
      </p:sp>
      <p:sp>
        <p:nvSpPr>
          <p:cNvPr id="8" name="TextBox 7">
            <a:extLst>
              <a:ext uri="{FF2B5EF4-FFF2-40B4-BE49-F238E27FC236}">
                <a16:creationId xmlns:a16="http://schemas.microsoft.com/office/drawing/2014/main" id="{ACCF23E7-F445-4CBB-ADC0-8DE017651516}"/>
              </a:ext>
            </a:extLst>
          </p:cNvPr>
          <p:cNvSpPr txBox="1"/>
          <p:nvPr/>
        </p:nvSpPr>
        <p:spPr>
          <a:xfrm>
            <a:off x="419100" y="5367992"/>
            <a:ext cx="4533899" cy="1477328"/>
          </a:xfrm>
          <a:prstGeom prst="rect">
            <a:avLst/>
          </a:prstGeom>
          <a:noFill/>
        </p:spPr>
        <p:txBody>
          <a:bodyPr wrap="square">
            <a:spAutoFit/>
          </a:bodyPr>
          <a:lstStyle/>
          <a:p>
            <a:pPr algn="ctr" fontAlgn="base"/>
            <a:r>
              <a:rPr lang="ru-RU" b="1" i="0" dirty="0">
                <a:solidFill>
                  <a:srgbClr val="333333"/>
                </a:solidFill>
                <a:effectLst/>
                <a:latin typeface="Times New Roman" panose="02020603050405020304" pitchFamily="18" charset="0"/>
                <a:cs typeface="Times New Roman" panose="02020603050405020304" pitchFamily="18" charset="0"/>
              </a:rPr>
              <a:t>Открыт:</a:t>
            </a:r>
            <a:r>
              <a:rPr lang="ru-RU" b="0" i="0" dirty="0">
                <a:solidFill>
                  <a:srgbClr val="333333"/>
                </a:solidFill>
                <a:effectLst/>
                <a:latin typeface="Times New Roman" panose="02020603050405020304" pitchFamily="18" charset="0"/>
                <a:cs typeface="Times New Roman" panose="02020603050405020304" pitchFamily="18" charset="0"/>
              </a:rPr>
              <a:t> 1 сентября 1961 года</a:t>
            </a:r>
          </a:p>
          <a:p>
            <a:pPr algn="ctr" fontAlgn="base"/>
            <a:r>
              <a:rPr lang="ru-RU" b="1" i="0" dirty="0">
                <a:solidFill>
                  <a:srgbClr val="333333"/>
                </a:solidFill>
                <a:effectLst/>
                <a:latin typeface="Times New Roman" panose="02020603050405020304" pitchFamily="18" charset="0"/>
                <a:cs typeface="Times New Roman" panose="02020603050405020304" pitchFamily="18" charset="0"/>
              </a:rPr>
              <a:t>Местоположение:</a:t>
            </a:r>
          </a:p>
          <a:p>
            <a:pPr algn="ctr" fontAlgn="base"/>
            <a:r>
              <a:rPr lang="ru-RU" b="0" i="0" dirty="0">
                <a:solidFill>
                  <a:srgbClr val="333333"/>
                </a:solidFill>
                <a:effectLst/>
                <a:latin typeface="Times New Roman" panose="02020603050405020304" pitchFamily="18" charset="0"/>
                <a:cs typeface="Times New Roman" panose="02020603050405020304" pitchFamily="18" charset="0"/>
              </a:rPr>
              <a:t> Центральный район, Площадь Побед, 1</a:t>
            </a:r>
          </a:p>
          <a:p>
            <a:pPr algn="ct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878338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5000">
        <p15:prstTrans prst="pageCurlDouble"/>
      </p:transition>
    </mc:Choice>
    <mc:Fallback xmlns="">
      <p:transition spd="slow" advTm="1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500"/>
                                  </p:stCondLst>
                                  <p:childTnLst>
                                    <p:set>
                                      <p:cBhvr>
                                        <p:cTn id="6" dur="1" fill="hold">
                                          <p:stCondLst>
                                            <p:cond delay="0"/>
                                          </p:stCondLst>
                                        </p:cTn>
                                        <p:tgtEl>
                                          <p:spTgt spid="2050"/>
                                        </p:tgtEl>
                                        <p:attrNameLst>
                                          <p:attrName>style.visibility</p:attrName>
                                        </p:attrNameLst>
                                      </p:cBhvr>
                                      <p:to>
                                        <p:strVal val="visible"/>
                                      </p:to>
                                    </p:set>
                                    <p:anim calcmode="lin" valueType="num">
                                      <p:cBhvr>
                                        <p:cTn id="7" dur="1000" fill="hold"/>
                                        <p:tgtEl>
                                          <p:spTgt spid="2050"/>
                                        </p:tgtEl>
                                        <p:attrNameLst>
                                          <p:attrName>ppt_w</p:attrName>
                                        </p:attrNameLst>
                                      </p:cBhvr>
                                      <p:tavLst>
                                        <p:tav tm="0">
                                          <p:val>
                                            <p:fltVal val="0"/>
                                          </p:val>
                                        </p:tav>
                                        <p:tav tm="100000">
                                          <p:val>
                                            <p:strVal val="#ppt_w"/>
                                          </p:val>
                                        </p:tav>
                                      </p:tavLst>
                                    </p:anim>
                                    <p:anim calcmode="lin" valueType="num">
                                      <p:cBhvr>
                                        <p:cTn id="8" dur="1000" fill="hold"/>
                                        <p:tgtEl>
                                          <p:spTgt spid="2050"/>
                                        </p:tgtEl>
                                        <p:attrNameLst>
                                          <p:attrName>ppt_h</p:attrName>
                                        </p:attrNameLst>
                                      </p:cBhvr>
                                      <p:tavLst>
                                        <p:tav tm="0">
                                          <p:val>
                                            <p:fltVal val="0"/>
                                          </p:val>
                                        </p:tav>
                                        <p:tav tm="100000">
                                          <p:val>
                                            <p:strVal val="#ppt_h"/>
                                          </p:val>
                                        </p:tav>
                                      </p:tavLst>
                                    </p:anim>
                                    <p:animEffect transition="in" filter="fade">
                                      <p:cBhvr>
                                        <p:cTn id="9" dur="1000"/>
                                        <p:tgtEl>
                                          <p:spTgt spid="2050"/>
                                        </p:tgtEl>
                                      </p:cBhvr>
                                    </p:animEffect>
                                  </p:childTnLst>
                                </p:cTn>
                              </p:par>
                            </p:childTnLst>
                          </p:cTn>
                        </p:par>
                        <p:par>
                          <p:cTn id="10" fill="hold">
                            <p:stCondLst>
                              <p:cond delay="1500"/>
                            </p:stCondLst>
                            <p:childTnLst>
                              <p:par>
                                <p:cTn id="11" presetID="42" presetClass="entr" presetSubtype="0" fill="hold" nodeType="after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Effect transition="in" filter="fade">
                                      <p:cBhvr>
                                        <p:cTn id="13" dur="1000"/>
                                        <p:tgtEl>
                                          <p:spTgt spid="8">
                                            <p:txEl>
                                              <p:pRg st="0" end="0"/>
                                            </p:txEl>
                                          </p:spTgt>
                                        </p:tgtEl>
                                      </p:cBhvr>
                                    </p:animEffect>
                                    <p:anim calcmode="lin" valueType="num">
                                      <p:cBhvr>
                                        <p:cTn id="14"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2500"/>
                            </p:stCondLst>
                            <p:childTnLst>
                              <p:par>
                                <p:cTn id="17" presetID="42" presetClass="entr" presetSubtype="0" fill="hold" nodeType="afterEffect">
                                  <p:stCondLst>
                                    <p:cond delay="0"/>
                                  </p:stCondLst>
                                  <p:childTnLst>
                                    <p:set>
                                      <p:cBhvr>
                                        <p:cTn id="18" dur="1" fill="hold">
                                          <p:stCondLst>
                                            <p:cond delay="0"/>
                                          </p:stCondLst>
                                        </p:cTn>
                                        <p:tgtEl>
                                          <p:spTgt spid="8">
                                            <p:txEl>
                                              <p:pRg st="1" end="1"/>
                                            </p:txEl>
                                          </p:spTgt>
                                        </p:tgtEl>
                                        <p:attrNameLst>
                                          <p:attrName>style.visibility</p:attrName>
                                        </p:attrNameLst>
                                      </p:cBhvr>
                                      <p:to>
                                        <p:strVal val="visible"/>
                                      </p:to>
                                    </p:set>
                                    <p:animEffect transition="in" filter="fade">
                                      <p:cBhvr>
                                        <p:cTn id="19" dur="1000"/>
                                        <p:tgtEl>
                                          <p:spTgt spid="8">
                                            <p:txEl>
                                              <p:pRg st="1" end="1"/>
                                            </p:txEl>
                                          </p:spTgt>
                                        </p:tgtEl>
                                      </p:cBhvr>
                                    </p:animEffect>
                                    <p:anim calcmode="lin" valueType="num">
                                      <p:cBhvr>
                                        <p:cTn id="20"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par>
                          <p:cTn id="22" fill="hold">
                            <p:stCondLst>
                              <p:cond delay="3500"/>
                            </p:stCondLst>
                            <p:childTnLst>
                              <p:par>
                                <p:cTn id="23" presetID="42" presetClass="entr" presetSubtype="0" fill="hold" nodeType="afterEffect">
                                  <p:stCondLst>
                                    <p:cond delay="0"/>
                                  </p:stCondLst>
                                  <p:childTnLst>
                                    <p:set>
                                      <p:cBhvr>
                                        <p:cTn id="24" dur="1" fill="hold">
                                          <p:stCondLst>
                                            <p:cond delay="0"/>
                                          </p:stCondLst>
                                        </p:cTn>
                                        <p:tgtEl>
                                          <p:spTgt spid="8">
                                            <p:txEl>
                                              <p:pRg st="2" end="2"/>
                                            </p:txEl>
                                          </p:spTgt>
                                        </p:tgtEl>
                                        <p:attrNameLst>
                                          <p:attrName>style.visibility</p:attrName>
                                        </p:attrNameLst>
                                      </p:cBhvr>
                                      <p:to>
                                        <p:strVal val="visible"/>
                                      </p:to>
                                    </p:set>
                                    <p:animEffect transition="in" filter="fade">
                                      <p:cBhvr>
                                        <p:cTn id="25" dur="1000"/>
                                        <p:tgtEl>
                                          <p:spTgt spid="8">
                                            <p:txEl>
                                              <p:pRg st="2" end="2"/>
                                            </p:txEl>
                                          </p:spTgt>
                                        </p:tgtEl>
                                      </p:cBhvr>
                                    </p:animEffect>
                                    <p:anim calcmode="lin" valueType="num">
                                      <p:cBhvr>
                                        <p:cTn id="26"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8">
                                            <p:txEl>
                                              <p:pRg st="2" end="2"/>
                                            </p:txEl>
                                          </p:spTgt>
                                        </p:tgtEl>
                                        <p:attrNameLst>
                                          <p:attrName>ppt_y</p:attrName>
                                        </p:attrNameLst>
                                      </p:cBhvr>
                                      <p:tavLst>
                                        <p:tav tm="0">
                                          <p:val>
                                            <p:strVal val="#ppt_y+.1"/>
                                          </p:val>
                                        </p:tav>
                                        <p:tav tm="100000">
                                          <p:val>
                                            <p:strVal val="#ppt_y"/>
                                          </p:val>
                                        </p:tav>
                                      </p:tavLst>
                                    </p:anim>
                                  </p:childTnLst>
                                </p:cTn>
                              </p:par>
                            </p:childTnLst>
                          </p:cTn>
                        </p:par>
                        <p:par>
                          <p:cTn id="28" fill="hold">
                            <p:stCondLst>
                              <p:cond delay="4500"/>
                            </p:stCondLst>
                            <p:childTnLst>
                              <p:par>
                                <p:cTn id="29" presetID="42" presetClass="entr" presetSubtype="0" fill="hold" nodeType="afterEffect">
                                  <p:stCondLst>
                                    <p:cond delay="0"/>
                                  </p:stCondLst>
                                  <p:childTnLst>
                                    <p:set>
                                      <p:cBhvr>
                                        <p:cTn id="30" dur="1" fill="hold">
                                          <p:stCondLst>
                                            <p:cond delay="0"/>
                                          </p:stCondLst>
                                        </p:cTn>
                                        <p:tgtEl>
                                          <p:spTgt spid="8">
                                            <p:txEl>
                                              <p:pRg st="3" end="3"/>
                                            </p:txEl>
                                          </p:spTgt>
                                        </p:tgtEl>
                                        <p:attrNameLst>
                                          <p:attrName>style.visibility</p:attrName>
                                        </p:attrNameLst>
                                      </p:cBhvr>
                                      <p:to>
                                        <p:strVal val="visible"/>
                                      </p:to>
                                    </p:set>
                                    <p:animEffect transition="in" filter="fade">
                                      <p:cBhvr>
                                        <p:cTn id="31" dur="1000"/>
                                        <p:tgtEl>
                                          <p:spTgt spid="8">
                                            <p:txEl>
                                              <p:pRg st="3" end="3"/>
                                            </p:txEl>
                                          </p:spTgt>
                                        </p:tgtEl>
                                      </p:cBhvr>
                                    </p:animEffect>
                                    <p:anim calcmode="lin" valueType="num">
                                      <p:cBhvr>
                                        <p:cTn id="32"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33" dur="1000" fill="hold"/>
                                        <p:tgtEl>
                                          <p:spTgt spid="8">
                                            <p:txEl>
                                              <p:pRg st="3" end="3"/>
                                            </p:txEl>
                                          </p:spTgt>
                                        </p:tgtEl>
                                        <p:attrNameLst>
                                          <p:attrName>ppt_y</p:attrName>
                                        </p:attrNameLst>
                                      </p:cBhvr>
                                      <p:tavLst>
                                        <p:tav tm="0">
                                          <p:val>
                                            <p:strVal val="#ppt_y+.1"/>
                                          </p:val>
                                        </p:tav>
                                        <p:tav tm="100000">
                                          <p:val>
                                            <p:strVal val="#ppt_y"/>
                                          </p:val>
                                        </p:tav>
                                      </p:tavLst>
                                    </p:anim>
                                  </p:childTnLst>
                                </p:cTn>
                              </p:par>
                            </p:childTnLst>
                          </p:cTn>
                        </p:par>
                        <p:par>
                          <p:cTn id="34" fill="hold">
                            <p:stCondLst>
                              <p:cond delay="5500"/>
                            </p:stCondLst>
                            <p:childTnLst>
                              <p:par>
                                <p:cTn id="35" presetID="21" presetClass="entr" presetSubtype="1" fill="hold" nodeType="afterEffect">
                                  <p:stCondLst>
                                    <p:cond delay="500"/>
                                  </p:stCondLst>
                                  <p:childTnLst>
                                    <p:set>
                                      <p:cBhvr>
                                        <p:cTn id="36" dur="1" fill="hold">
                                          <p:stCondLst>
                                            <p:cond delay="0"/>
                                          </p:stCondLst>
                                        </p:cTn>
                                        <p:tgtEl>
                                          <p:spTgt spid="4">
                                            <p:txEl>
                                              <p:pRg st="0" end="0"/>
                                            </p:txEl>
                                          </p:spTgt>
                                        </p:tgtEl>
                                        <p:attrNameLst>
                                          <p:attrName>style.visibility</p:attrName>
                                        </p:attrNameLst>
                                      </p:cBhvr>
                                      <p:to>
                                        <p:strVal val="visible"/>
                                      </p:to>
                                    </p:set>
                                    <p:animEffect transition="in" filter="wheel(1)">
                                      <p:cBhvr>
                                        <p:cTn id="37" dur="1000"/>
                                        <p:tgtEl>
                                          <p:spTgt spid="4">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500"/>
                                  </p:stCondLst>
                                  <p:childTnLst>
                                    <p:set>
                                      <p:cBhvr>
                                        <p:cTn id="41" dur="1" fill="hold">
                                          <p:stCondLst>
                                            <p:cond delay="0"/>
                                          </p:stCondLst>
                                        </p:cTn>
                                        <p:tgtEl>
                                          <p:spTgt spid="6">
                                            <p:txEl>
                                              <p:pRg st="0" end="0"/>
                                            </p:txEl>
                                          </p:spTgt>
                                        </p:tgtEl>
                                        <p:attrNameLst>
                                          <p:attrName>style.visibility</p:attrName>
                                        </p:attrNameLst>
                                      </p:cBhvr>
                                      <p:to>
                                        <p:strVal val="visible"/>
                                      </p:to>
                                    </p:set>
                                    <p:animEffect transition="in" filter="fade">
                                      <p:cBhvr>
                                        <p:cTn id="42" dur="1000"/>
                                        <p:tgtEl>
                                          <p:spTgt spid="6">
                                            <p:txEl>
                                              <p:pRg st="0" end="0"/>
                                            </p:txEl>
                                          </p:spTgt>
                                        </p:tgtEl>
                                      </p:cBhvr>
                                    </p:animEffect>
                                    <p:anim calcmode="lin" valueType="num">
                                      <p:cBhvr>
                                        <p:cTn id="43"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44" dur="1000" fill="hold"/>
                                        <p:tgtEl>
                                          <p:spTgt spid="6">
                                            <p:txEl>
                                              <p:pRg st="0" end="0"/>
                                            </p:txEl>
                                          </p:spTgt>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500"/>
                                  </p:stCondLst>
                                  <p:childTnLst>
                                    <p:set>
                                      <p:cBhvr>
                                        <p:cTn id="46" dur="1" fill="hold">
                                          <p:stCondLst>
                                            <p:cond delay="0"/>
                                          </p:stCondLst>
                                        </p:cTn>
                                        <p:tgtEl>
                                          <p:spTgt spid="6">
                                            <p:txEl>
                                              <p:pRg st="1" end="1"/>
                                            </p:txEl>
                                          </p:spTgt>
                                        </p:tgtEl>
                                        <p:attrNameLst>
                                          <p:attrName>style.visibility</p:attrName>
                                        </p:attrNameLst>
                                      </p:cBhvr>
                                      <p:to>
                                        <p:strVal val="visible"/>
                                      </p:to>
                                    </p:set>
                                    <p:animEffect transition="in" filter="fade">
                                      <p:cBhvr>
                                        <p:cTn id="47" dur="1000"/>
                                        <p:tgtEl>
                                          <p:spTgt spid="6">
                                            <p:txEl>
                                              <p:pRg st="1" end="1"/>
                                            </p:txEl>
                                          </p:spTgt>
                                        </p:tgtEl>
                                      </p:cBhvr>
                                    </p:animEffect>
                                    <p:anim calcmode="lin" valueType="num">
                                      <p:cBhvr>
                                        <p:cTn id="48"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49" dur="1000" fill="hold"/>
                                        <p:tgtEl>
                                          <p:spTgt spid="6">
                                            <p:txEl>
                                              <p:pRg st="1" end="1"/>
                                            </p:txEl>
                                          </p:spTgt>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500"/>
                                  </p:stCondLst>
                                  <p:childTnLst>
                                    <p:set>
                                      <p:cBhvr>
                                        <p:cTn id="51" dur="1" fill="hold">
                                          <p:stCondLst>
                                            <p:cond delay="0"/>
                                          </p:stCondLst>
                                        </p:cTn>
                                        <p:tgtEl>
                                          <p:spTgt spid="6">
                                            <p:txEl>
                                              <p:pRg st="2" end="2"/>
                                            </p:txEl>
                                          </p:spTgt>
                                        </p:tgtEl>
                                        <p:attrNameLst>
                                          <p:attrName>style.visibility</p:attrName>
                                        </p:attrNameLst>
                                      </p:cBhvr>
                                      <p:to>
                                        <p:strVal val="visible"/>
                                      </p:to>
                                    </p:set>
                                    <p:animEffect transition="in" filter="fade">
                                      <p:cBhvr>
                                        <p:cTn id="52" dur="1000"/>
                                        <p:tgtEl>
                                          <p:spTgt spid="6">
                                            <p:txEl>
                                              <p:pRg st="2" end="2"/>
                                            </p:txEl>
                                          </p:spTgt>
                                        </p:tgtEl>
                                      </p:cBhvr>
                                    </p:animEffect>
                                    <p:anim calcmode="lin" valueType="num">
                                      <p:cBhvr>
                                        <p:cTn id="53"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54" dur="1000" fill="hold"/>
                                        <p:tgtEl>
                                          <p:spTgt spid="6">
                                            <p:txEl>
                                              <p:pRg st="2" end="2"/>
                                            </p:txEl>
                                          </p:spTgt>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500"/>
                                  </p:stCondLst>
                                  <p:childTnLst>
                                    <p:set>
                                      <p:cBhvr>
                                        <p:cTn id="56" dur="1" fill="hold">
                                          <p:stCondLst>
                                            <p:cond delay="0"/>
                                          </p:stCondLst>
                                        </p:cTn>
                                        <p:tgtEl>
                                          <p:spTgt spid="6">
                                            <p:txEl>
                                              <p:pRg st="3" end="3"/>
                                            </p:txEl>
                                          </p:spTgt>
                                        </p:tgtEl>
                                        <p:attrNameLst>
                                          <p:attrName>style.visibility</p:attrName>
                                        </p:attrNameLst>
                                      </p:cBhvr>
                                      <p:to>
                                        <p:strVal val="visible"/>
                                      </p:to>
                                    </p:set>
                                    <p:animEffect transition="in" filter="fade">
                                      <p:cBhvr>
                                        <p:cTn id="57" dur="1000"/>
                                        <p:tgtEl>
                                          <p:spTgt spid="6">
                                            <p:txEl>
                                              <p:pRg st="3" end="3"/>
                                            </p:txEl>
                                          </p:spTgt>
                                        </p:tgtEl>
                                      </p:cBhvr>
                                    </p:animEffect>
                                    <p:anim calcmode="lin" valueType="num">
                                      <p:cBhvr>
                                        <p:cTn id="58"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59" dur="1000" fill="hold"/>
                                        <p:tgtEl>
                                          <p:spTgt spid="6">
                                            <p:txEl>
                                              <p:pRg st="3" end="3"/>
                                            </p:txEl>
                                          </p:spTgt>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500"/>
                                  </p:stCondLst>
                                  <p:childTnLst>
                                    <p:set>
                                      <p:cBhvr>
                                        <p:cTn id="61" dur="1" fill="hold">
                                          <p:stCondLst>
                                            <p:cond delay="0"/>
                                          </p:stCondLst>
                                        </p:cTn>
                                        <p:tgtEl>
                                          <p:spTgt spid="6">
                                            <p:txEl>
                                              <p:pRg st="4" end="4"/>
                                            </p:txEl>
                                          </p:spTgt>
                                        </p:tgtEl>
                                        <p:attrNameLst>
                                          <p:attrName>style.visibility</p:attrName>
                                        </p:attrNameLst>
                                      </p:cBhvr>
                                      <p:to>
                                        <p:strVal val="visible"/>
                                      </p:to>
                                    </p:set>
                                    <p:animEffect transition="in" filter="fade">
                                      <p:cBhvr>
                                        <p:cTn id="62" dur="1000"/>
                                        <p:tgtEl>
                                          <p:spTgt spid="6">
                                            <p:txEl>
                                              <p:pRg st="4" end="4"/>
                                            </p:txEl>
                                          </p:spTgt>
                                        </p:tgtEl>
                                      </p:cBhvr>
                                    </p:animEffect>
                                    <p:anim calcmode="lin" valueType="num">
                                      <p:cBhvr>
                                        <p:cTn id="63"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64" dur="1000" fill="hold"/>
                                        <p:tgtEl>
                                          <p:spTgt spid="6">
                                            <p:txEl>
                                              <p:pRg st="4" end="4"/>
                                            </p:txEl>
                                          </p:spTgt>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500"/>
                                  </p:stCondLst>
                                  <p:childTnLst>
                                    <p:set>
                                      <p:cBhvr>
                                        <p:cTn id="66" dur="1" fill="hold">
                                          <p:stCondLst>
                                            <p:cond delay="0"/>
                                          </p:stCondLst>
                                        </p:cTn>
                                        <p:tgtEl>
                                          <p:spTgt spid="6">
                                            <p:txEl>
                                              <p:pRg st="5" end="5"/>
                                            </p:txEl>
                                          </p:spTgt>
                                        </p:tgtEl>
                                        <p:attrNameLst>
                                          <p:attrName>style.visibility</p:attrName>
                                        </p:attrNameLst>
                                      </p:cBhvr>
                                      <p:to>
                                        <p:strVal val="visible"/>
                                      </p:to>
                                    </p:set>
                                    <p:animEffect transition="in" filter="fade">
                                      <p:cBhvr>
                                        <p:cTn id="67" dur="1000"/>
                                        <p:tgtEl>
                                          <p:spTgt spid="6">
                                            <p:txEl>
                                              <p:pRg st="5" end="5"/>
                                            </p:txEl>
                                          </p:spTgt>
                                        </p:tgtEl>
                                      </p:cBhvr>
                                    </p:animEffect>
                                    <p:anim calcmode="lin" valueType="num">
                                      <p:cBhvr>
                                        <p:cTn id="68"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69" dur="1000" fill="hold"/>
                                        <p:tgtEl>
                                          <p:spTgt spid="6">
                                            <p:txEl>
                                              <p:pRg st="5" end="5"/>
                                            </p:txEl>
                                          </p:spTgt>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500"/>
                                  </p:stCondLst>
                                  <p:childTnLst>
                                    <p:set>
                                      <p:cBhvr>
                                        <p:cTn id="71" dur="1" fill="hold">
                                          <p:stCondLst>
                                            <p:cond delay="0"/>
                                          </p:stCondLst>
                                        </p:cTn>
                                        <p:tgtEl>
                                          <p:spTgt spid="6">
                                            <p:txEl>
                                              <p:pRg st="6" end="6"/>
                                            </p:txEl>
                                          </p:spTgt>
                                        </p:tgtEl>
                                        <p:attrNameLst>
                                          <p:attrName>style.visibility</p:attrName>
                                        </p:attrNameLst>
                                      </p:cBhvr>
                                      <p:to>
                                        <p:strVal val="visible"/>
                                      </p:to>
                                    </p:set>
                                    <p:animEffect transition="in" filter="fade">
                                      <p:cBhvr>
                                        <p:cTn id="72" dur="1000"/>
                                        <p:tgtEl>
                                          <p:spTgt spid="6">
                                            <p:txEl>
                                              <p:pRg st="6" end="6"/>
                                            </p:txEl>
                                          </p:spTgt>
                                        </p:tgtEl>
                                      </p:cBhvr>
                                    </p:animEffect>
                                    <p:anim calcmode="lin" valueType="num">
                                      <p:cBhvr>
                                        <p:cTn id="73"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74" dur="1000" fill="hold"/>
                                        <p:tgtEl>
                                          <p:spTgt spid="6">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Мемориальная доска в честь Бориса Александровича Кустова">
            <a:extLst>
              <a:ext uri="{FF2B5EF4-FFF2-40B4-BE49-F238E27FC236}">
                <a16:creationId xmlns:a16="http://schemas.microsoft.com/office/drawing/2014/main" id="{1AF83951-CD5A-4DDF-BD10-7E8EC64B9FCB}"/>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31824" y="603913"/>
            <a:ext cx="5310851" cy="3543301"/>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B62CB89-65A5-4C7E-BF37-6D91A154DB3B}"/>
              </a:ext>
            </a:extLst>
          </p:cNvPr>
          <p:cNvSpPr txBox="1"/>
          <p:nvPr/>
        </p:nvSpPr>
        <p:spPr>
          <a:xfrm>
            <a:off x="6249325" y="1828800"/>
            <a:ext cx="5552149" cy="4093428"/>
          </a:xfrm>
          <a:prstGeom prst="rect">
            <a:avLst/>
          </a:prstGeom>
          <a:noFill/>
        </p:spPr>
        <p:txBody>
          <a:bodyPr wrap="square">
            <a:spAutoFit/>
          </a:bodyPr>
          <a:lstStyle/>
          <a:p>
            <a:pPr algn="ctr"/>
            <a:r>
              <a:rPr lang="ru-RU" sz="2000" b="0" i="0" dirty="0">
                <a:solidFill>
                  <a:srgbClr val="333333"/>
                </a:solidFill>
                <a:effectLst/>
                <a:latin typeface="Times New Roman" pitchFamily="18" charset="0"/>
                <a:cs typeface="Times New Roman" pitchFamily="18" charset="0"/>
              </a:rPr>
              <a:t>30 июня 2011 года на проспекте Металлургов, 25 была торжественно открыта мемориальная доска, посвящённая бывшему директору Западно-Сибирского металлургического комбината, </a:t>
            </a:r>
          </a:p>
          <a:p>
            <a:pPr algn="ctr"/>
            <a:r>
              <a:rPr lang="ru-RU" sz="2000" b="0" i="0" dirty="0">
                <a:solidFill>
                  <a:srgbClr val="333333"/>
                </a:solidFill>
                <a:effectLst/>
                <a:latin typeface="Times New Roman" pitchFamily="18" charset="0"/>
                <a:cs typeface="Times New Roman" pitchFamily="18" charset="0"/>
              </a:rPr>
              <a:t>Почётному гражданину Кемеровской области, Почётному гражданину города Новокузнецка </a:t>
            </a:r>
            <a:r>
              <a:rPr lang="ru-RU" sz="2000" b="0" i="0" dirty="0">
                <a:solidFill>
                  <a:srgbClr val="9E2B0C"/>
                </a:solidFill>
                <a:effectLst/>
                <a:latin typeface="Times New Roman" pitchFamily="18" charset="0"/>
                <a:cs typeface="Times New Roman" pitchFamily="18" charset="0"/>
                <a:hlinkClick r:id="rId3"/>
              </a:rPr>
              <a:t>Борису Александровичу Кустову</a:t>
            </a:r>
            <a:r>
              <a:rPr lang="ru-RU" sz="2000" b="0" i="0" dirty="0">
                <a:solidFill>
                  <a:srgbClr val="333333"/>
                </a:solidFill>
                <a:effectLst/>
                <a:latin typeface="Times New Roman" pitchFamily="18" charset="0"/>
                <a:cs typeface="Times New Roman" pitchFamily="18" charset="0"/>
              </a:rPr>
              <a:t>. Основные годы своей жизни Борис Александрович посвятил заводу. </a:t>
            </a:r>
          </a:p>
          <a:p>
            <a:pPr algn="ctr"/>
            <a:r>
              <a:rPr lang="ru-RU" sz="2000" b="0" i="0" dirty="0">
                <a:solidFill>
                  <a:srgbClr val="333333"/>
                </a:solidFill>
                <a:effectLst/>
                <a:latin typeface="Times New Roman" pitchFamily="18" charset="0"/>
                <a:cs typeface="Times New Roman" pitchFamily="18" charset="0"/>
              </a:rPr>
              <a:t>А в должности руководителя крупного металлургического предприятия он много сделал для сохранения комбината и его развития.</a:t>
            </a:r>
            <a:endParaRPr lang="ru-RU" sz="2000" dirty="0">
              <a:latin typeface="Times New Roman" pitchFamily="18" charset="0"/>
              <a:cs typeface="Times New Roman" pitchFamily="18" charset="0"/>
            </a:endParaRPr>
          </a:p>
        </p:txBody>
      </p:sp>
      <p:sp>
        <p:nvSpPr>
          <p:cNvPr id="6" name="TextBox 5">
            <a:extLst>
              <a:ext uri="{FF2B5EF4-FFF2-40B4-BE49-F238E27FC236}">
                <a16:creationId xmlns:a16="http://schemas.microsoft.com/office/drawing/2014/main" id="{F93E0A2B-092B-415B-88E6-7C27717526D4}"/>
              </a:ext>
            </a:extLst>
          </p:cNvPr>
          <p:cNvSpPr txBox="1"/>
          <p:nvPr/>
        </p:nvSpPr>
        <p:spPr>
          <a:xfrm>
            <a:off x="631825" y="4536994"/>
            <a:ext cx="3625850" cy="1200329"/>
          </a:xfrm>
          <a:prstGeom prst="rect">
            <a:avLst/>
          </a:prstGeom>
          <a:noFill/>
        </p:spPr>
        <p:txBody>
          <a:bodyPr wrap="square">
            <a:spAutoFit/>
          </a:bodyPr>
          <a:lstStyle/>
          <a:p>
            <a:pPr algn="ctr" fontAlgn="base"/>
            <a:r>
              <a:rPr lang="ru-RU" b="1" i="0" dirty="0">
                <a:solidFill>
                  <a:srgbClr val="333333"/>
                </a:solidFill>
                <a:effectLst/>
                <a:latin typeface="Times New Roman" pitchFamily="18" charset="0"/>
                <a:cs typeface="Times New Roman" pitchFamily="18" charset="0"/>
              </a:rPr>
              <a:t>Открыт:</a:t>
            </a:r>
            <a:r>
              <a:rPr lang="ru-RU" b="0" i="0" dirty="0">
                <a:solidFill>
                  <a:srgbClr val="333333"/>
                </a:solidFill>
                <a:effectLst/>
                <a:latin typeface="Times New Roman" pitchFamily="18" charset="0"/>
                <a:cs typeface="Times New Roman" pitchFamily="18" charset="0"/>
              </a:rPr>
              <a:t> 30 июня 2011 года</a:t>
            </a:r>
          </a:p>
          <a:p>
            <a:pPr algn="ctr" fontAlgn="base"/>
            <a:r>
              <a:rPr lang="ru-RU" b="1" i="0" dirty="0">
                <a:solidFill>
                  <a:srgbClr val="333333"/>
                </a:solidFill>
                <a:effectLst/>
                <a:latin typeface="Times New Roman" pitchFamily="18" charset="0"/>
                <a:cs typeface="Times New Roman" pitchFamily="18" charset="0"/>
              </a:rPr>
              <a:t>Местоположение: </a:t>
            </a:r>
          </a:p>
          <a:p>
            <a:pPr algn="ctr" fontAlgn="base"/>
            <a:r>
              <a:rPr lang="ru-RU" b="0" i="0" dirty="0">
                <a:solidFill>
                  <a:srgbClr val="333333"/>
                </a:solidFill>
                <a:effectLst/>
                <a:latin typeface="Times New Roman" pitchFamily="18" charset="0"/>
                <a:cs typeface="Times New Roman" pitchFamily="18" charset="0"/>
              </a:rPr>
              <a:t>Центральный район, </a:t>
            </a:r>
          </a:p>
          <a:p>
            <a:pPr algn="ctr" fontAlgn="base"/>
            <a:r>
              <a:rPr lang="ru-RU" b="0" i="0" dirty="0">
                <a:solidFill>
                  <a:srgbClr val="333333"/>
                </a:solidFill>
                <a:effectLst/>
                <a:latin typeface="Times New Roman" pitchFamily="18" charset="0"/>
                <a:cs typeface="Times New Roman" pitchFamily="18" charset="0"/>
              </a:rPr>
              <a:t>проспект Металлургов, 25</a:t>
            </a:r>
          </a:p>
        </p:txBody>
      </p:sp>
      <p:sp>
        <p:nvSpPr>
          <p:cNvPr id="8" name="TextBox 7">
            <a:extLst>
              <a:ext uri="{FF2B5EF4-FFF2-40B4-BE49-F238E27FC236}">
                <a16:creationId xmlns:a16="http://schemas.microsoft.com/office/drawing/2014/main" id="{BCA5A31A-2AD5-4D7D-B63A-26E56423D27B}"/>
              </a:ext>
            </a:extLst>
          </p:cNvPr>
          <p:cNvSpPr txBox="1"/>
          <p:nvPr/>
        </p:nvSpPr>
        <p:spPr>
          <a:xfrm>
            <a:off x="6946710" y="685800"/>
            <a:ext cx="4026090" cy="707886"/>
          </a:xfrm>
          <a:prstGeom prst="rect">
            <a:avLst/>
          </a:prstGeom>
          <a:noFill/>
        </p:spPr>
        <p:txBody>
          <a:bodyPr wrap="square">
            <a:spAutoFit/>
          </a:bodyPr>
          <a:lstStyle/>
          <a:p>
            <a:pPr algn="ctr" fontAlgn="base"/>
            <a:r>
              <a:rPr lang="ru-RU" sz="2000" b="0" dirty="0">
                <a:solidFill>
                  <a:srgbClr val="9D2928"/>
                </a:solidFill>
                <a:effectLst/>
                <a:latin typeface="Times New Roman" pitchFamily="18" charset="0"/>
                <a:cs typeface="Times New Roman" pitchFamily="18" charset="0"/>
              </a:rPr>
              <a:t>Мемориальная доска в честь Бориса Александровича Кустова</a:t>
            </a:r>
          </a:p>
        </p:txBody>
      </p:sp>
    </p:spTree>
    <p:extLst>
      <p:ext uri="{BB962C8B-B14F-4D97-AF65-F5344CB8AC3E}">
        <p14:creationId xmlns:p14="http://schemas.microsoft.com/office/powerpoint/2010/main" val="2091215190"/>
      </p:ext>
    </p:extLst>
  </p:cSld>
  <p:clrMapOvr>
    <a:masterClrMapping/>
  </p:clrMapOvr>
  <mc:AlternateContent xmlns:mc="http://schemas.openxmlformats.org/markup-compatibility/2006" xmlns:p14="http://schemas.microsoft.com/office/powerpoint/2010/main">
    <mc:Choice Requires="p14">
      <p:transition spd="slow" p14:dur="3400" advTm="12000">
        <p14:reveal/>
      </p:transition>
    </mc:Choice>
    <mc:Fallback xmlns="">
      <p:transition spd="slow" advTm="1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500"/>
                                  </p:stCondLst>
                                  <p:childTnLst>
                                    <p:set>
                                      <p:cBhvr>
                                        <p:cTn id="6" dur="1" fill="hold">
                                          <p:stCondLst>
                                            <p:cond delay="0"/>
                                          </p:stCondLst>
                                        </p:cTn>
                                        <p:tgtEl>
                                          <p:spTgt spid="3074"/>
                                        </p:tgtEl>
                                        <p:attrNameLst>
                                          <p:attrName>style.visibility</p:attrName>
                                        </p:attrNameLst>
                                      </p:cBhvr>
                                      <p:to>
                                        <p:strVal val="visible"/>
                                      </p:to>
                                    </p:set>
                                    <p:anim calcmode="lin" valueType="num">
                                      <p:cBhvr>
                                        <p:cTn id="7" dur="1000" fill="hold"/>
                                        <p:tgtEl>
                                          <p:spTgt spid="3074"/>
                                        </p:tgtEl>
                                        <p:attrNameLst>
                                          <p:attrName>ppt_w</p:attrName>
                                        </p:attrNameLst>
                                      </p:cBhvr>
                                      <p:tavLst>
                                        <p:tav tm="0">
                                          <p:val>
                                            <p:fltVal val="0"/>
                                          </p:val>
                                        </p:tav>
                                        <p:tav tm="100000">
                                          <p:val>
                                            <p:strVal val="#ppt_w"/>
                                          </p:val>
                                        </p:tav>
                                      </p:tavLst>
                                    </p:anim>
                                    <p:anim calcmode="lin" valueType="num">
                                      <p:cBhvr>
                                        <p:cTn id="8" dur="1000" fill="hold"/>
                                        <p:tgtEl>
                                          <p:spTgt spid="3074"/>
                                        </p:tgtEl>
                                        <p:attrNameLst>
                                          <p:attrName>ppt_h</p:attrName>
                                        </p:attrNameLst>
                                      </p:cBhvr>
                                      <p:tavLst>
                                        <p:tav tm="0">
                                          <p:val>
                                            <p:fltVal val="0"/>
                                          </p:val>
                                        </p:tav>
                                        <p:tav tm="100000">
                                          <p:val>
                                            <p:strVal val="#ppt_h"/>
                                          </p:val>
                                        </p:tav>
                                      </p:tavLst>
                                    </p:anim>
                                    <p:animEffect transition="in" filter="fade">
                                      <p:cBhvr>
                                        <p:cTn id="9" dur="1000"/>
                                        <p:tgtEl>
                                          <p:spTgt spid="3074"/>
                                        </p:tgtEl>
                                      </p:cBhvr>
                                    </p:animEffect>
                                  </p:childTnLst>
                                </p:cTn>
                              </p:par>
                            </p:childTnLst>
                          </p:cTn>
                        </p:par>
                        <p:par>
                          <p:cTn id="10" fill="hold">
                            <p:stCondLst>
                              <p:cond delay="1500"/>
                            </p:stCondLst>
                            <p:childTnLst>
                              <p:par>
                                <p:cTn id="11" presetID="6" presetClass="entr" presetSubtype="16" fill="hold" nodeType="afterEffect">
                                  <p:stCondLst>
                                    <p:cond delay="500"/>
                                  </p:stCondLst>
                                  <p:childTnLst>
                                    <p:set>
                                      <p:cBhvr>
                                        <p:cTn id="12" dur="1" fill="hold">
                                          <p:stCondLst>
                                            <p:cond delay="0"/>
                                          </p:stCondLst>
                                        </p:cTn>
                                        <p:tgtEl>
                                          <p:spTgt spid="8">
                                            <p:txEl>
                                              <p:pRg st="0" end="0"/>
                                            </p:txEl>
                                          </p:spTgt>
                                        </p:tgtEl>
                                        <p:attrNameLst>
                                          <p:attrName>style.visibility</p:attrName>
                                        </p:attrNameLst>
                                      </p:cBhvr>
                                      <p:to>
                                        <p:strVal val="visible"/>
                                      </p:to>
                                    </p:set>
                                    <p:animEffect transition="in" filter="circle(in)">
                                      <p:cBhvr>
                                        <p:cTn id="13" dur="1000"/>
                                        <p:tgtEl>
                                          <p:spTgt spid="8">
                                            <p:txEl>
                                              <p:pRg st="0" end="0"/>
                                            </p:txEl>
                                          </p:spTgt>
                                        </p:tgtEl>
                                      </p:cBhvr>
                                    </p:animEffect>
                                  </p:childTnLst>
                                </p:cTn>
                              </p:par>
                            </p:childTnLst>
                          </p:cTn>
                        </p:par>
                        <p:par>
                          <p:cTn id="14" fill="hold">
                            <p:stCondLst>
                              <p:cond delay="3000"/>
                            </p:stCondLst>
                            <p:childTnLst>
                              <p:par>
                                <p:cTn id="15" presetID="42" presetClass="entr" presetSubtype="0" fill="hold" nodeType="afterEffect">
                                  <p:stCondLst>
                                    <p:cond delay="50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1000"/>
                                        <p:tgtEl>
                                          <p:spTgt spid="4">
                                            <p:txEl>
                                              <p:pRg st="0" end="0"/>
                                            </p:txEl>
                                          </p:spTgt>
                                        </p:tgtEl>
                                      </p:cBhvr>
                                    </p:animEffect>
                                    <p:anim calcmode="lin" valueType="num">
                                      <p:cBhvr>
                                        <p:cTn id="1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20" fill="hold">
                            <p:stCondLst>
                              <p:cond delay="4500"/>
                            </p:stCondLst>
                            <p:childTnLst>
                              <p:par>
                                <p:cTn id="21" presetID="42" presetClass="entr" presetSubtype="0" fill="hold" nodeType="afterEffect">
                                  <p:stCondLst>
                                    <p:cond delay="500"/>
                                  </p:stCondLst>
                                  <p:childTnLst>
                                    <p:set>
                                      <p:cBhvr>
                                        <p:cTn id="22" dur="1" fill="hold">
                                          <p:stCondLst>
                                            <p:cond delay="0"/>
                                          </p:stCondLst>
                                        </p:cTn>
                                        <p:tgtEl>
                                          <p:spTgt spid="4">
                                            <p:txEl>
                                              <p:pRg st="1" end="1"/>
                                            </p:txEl>
                                          </p:spTgt>
                                        </p:tgtEl>
                                        <p:attrNameLst>
                                          <p:attrName>style.visibility</p:attrName>
                                        </p:attrNameLst>
                                      </p:cBhvr>
                                      <p:to>
                                        <p:strVal val="visible"/>
                                      </p:to>
                                    </p:set>
                                    <p:animEffect transition="in" filter="fade">
                                      <p:cBhvr>
                                        <p:cTn id="23" dur="1000"/>
                                        <p:tgtEl>
                                          <p:spTgt spid="4">
                                            <p:txEl>
                                              <p:pRg st="1" end="1"/>
                                            </p:txEl>
                                          </p:spTgt>
                                        </p:tgtEl>
                                      </p:cBhvr>
                                    </p:animEffect>
                                    <p:anim calcmode="lin" valueType="num">
                                      <p:cBhvr>
                                        <p:cTn id="24"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5"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par>
                          <p:cTn id="26" fill="hold">
                            <p:stCondLst>
                              <p:cond delay="6000"/>
                            </p:stCondLst>
                            <p:childTnLst>
                              <p:par>
                                <p:cTn id="27" presetID="42" presetClass="entr" presetSubtype="0" fill="hold" nodeType="afterEffect">
                                  <p:stCondLst>
                                    <p:cond delay="500"/>
                                  </p:stCondLst>
                                  <p:childTnLst>
                                    <p:set>
                                      <p:cBhvr>
                                        <p:cTn id="28" dur="1" fill="hold">
                                          <p:stCondLst>
                                            <p:cond delay="0"/>
                                          </p:stCondLst>
                                        </p:cTn>
                                        <p:tgtEl>
                                          <p:spTgt spid="4">
                                            <p:txEl>
                                              <p:pRg st="2" end="2"/>
                                            </p:txEl>
                                          </p:spTgt>
                                        </p:tgtEl>
                                        <p:attrNameLst>
                                          <p:attrName>style.visibility</p:attrName>
                                        </p:attrNameLst>
                                      </p:cBhvr>
                                      <p:to>
                                        <p:strVal val="visible"/>
                                      </p:to>
                                    </p:set>
                                    <p:animEffect transition="in" filter="fade">
                                      <p:cBhvr>
                                        <p:cTn id="29" dur="1000"/>
                                        <p:tgtEl>
                                          <p:spTgt spid="4">
                                            <p:txEl>
                                              <p:pRg st="2" end="2"/>
                                            </p:txEl>
                                          </p:spTgt>
                                        </p:tgtEl>
                                      </p:cBhvr>
                                    </p:animEffect>
                                    <p:anim calcmode="lin" valueType="num">
                                      <p:cBhvr>
                                        <p:cTn id="30"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31"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par>
                          <p:cTn id="32" fill="hold">
                            <p:stCondLst>
                              <p:cond delay="7500"/>
                            </p:stCondLst>
                            <p:childTnLst>
                              <p:par>
                                <p:cTn id="33" presetID="14" presetClass="entr" presetSubtype="10" fill="hold" nodeType="afterEffect">
                                  <p:stCondLst>
                                    <p:cond delay="500"/>
                                  </p:stCondLst>
                                  <p:childTnLst>
                                    <p:set>
                                      <p:cBhvr>
                                        <p:cTn id="34" dur="1" fill="hold">
                                          <p:stCondLst>
                                            <p:cond delay="0"/>
                                          </p:stCondLst>
                                        </p:cTn>
                                        <p:tgtEl>
                                          <p:spTgt spid="6">
                                            <p:txEl>
                                              <p:pRg st="0" end="0"/>
                                            </p:txEl>
                                          </p:spTgt>
                                        </p:tgtEl>
                                        <p:attrNameLst>
                                          <p:attrName>style.visibility</p:attrName>
                                        </p:attrNameLst>
                                      </p:cBhvr>
                                      <p:to>
                                        <p:strVal val="visible"/>
                                      </p:to>
                                    </p:set>
                                    <p:animEffect transition="in" filter="randombar(horizontal)">
                                      <p:cBhvr>
                                        <p:cTn id="35" dur="1000"/>
                                        <p:tgtEl>
                                          <p:spTgt spid="6">
                                            <p:txEl>
                                              <p:pRg st="0" end="0"/>
                                            </p:txEl>
                                          </p:spTgt>
                                        </p:tgtEl>
                                      </p:cBhvr>
                                    </p:animEffect>
                                  </p:childTnLst>
                                </p:cTn>
                              </p:par>
                            </p:childTnLst>
                          </p:cTn>
                        </p:par>
                        <p:par>
                          <p:cTn id="36" fill="hold">
                            <p:stCondLst>
                              <p:cond delay="9000"/>
                            </p:stCondLst>
                            <p:childTnLst>
                              <p:par>
                                <p:cTn id="37" presetID="14" presetClass="entr" presetSubtype="10" fill="hold" nodeType="afterEffect">
                                  <p:stCondLst>
                                    <p:cond delay="500"/>
                                  </p:stCondLst>
                                  <p:childTnLst>
                                    <p:set>
                                      <p:cBhvr>
                                        <p:cTn id="38" dur="1" fill="hold">
                                          <p:stCondLst>
                                            <p:cond delay="0"/>
                                          </p:stCondLst>
                                        </p:cTn>
                                        <p:tgtEl>
                                          <p:spTgt spid="6">
                                            <p:txEl>
                                              <p:pRg st="1" end="1"/>
                                            </p:txEl>
                                          </p:spTgt>
                                        </p:tgtEl>
                                        <p:attrNameLst>
                                          <p:attrName>style.visibility</p:attrName>
                                        </p:attrNameLst>
                                      </p:cBhvr>
                                      <p:to>
                                        <p:strVal val="visible"/>
                                      </p:to>
                                    </p:set>
                                    <p:animEffect transition="in" filter="randombar(horizontal)">
                                      <p:cBhvr>
                                        <p:cTn id="39" dur="1000"/>
                                        <p:tgtEl>
                                          <p:spTgt spid="6">
                                            <p:txEl>
                                              <p:pRg st="1" end="1"/>
                                            </p:txEl>
                                          </p:spTgt>
                                        </p:tgtEl>
                                      </p:cBhvr>
                                    </p:animEffect>
                                  </p:childTnLst>
                                </p:cTn>
                              </p:par>
                            </p:childTnLst>
                          </p:cTn>
                        </p:par>
                        <p:par>
                          <p:cTn id="40" fill="hold">
                            <p:stCondLst>
                              <p:cond delay="10500"/>
                            </p:stCondLst>
                            <p:childTnLst>
                              <p:par>
                                <p:cTn id="41" presetID="14" presetClass="entr" presetSubtype="10" fill="hold" nodeType="afterEffect">
                                  <p:stCondLst>
                                    <p:cond delay="500"/>
                                  </p:stCondLst>
                                  <p:childTnLst>
                                    <p:set>
                                      <p:cBhvr>
                                        <p:cTn id="42" dur="1" fill="hold">
                                          <p:stCondLst>
                                            <p:cond delay="0"/>
                                          </p:stCondLst>
                                        </p:cTn>
                                        <p:tgtEl>
                                          <p:spTgt spid="6">
                                            <p:txEl>
                                              <p:pRg st="2" end="2"/>
                                            </p:txEl>
                                          </p:spTgt>
                                        </p:tgtEl>
                                        <p:attrNameLst>
                                          <p:attrName>style.visibility</p:attrName>
                                        </p:attrNameLst>
                                      </p:cBhvr>
                                      <p:to>
                                        <p:strVal val="visible"/>
                                      </p:to>
                                    </p:set>
                                    <p:animEffect transition="in" filter="randombar(horizontal)">
                                      <p:cBhvr>
                                        <p:cTn id="43" dur="1000"/>
                                        <p:tgtEl>
                                          <p:spTgt spid="6">
                                            <p:txEl>
                                              <p:pRg st="2" end="2"/>
                                            </p:txEl>
                                          </p:spTgt>
                                        </p:tgtEl>
                                      </p:cBhvr>
                                    </p:animEffect>
                                  </p:childTnLst>
                                </p:cTn>
                              </p:par>
                            </p:childTnLst>
                          </p:cTn>
                        </p:par>
                        <p:par>
                          <p:cTn id="44" fill="hold">
                            <p:stCondLst>
                              <p:cond delay="12000"/>
                            </p:stCondLst>
                            <p:childTnLst>
                              <p:par>
                                <p:cTn id="45" presetID="14" presetClass="entr" presetSubtype="10" fill="hold" nodeType="afterEffect">
                                  <p:stCondLst>
                                    <p:cond delay="500"/>
                                  </p:stCondLst>
                                  <p:childTnLst>
                                    <p:set>
                                      <p:cBhvr>
                                        <p:cTn id="46" dur="1" fill="hold">
                                          <p:stCondLst>
                                            <p:cond delay="0"/>
                                          </p:stCondLst>
                                        </p:cTn>
                                        <p:tgtEl>
                                          <p:spTgt spid="6">
                                            <p:txEl>
                                              <p:pRg st="3" end="3"/>
                                            </p:txEl>
                                          </p:spTgt>
                                        </p:tgtEl>
                                        <p:attrNameLst>
                                          <p:attrName>style.visibility</p:attrName>
                                        </p:attrNameLst>
                                      </p:cBhvr>
                                      <p:to>
                                        <p:strVal val="visible"/>
                                      </p:to>
                                    </p:set>
                                    <p:animEffect transition="in" filter="randombar(horizontal)">
                                      <p:cBhvr>
                                        <p:cTn id="47" dur="10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a:extLst>
              <a:ext uri="{FF2B5EF4-FFF2-40B4-BE49-F238E27FC236}">
                <a16:creationId xmlns:a16="http://schemas.microsoft.com/office/drawing/2014/main" id="{2799FC9F-03D2-40D7-BA11-00A9CA1E09DF}"/>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93568" y="428625"/>
            <a:ext cx="3970437" cy="395173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652F9C0E-D631-4CAF-980D-B9A7352BD01C}"/>
              </a:ext>
            </a:extLst>
          </p:cNvPr>
          <p:cNvSpPr txBox="1"/>
          <p:nvPr/>
        </p:nvSpPr>
        <p:spPr>
          <a:xfrm>
            <a:off x="203422" y="4810274"/>
            <a:ext cx="4044730" cy="1200329"/>
          </a:xfrm>
          <a:prstGeom prst="rect">
            <a:avLst/>
          </a:prstGeom>
          <a:noFill/>
        </p:spPr>
        <p:txBody>
          <a:bodyPr wrap="square">
            <a:spAutoFit/>
          </a:bodyPr>
          <a:lstStyle/>
          <a:p>
            <a:pPr algn="ctr" fontAlgn="base"/>
            <a:r>
              <a:rPr lang="ru-RU" b="1" i="0" dirty="0">
                <a:solidFill>
                  <a:srgbClr val="333333"/>
                </a:solidFill>
                <a:effectLst/>
                <a:latin typeface="Times New Roman" pitchFamily="18" charset="0"/>
                <a:cs typeface="Times New Roman" pitchFamily="18" charset="0"/>
              </a:rPr>
              <a:t>Открыта: </a:t>
            </a:r>
            <a:r>
              <a:rPr lang="ru-RU" b="0" i="0" dirty="0">
                <a:solidFill>
                  <a:srgbClr val="333333"/>
                </a:solidFill>
                <a:effectLst/>
                <a:latin typeface="Times New Roman" pitchFamily="18" charset="0"/>
                <a:cs typeface="Times New Roman" pitchFamily="18" charset="0"/>
              </a:rPr>
              <a:t>26 декабря 2012 года</a:t>
            </a:r>
          </a:p>
          <a:p>
            <a:pPr algn="ctr" fontAlgn="base"/>
            <a:r>
              <a:rPr lang="ru-RU" b="1" i="0" dirty="0">
                <a:solidFill>
                  <a:srgbClr val="333333"/>
                </a:solidFill>
                <a:effectLst/>
                <a:latin typeface="Times New Roman" pitchFamily="18" charset="0"/>
                <a:cs typeface="Times New Roman" pitchFamily="18" charset="0"/>
              </a:rPr>
              <a:t>Местоположение:</a:t>
            </a:r>
            <a:r>
              <a:rPr lang="ru-RU" b="0" i="0" dirty="0">
                <a:solidFill>
                  <a:srgbClr val="333333"/>
                </a:solidFill>
                <a:effectLst/>
                <a:latin typeface="Times New Roman" pitchFamily="18" charset="0"/>
                <a:cs typeface="Times New Roman" pitchFamily="18" charset="0"/>
              </a:rPr>
              <a:t> </a:t>
            </a:r>
          </a:p>
          <a:p>
            <a:pPr algn="ctr" fontAlgn="base"/>
            <a:r>
              <a:rPr lang="ru-RU" b="0" i="0" dirty="0">
                <a:solidFill>
                  <a:srgbClr val="333333"/>
                </a:solidFill>
                <a:effectLst/>
                <a:latin typeface="Times New Roman" pitchFamily="18" charset="0"/>
                <a:cs typeface="Times New Roman" pitchFamily="18" charset="0"/>
              </a:rPr>
              <a:t>Центральный район, </a:t>
            </a:r>
          </a:p>
          <a:p>
            <a:pPr algn="ctr" fontAlgn="base"/>
            <a:r>
              <a:rPr lang="ru-RU" b="0" i="0" dirty="0">
                <a:solidFill>
                  <a:srgbClr val="333333"/>
                </a:solidFill>
                <a:effectLst/>
                <a:latin typeface="Times New Roman" pitchFamily="18" charset="0"/>
                <a:cs typeface="Times New Roman" pitchFamily="18" charset="0"/>
              </a:rPr>
              <a:t>проспект Металлургов, 44</a:t>
            </a:r>
          </a:p>
        </p:txBody>
      </p:sp>
      <p:sp>
        <p:nvSpPr>
          <p:cNvPr id="6" name="TextBox 5">
            <a:extLst>
              <a:ext uri="{FF2B5EF4-FFF2-40B4-BE49-F238E27FC236}">
                <a16:creationId xmlns:a16="http://schemas.microsoft.com/office/drawing/2014/main" id="{25CF2277-511D-4E21-9FDD-46DA1469E239}"/>
              </a:ext>
            </a:extLst>
          </p:cNvPr>
          <p:cNvSpPr txBox="1"/>
          <p:nvPr/>
        </p:nvSpPr>
        <p:spPr>
          <a:xfrm>
            <a:off x="4943476" y="238125"/>
            <a:ext cx="6438900" cy="707886"/>
          </a:xfrm>
          <a:prstGeom prst="rect">
            <a:avLst/>
          </a:prstGeom>
          <a:noFill/>
        </p:spPr>
        <p:txBody>
          <a:bodyPr wrap="square">
            <a:spAutoFit/>
          </a:bodyPr>
          <a:lstStyle/>
          <a:p>
            <a:pPr algn="ctr" fontAlgn="base"/>
            <a:r>
              <a:rPr lang="ru-RU" sz="2000" b="0" dirty="0">
                <a:solidFill>
                  <a:srgbClr val="9D2928"/>
                </a:solidFill>
                <a:effectLst/>
                <a:latin typeface="Times New Roman" pitchFamily="18" charset="0"/>
                <a:cs typeface="Times New Roman" pitchFamily="18" charset="0"/>
              </a:rPr>
              <a:t>Мемориальные доски трижды Герою Советского Союза Маршалу авиации А. И. Покрышкину</a:t>
            </a:r>
          </a:p>
        </p:txBody>
      </p:sp>
      <p:pic>
        <p:nvPicPr>
          <p:cNvPr id="5122" name="Picture 2">
            <a:extLst>
              <a:ext uri="{FF2B5EF4-FFF2-40B4-BE49-F238E27FC236}">
                <a16:creationId xmlns:a16="http://schemas.microsoft.com/office/drawing/2014/main" id="{62CFC67B-CBBF-4E34-A6FD-33D29ECAC80A}"/>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669196" y="3278832"/>
            <a:ext cx="4229236" cy="323927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F17A4B90-9DD4-4C16-90A4-78CC81236664}"/>
              </a:ext>
            </a:extLst>
          </p:cNvPr>
          <p:cNvSpPr txBox="1"/>
          <p:nvPr/>
        </p:nvSpPr>
        <p:spPr>
          <a:xfrm>
            <a:off x="7915701" y="1801504"/>
            <a:ext cx="3766783" cy="1477328"/>
          </a:xfrm>
          <a:prstGeom prst="rect">
            <a:avLst/>
          </a:prstGeom>
          <a:noFill/>
        </p:spPr>
        <p:txBody>
          <a:bodyPr wrap="square">
            <a:spAutoFit/>
          </a:bodyPr>
          <a:lstStyle/>
          <a:p>
            <a:pPr algn="ctr" fontAlgn="base"/>
            <a:r>
              <a:rPr lang="ru-RU" b="1" i="0" dirty="0">
                <a:solidFill>
                  <a:srgbClr val="333333"/>
                </a:solidFill>
                <a:effectLst/>
                <a:latin typeface="Times New Roman" pitchFamily="18" charset="0"/>
                <a:cs typeface="Times New Roman" pitchFamily="18" charset="0"/>
              </a:rPr>
              <a:t>Открыта:</a:t>
            </a:r>
            <a:r>
              <a:rPr lang="ru-RU" b="0" i="0" dirty="0">
                <a:solidFill>
                  <a:srgbClr val="333333"/>
                </a:solidFill>
                <a:effectLst/>
                <a:latin typeface="Times New Roman" pitchFamily="18" charset="0"/>
                <a:cs typeface="Times New Roman" pitchFamily="18" charset="0"/>
              </a:rPr>
              <a:t> </a:t>
            </a:r>
          </a:p>
          <a:p>
            <a:pPr algn="ctr" fontAlgn="base"/>
            <a:r>
              <a:rPr lang="ru-RU" b="0" i="0" dirty="0">
                <a:solidFill>
                  <a:srgbClr val="333333"/>
                </a:solidFill>
                <a:effectLst/>
                <a:latin typeface="Times New Roman" pitchFamily="18" charset="0"/>
                <a:cs typeface="Times New Roman" pitchFamily="18" charset="0"/>
              </a:rPr>
              <a:t>восстановлена 5 мая 2010 года</a:t>
            </a:r>
          </a:p>
          <a:p>
            <a:pPr algn="ctr" fontAlgn="base"/>
            <a:r>
              <a:rPr lang="ru-RU" b="1" i="0" dirty="0">
                <a:solidFill>
                  <a:srgbClr val="333333"/>
                </a:solidFill>
                <a:effectLst/>
                <a:latin typeface="Times New Roman" pitchFamily="18" charset="0"/>
                <a:cs typeface="Times New Roman" pitchFamily="18" charset="0"/>
              </a:rPr>
              <a:t>Местоположение:</a:t>
            </a:r>
            <a:r>
              <a:rPr lang="ru-RU" b="0" i="0" dirty="0">
                <a:solidFill>
                  <a:srgbClr val="333333"/>
                </a:solidFill>
                <a:effectLst/>
                <a:latin typeface="Times New Roman" pitchFamily="18" charset="0"/>
                <a:cs typeface="Times New Roman" pitchFamily="18" charset="0"/>
              </a:rPr>
              <a:t> </a:t>
            </a:r>
          </a:p>
          <a:p>
            <a:pPr algn="ctr" fontAlgn="base"/>
            <a:r>
              <a:rPr lang="ru-RU" b="0" i="0" dirty="0">
                <a:solidFill>
                  <a:srgbClr val="333333"/>
                </a:solidFill>
                <a:effectLst/>
                <a:latin typeface="Times New Roman" pitchFamily="18" charset="0"/>
                <a:cs typeface="Times New Roman" pitchFamily="18" charset="0"/>
              </a:rPr>
              <a:t>Центральный район, </a:t>
            </a:r>
          </a:p>
          <a:p>
            <a:pPr algn="ctr" fontAlgn="base"/>
            <a:r>
              <a:rPr lang="ru-RU" b="0" i="0" dirty="0">
                <a:solidFill>
                  <a:srgbClr val="333333"/>
                </a:solidFill>
                <a:effectLst/>
                <a:latin typeface="Times New Roman" pitchFamily="18" charset="0"/>
                <a:cs typeface="Times New Roman" pitchFamily="18" charset="0"/>
              </a:rPr>
              <a:t>улица Покрышкина, 3</a:t>
            </a:r>
          </a:p>
        </p:txBody>
      </p:sp>
      <p:sp>
        <p:nvSpPr>
          <p:cNvPr id="9" name="TextBox 8">
            <a:extLst>
              <a:ext uri="{FF2B5EF4-FFF2-40B4-BE49-F238E27FC236}">
                <a16:creationId xmlns:a16="http://schemas.microsoft.com/office/drawing/2014/main" id="{52E40915-CD55-438F-89AE-68F1F99AD080}"/>
              </a:ext>
            </a:extLst>
          </p:cNvPr>
          <p:cNvSpPr txBox="1"/>
          <p:nvPr/>
        </p:nvSpPr>
        <p:spPr>
          <a:xfrm>
            <a:off x="4367284" y="1187354"/>
            <a:ext cx="2988860" cy="2031325"/>
          </a:xfrm>
          <a:prstGeom prst="rect">
            <a:avLst/>
          </a:prstGeom>
          <a:noFill/>
        </p:spPr>
        <p:txBody>
          <a:bodyPr wrap="square">
            <a:spAutoFit/>
          </a:bodyPr>
          <a:lstStyle/>
          <a:p>
            <a:pPr algn="ctr"/>
            <a:r>
              <a:rPr lang="ru-RU" b="0" i="0" dirty="0">
                <a:solidFill>
                  <a:srgbClr val="333333"/>
                </a:solidFill>
                <a:effectLst/>
                <a:latin typeface="Times New Roman" pitchFamily="18" charset="0"/>
                <a:cs typeface="Times New Roman" pitchFamily="18" charset="0"/>
              </a:rPr>
              <a:t>Сверху изображены облака, снизу - крылья и лавровые ветви. </a:t>
            </a:r>
          </a:p>
          <a:p>
            <a:pPr algn="ctr"/>
            <a:r>
              <a:rPr lang="ru-RU" b="0" i="0" dirty="0">
                <a:solidFill>
                  <a:srgbClr val="333333"/>
                </a:solidFill>
                <a:effectLst/>
                <a:latin typeface="Times New Roman" pitchFamily="18" charset="0"/>
                <a:cs typeface="Times New Roman" pitchFamily="18" charset="0"/>
              </a:rPr>
              <a:t>На мемориальной доске надпись: </a:t>
            </a:r>
          </a:p>
          <a:p>
            <a:pPr algn="ctr"/>
            <a:r>
              <a:rPr lang="ru-RU" b="0" i="0" dirty="0">
                <a:solidFill>
                  <a:srgbClr val="333333"/>
                </a:solidFill>
                <a:effectLst/>
                <a:latin typeface="Times New Roman" pitchFamily="18" charset="0"/>
                <a:cs typeface="Times New Roman" pitchFamily="18" charset="0"/>
              </a:rPr>
              <a:t>«Великому летчику Александру Покрышкину». </a:t>
            </a:r>
            <a:endParaRPr lang="ru-RU" dirty="0">
              <a:latin typeface="Times New Roman" pitchFamily="18" charset="0"/>
              <a:cs typeface="Times New Roman" pitchFamily="18" charset="0"/>
            </a:endParaRPr>
          </a:p>
        </p:txBody>
      </p:sp>
      <p:sp>
        <p:nvSpPr>
          <p:cNvPr id="11" name="TextBox 10">
            <a:extLst>
              <a:ext uri="{FF2B5EF4-FFF2-40B4-BE49-F238E27FC236}">
                <a16:creationId xmlns:a16="http://schemas.microsoft.com/office/drawing/2014/main" id="{D2752C8F-0B25-4979-B002-90E931277B71}"/>
              </a:ext>
            </a:extLst>
          </p:cNvPr>
          <p:cNvSpPr txBox="1"/>
          <p:nvPr/>
        </p:nvSpPr>
        <p:spPr>
          <a:xfrm>
            <a:off x="4653887" y="4012442"/>
            <a:ext cx="2908814" cy="1200329"/>
          </a:xfrm>
          <a:prstGeom prst="rect">
            <a:avLst/>
          </a:prstGeom>
          <a:noFill/>
        </p:spPr>
        <p:txBody>
          <a:bodyPr wrap="square">
            <a:spAutoFit/>
          </a:bodyPr>
          <a:lstStyle/>
          <a:p>
            <a:pPr algn="ctr"/>
            <a:r>
              <a:rPr lang="ru-RU" b="0" i="0" dirty="0">
                <a:solidFill>
                  <a:srgbClr val="333333"/>
                </a:solidFill>
                <a:effectLst/>
                <a:latin typeface="Times New Roman" pitchFamily="18" charset="0"/>
                <a:cs typeface="Times New Roman" pitchFamily="18" charset="0"/>
              </a:rPr>
              <a:t>Мемориальная доска изготовлена из пластика с портретным барельефом и текстом</a:t>
            </a:r>
            <a:r>
              <a:rPr lang="ru-RU" dirty="0">
                <a:solidFill>
                  <a:srgbClr val="333333"/>
                </a:solidFill>
                <a:latin typeface="Times New Roman" pitchFamily="18" charset="0"/>
                <a:cs typeface="Times New Roman" pitchFamily="18" charset="0"/>
              </a:rPr>
              <a:t>.</a:t>
            </a:r>
            <a:endParaRPr lang="ru-RU" b="0" i="0" dirty="0">
              <a:solidFill>
                <a:srgbClr val="333333"/>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37496455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0000">
        <p15:prstTrans prst="pageCurlDouble"/>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500"/>
                                  </p:stCondLst>
                                  <p:childTnLst>
                                    <p:set>
                                      <p:cBhvr>
                                        <p:cTn id="6" dur="1" fill="hold">
                                          <p:stCondLst>
                                            <p:cond delay="0"/>
                                          </p:stCondLst>
                                        </p:cTn>
                                        <p:tgtEl>
                                          <p:spTgt spid="4098"/>
                                        </p:tgtEl>
                                        <p:attrNameLst>
                                          <p:attrName>style.visibility</p:attrName>
                                        </p:attrNameLst>
                                      </p:cBhvr>
                                      <p:to>
                                        <p:strVal val="visible"/>
                                      </p:to>
                                    </p:set>
                                    <p:animEffect transition="in" filter="circle(in)">
                                      <p:cBhvr>
                                        <p:cTn id="7" dur="1500"/>
                                        <p:tgtEl>
                                          <p:spTgt spid="4098"/>
                                        </p:tgtEl>
                                      </p:cBhvr>
                                    </p:animEffect>
                                  </p:childTnLst>
                                </p:cTn>
                              </p:par>
                            </p:childTnLst>
                          </p:cTn>
                        </p:par>
                        <p:par>
                          <p:cTn id="8" fill="hold">
                            <p:stCondLst>
                              <p:cond delay="2000"/>
                            </p:stCondLst>
                            <p:childTnLst>
                              <p:par>
                                <p:cTn id="9" presetID="6" presetClass="entr" presetSubtype="16" fill="hold" nodeType="afterEffect">
                                  <p:stCondLst>
                                    <p:cond delay="500"/>
                                  </p:stCondLst>
                                  <p:childTnLst>
                                    <p:set>
                                      <p:cBhvr>
                                        <p:cTn id="10" dur="1" fill="hold">
                                          <p:stCondLst>
                                            <p:cond delay="0"/>
                                          </p:stCondLst>
                                        </p:cTn>
                                        <p:tgtEl>
                                          <p:spTgt spid="5122"/>
                                        </p:tgtEl>
                                        <p:attrNameLst>
                                          <p:attrName>style.visibility</p:attrName>
                                        </p:attrNameLst>
                                      </p:cBhvr>
                                      <p:to>
                                        <p:strVal val="visible"/>
                                      </p:to>
                                    </p:set>
                                    <p:animEffect transition="in" filter="circle(in)">
                                      <p:cBhvr>
                                        <p:cTn id="11" dur="1500"/>
                                        <p:tgtEl>
                                          <p:spTgt spid="5122"/>
                                        </p:tgtEl>
                                      </p:cBhvr>
                                    </p:animEffect>
                                  </p:childTnLst>
                                </p:cTn>
                              </p:par>
                            </p:childTnLst>
                          </p:cTn>
                        </p:par>
                        <p:par>
                          <p:cTn id="12" fill="hold">
                            <p:stCondLst>
                              <p:cond delay="4000"/>
                            </p:stCondLst>
                            <p:childTnLst>
                              <p:par>
                                <p:cTn id="13" presetID="53" presetClass="entr" presetSubtype="16" fill="hold" nodeType="afterEffect">
                                  <p:stCondLst>
                                    <p:cond delay="50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p:cTn id="15" dur="1000" fill="hold"/>
                                        <p:tgtEl>
                                          <p:spTgt spid="6">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6">
                                            <p:txEl>
                                              <p:pRg st="0" end="0"/>
                                            </p:txEl>
                                          </p:spTgt>
                                        </p:tgtEl>
                                        <p:attrNameLst>
                                          <p:attrName>ppt_h</p:attrName>
                                        </p:attrNameLst>
                                      </p:cBhvr>
                                      <p:tavLst>
                                        <p:tav tm="0">
                                          <p:val>
                                            <p:fltVal val="0"/>
                                          </p:val>
                                        </p:tav>
                                        <p:tav tm="100000">
                                          <p:val>
                                            <p:strVal val="#ppt_h"/>
                                          </p:val>
                                        </p:tav>
                                      </p:tavLst>
                                    </p:anim>
                                    <p:animEffect transition="in" filter="fade">
                                      <p:cBhvr>
                                        <p:cTn id="17" dur="1000"/>
                                        <p:tgtEl>
                                          <p:spTgt spid="6">
                                            <p:txEl>
                                              <p:pRg st="0" end="0"/>
                                            </p:txEl>
                                          </p:spTgt>
                                        </p:tgtEl>
                                      </p:cBhvr>
                                    </p:animEffect>
                                  </p:childTnLst>
                                </p:cTn>
                              </p:par>
                            </p:childTnLst>
                          </p:cTn>
                        </p:par>
                        <p:par>
                          <p:cTn id="18" fill="hold">
                            <p:stCondLst>
                              <p:cond delay="5500"/>
                            </p:stCondLst>
                            <p:childTnLst>
                              <p:par>
                                <p:cTn id="19" presetID="42" presetClass="entr" presetSubtype="0" fill="hold" nodeType="afterEffect">
                                  <p:stCondLst>
                                    <p:cond delay="500"/>
                                  </p:stCondLst>
                                  <p:childTnLst>
                                    <p:set>
                                      <p:cBhvr>
                                        <p:cTn id="20" dur="1" fill="hold">
                                          <p:stCondLst>
                                            <p:cond delay="0"/>
                                          </p:stCondLst>
                                        </p:cTn>
                                        <p:tgtEl>
                                          <p:spTgt spid="9">
                                            <p:txEl>
                                              <p:pRg st="0" end="0"/>
                                            </p:txEl>
                                          </p:spTgt>
                                        </p:tgtEl>
                                        <p:attrNameLst>
                                          <p:attrName>style.visibility</p:attrName>
                                        </p:attrNameLst>
                                      </p:cBhvr>
                                      <p:to>
                                        <p:strVal val="visible"/>
                                      </p:to>
                                    </p:set>
                                    <p:animEffect transition="in" filter="fade">
                                      <p:cBhvr>
                                        <p:cTn id="21" dur="1000"/>
                                        <p:tgtEl>
                                          <p:spTgt spid="9">
                                            <p:txEl>
                                              <p:pRg st="0" end="0"/>
                                            </p:txEl>
                                          </p:spTgt>
                                        </p:tgtEl>
                                      </p:cBhvr>
                                    </p:animEffect>
                                    <p:anim calcmode="lin" valueType="num">
                                      <p:cBhvr>
                                        <p:cTn id="22"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24" fill="hold">
                            <p:stCondLst>
                              <p:cond delay="7000"/>
                            </p:stCondLst>
                            <p:childTnLst>
                              <p:par>
                                <p:cTn id="25" presetID="42" presetClass="entr" presetSubtype="0" fill="hold" nodeType="afterEffect">
                                  <p:stCondLst>
                                    <p:cond delay="500"/>
                                  </p:stCondLst>
                                  <p:childTnLst>
                                    <p:set>
                                      <p:cBhvr>
                                        <p:cTn id="26" dur="1" fill="hold">
                                          <p:stCondLst>
                                            <p:cond delay="0"/>
                                          </p:stCondLst>
                                        </p:cTn>
                                        <p:tgtEl>
                                          <p:spTgt spid="9">
                                            <p:txEl>
                                              <p:pRg st="1" end="1"/>
                                            </p:txEl>
                                          </p:spTgt>
                                        </p:tgtEl>
                                        <p:attrNameLst>
                                          <p:attrName>style.visibility</p:attrName>
                                        </p:attrNameLst>
                                      </p:cBhvr>
                                      <p:to>
                                        <p:strVal val="visible"/>
                                      </p:to>
                                    </p:set>
                                    <p:animEffect transition="in" filter="fade">
                                      <p:cBhvr>
                                        <p:cTn id="27" dur="1000"/>
                                        <p:tgtEl>
                                          <p:spTgt spid="9">
                                            <p:txEl>
                                              <p:pRg st="1" end="1"/>
                                            </p:txEl>
                                          </p:spTgt>
                                        </p:tgtEl>
                                      </p:cBhvr>
                                    </p:animEffect>
                                    <p:anim calcmode="lin" valueType="num">
                                      <p:cBhvr>
                                        <p:cTn id="28" dur="10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29" dur="1000" fill="hold"/>
                                        <p:tgtEl>
                                          <p:spTgt spid="9">
                                            <p:txEl>
                                              <p:pRg st="1" end="1"/>
                                            </p:txEl>
                                          </p:spTgt>
                                        </p:tgtEl>
                                        <p:attrNameLst>
                                          <p:attrName>ppt_y</p:attrName>
                                        </p:attrNameLst>
                                      </p:cBhvr>
                                      <p:tavLst>
                                        <p:tav tm="0">
                                          <p:val>
                                            <p:strVal val="#ppt_y+.1"/>
                                          </p:val>
                                        </p:tav>
                                        <p:tav tm="100000">
                                          <p:val>
                                            <p:strVal val="#ppt_y"/>
                                          </p:val>
                                        </p:tav>
                                      </p:tavLst>
                                    </p:anim>
                                  </p:childTnLst>
                                </p:cTn>
                              </p:par>
                            </p:childTnLst>
                          </p:cTn>
                        </p:par>
                        <p:par>
                          <p:cTn id="30" fill="hold">
                            <p:stCondLst>
                              <p:cond delay="8500"/>
                            </p:stCondLst>
                            <p:childTnLst>
                              <p:par>
                                <p:cTn id="31" presetID="42" presetClass="entr" presetSubtype="0" fill="hold" nodeType="afterEffect">
                                  <p:stCondLst>
                                    <p:cond delay="500"/>
                                  </p:stCondLst>
                                  <p:childTnLst>
                                    <p:set>
                                      <p:cBhvr>
                                        <p:cTn id="32" dur="1" fill="hold">
                                          <p:stCondLst>
                                            <p:cond delay="0"/>
                                          </p:stCondLst>
                                        </p:cTn>
                                        <p:tgtEl>
                                          <p:spTgt spid="9">
                                            <p:txEl>
                                              <p:pRg st="2" end="2"/>
                                            </p:txEl>
                                          </p:spTgt>
                                        </p:tgtEl>
                                        <p:attrNameLst>
                                          <p:attrName>style.visibility</p:attrName>
                                        </p:attrNameLst>
                                      </p:cBhvr>
                                      <p:to>
                                        <p:strVal val="visible"/>
                                      </p:to>
                                    </p:set>
                                    <p:animEffect transition="in" filter="fade">
                                      <p:cBhvr>
                                        <p:cTn id="33" dur="1000"/>
                                        <p:tgtEl>
                                          <p:spTgt spid="9">
                                            <p:txEl>
                                              <p:pRg st="2" end="2"/>
                                            </p:txEl>
                                          </p:spTgt>
                                        </p:tgtEl>
                                      </p:cBhvr>
                                    </p:animEffect>
                                    <p:anim calcmode="lin" valueType="num">
                                      <p:cBhvr>
                                        <p:cTn id="34" dur="10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35" dur="1000" fill="hold"/>
                                        <p:tgtEl>
                                          <p:spTgt spid="9">
                                            <p:txEl>
                                              <p:pRg st="2" end="2"/>
                                            </p:txEl>
                                          </p:spTgt>
                                        </p:tgtEl>
                                        <p:attrNameLst>
                                          <p:attrName>ppt_y</p:attrName>
                                        </p:attrNameLst>
                                      </p:cBhvr>
                                      <p:tavLst>
                                        <p:tav tm="0">
                                          <p:val>
                                            <p:strVal val="#ppt_y+.1"/>
                                          </p:val>
                                        </p:tav>
                                        <p:tav tm="100000">
                                          <p:val>
                                            <p:strVal val="#ppt_y"/>
                                          </p:val>
                                        </p:tav>
                                      </p:tavLst>
                                    </p:anim>
                                  </p:childTnLst>
                                </p:cTn>
                              </p:par>
                            </p:childTnLst>
                          </p:cTn>
                        </p:par>
                        <p:par>
                          <p:cTn id="36" fill="hold">
                            <p:stCondLst>
                              <p:cond delay="10000"/>
                            </p:stCondLst>
                            <p:childTnLst>
                              <p:par>
                                <p:cTn id="37" presetID="14" presetClass="entr" presetSubtype="10" fill="hold" nodeType="afterEffect">
                                  <p:stCondLst>
                                    <p:cond delay="500"/>
                                  </p:stCondLst>
                                  <p:childTnLst>
                                    <p:set>
                                      <p:cBhvr>
                                        <p:cTn id="38" dur="1" fill="hold">
                                          <p:stCondLst>
                                            <p:cond delay="0"/>
                                          </p:stCondLst>
                                        </p:cTn>
                                        <p:tgtEl>
                                          <p:spTgt spid="4">
                                            <p:txEl>
                                              <p:pRg st="0" end="0"/>
                                            </p:txEl>
                                          </p:spTgt>
                                        </p:tgtEl>
                                        <p:attrNameLst>
                                          <p:attrName>style.visibility</p:attrName>
                                        </p:attrNameLst>
                                      </p:cBhvr>
                                      <p:to>
                                        <p:strVal val="visible"/>
                                      </p:to>
                                    </p:set>
                                    <p:animEffect transition="in" filter="randombar(horizontal)">
                                      <p:cBhvr>
                                        <p:cTn id="39" dur="1000"/>
                                        <p:tgtEl>
                                          <p:spTgt spid="4">
                                            <p:txEl>
                                              <p:pRg st="0" end="0"/>
                                            </p:txEl>
                                          </p:spTgt>
                                        </p:tgtEl>
                                      </p:cBhvr>
                                    </p:animEffect>
                                  </p:childTnLst>
                                </p:cTn>
                              </p:par>
                            </p:childTnLst>
                          </p:cTn>
                        </p:par>
                        <p:par>
                          <p:cTn id="40" fill="hold">
                            <p:stCondLst>
                              <p:cond delay="11500"/>
                            </p:stCondLst>
                            <p:childTnLst>
                              <p:par>
                                <p:cTn id="41" presetID="14" presetClass="entr" presetSubtype="10" fill="hold" nodeType="afterEffect">
                                  <p:stCondLst>
                                    <p:cond delay="500"/>
                                  </p:stCondLst>
                                  <p:childTnLst>
                                    <p:set>
                                      <p:cBhvr>
                                        <p:cTn id="42" dur="1" fill="hold">
                                          <p:stCondLst>
                                            <p:cond delay="0"/>
                                          </p:stCondLst>
                                        </p:cTn>
                                        <p:tgtEl>
                                          <p:spTgt spid="4">
                                            <p:txEl>
                                              <p:pRg st="1" end="1"/>
                                            </p:txEl>
                                          </p:spTgt>
                                        </p:tgtEl>
                                        <p:attrNameLst>
                                          <p:attrName>style.visibility</p:attrName>
                                        </p:attrNameLst>
                                      </p:cBhvr>
                                      <p:to>
                                        <p:strVal val="visible"/>
                                      </p:to>
                                    </p:set>
                                    <p:animEffect transition="in" filter="randombar(horizontal)">
                                      <p:cBhvr>
                                        <p:cTn id="43" dur="1000"/>
                                        <p:tgtEl>
                                          <p:spTgt spid="4">
                                            <p:txEl>
                                              <p:pRg st="1" end="1"/>
                                            </p:txEl>
                                          </p:spTgt>
                                        </p:tgtEl>
                                      </p:cBhvr>
                                    </p:animEffect>
                                  </p:childTnLst>
                                </p:cTn>
                              </p:par>
                            </p:childTnLst>
                          </p:cTn>
                        </p:par>
                        <p:par>
                          <p:cTn id="44" fill="hold">
                            <p:stCondLst>
                              <p:cond delay="13000"/>
                            </p:stCondLst>
                            <p:childTnLst>
                              <p:par>
                                <p:cTn id="45" presetID="14" presetClass="entr" presetSubtype="10" fill="hold" nodeType="afterEffect">
                                  <p:stCondLst>
                                    <p:cond delay="500"/>
                                  </p:stCondLst>
                                  <p:childTnLst>
                                    <p:set>
                                      <p:cBhvr>
                                        <p:cTn id="46" dur="1" fill="hold">
                                          <p:stCondLst>
                                            <p:cond delay="0"/>
                                          </p:stCondLst>
                                        </p:cTn>
                                        <p:tgtEl>
                                          <p:spTgt spid="4">
                                            <p:txEl>
                                              <p:pRg st="2" end="2"/>
                                            </p:txEl>
                                          </p:spTgt>
                                        </p:tgtEl>
                                        <p:attrNameLst>
                                          <p:attrName>style.visibility</p:attrName>
                                        </p:attrNameLst>
                                      </p:cBhvr>
                                      <p:to>
                                        <p:strVal val="visible"/>
                                      </p:to>
                                    </p:set>
                                    <p:animEffect transition="in" filter="randombar(horizontal)">
                                      <p:cBhvr>
                                        <p:cTn id="47" dur="1000"/>
                                        <p:tgtEl>
                                          <p:spTgt spid="4">
                                            <p:txEl>
                                              <p:pRg st="2" end="2"/>
                                            </p:txEl>
                                          </p:spTgt>
                                        </p:tgtEl>
                                      </p:cBhvr>
                                    </p:animEffect>
                                  </p:childTnLst>
                                </p:cTn>
                              </p:par>
                            </p:childTnLst>
                          </p:cTn>
                        </p:par>
                        <p:par>
                          <p:cTn id="48" fill="hold">
                            <p:stCondLst>
                              <p:cond delay="14500"/>
                            </p:stCondLst>
                            <p:childTnLst>
                              <p:par>
                                <p:cTn id="49" presetID="14" presetClass="entr" presetSubtype="10" fill="hold" nodeType="afterEffect">
                                  <p:stCondLst>
                                    <p:cond delay="500"/>
                                  </p:stCondLst>
                                  <p:childTnLst>
                                    <p:set>
                                      <p:cBhvr>
                                        <p:cTn id="50" dur="1" fill="hold">
                                          <p:stCondLst>
                                            <p:cond delay="0"/>
                                          </p:stCondLst>
                                        </p:cTn>
                                        <p:tgtEl>
                                          <p:spTgt spid="4">
                                            <p:txEl>
                                              <p:pRg st="3" end="3"/>
                                            </p:txEl>
                                          </p:spTgt>
                                        </p:tgtEl>
                                        <p:attrNameLst>
                                          <p:attrName>style.visibility</p:attrName>
                                        </p:attrNameLst>
                                      </p:cBhvr>
                                      <p:to>
                                        <p:strVal val="visible"/>
                                      </p:to>
                                    </p:set>
                                    <p:animEffect transition="in" filter="randombar(horizontal)">
                                      <p:cBhvr>
                                        <p:cTn id="51" dur="1000"/>
                                        <p:tgtEl>
                                          <p:spTgt spid="4">
                                            <p:txEl>
                                              <p:pRg st="3" end="3"/>
                                            </p:txEl>
                                          </p:spTgt>
                                        </p:tgtEl>
                                      </p:cBhvr>
                                    </p:animEffect>
                                  </p:childTnLst>
                                </p:cTn>
                              </p:par>
                            </p:childTnLst>
                          </p:cTn>
                        </p:par>
                        <p:par>
                          <p:cTn id="52" fill="hold">
                            <p:stCondLst>
                              <p:cond delay="16000"/>
                            </p:stCondLst>
                            <p:childTnLst>
                              <p:par>
                                <p:cTn id="53" presetID="42" presetClass="entr" presetSubtype="0" fill="hold" nodeType="afterEffect">
                                  <p:stCondLst>
                                    <p:cond delay="500"/>
                                  </p:stCondLst>
                                  <p:childTnLst>
                                    <p:set>
                                      <p:cBhvr>
                                        <p:cTn id="54" dur="1" fill="hold">
                                          <p:stCondLst>
                                            <p:cond delay="0"/>
                                          </p:stCondLst>
                                        </p:cTn>
                                        <p:tgtEl>
                                          <p:spTgt spid="11">
                                            <p:txEl>
                                              <p:pRg st="0" end="0"/>
                                            </p:txEl>
                                          </p:spTgt>
                                        </p:tgtEl>
                                        <p:attrNameLst>
                                          <p:attrName>style.visibility</p:attrName>
                                        </p:attrNameLst>
                                      </p:cBhvr>
                                      <p:to>
                                        <p:strVal val="visible"/>
                                      </p:to>
                                    </p:set>
                                    <p:animEffect transition="in" filter="fade">
                                      <p:cBhvr>
                                        <p:cTn id="55" dur="1000"/>
                                        <p:tgtEl>
                                          <p:spTgt spid="11">
                                            <p:txEl>
                                              <p:pRg st="0" end="0"/>
                                            </p:txEl>
                                          </p:spTgt>
                                        </p:tgtEl>
                                      </p:cBhvr>
                                    </p:animEffect>
                                    <p:anim calcmode="lin" valueType="num">
                                      <p:cBhvr>
                                        <p:cTn id="56" dur="10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57" dur="100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par>
                          <p:cTn id="58" fill="hold">
                            <p:stCondLst>
                              <p:cond delay="17500"/>
                            </p:stCondLst>
                            <p:childTnLst>
                              <p:par>
                                <p:cTn id="59" presetID="14" presetClass="entr" presetSubtype="10" fill="hold" nodeType="afterEffect">
                                  <p:stCondLst>
                                    <p:cond delay="500"/>
                                  </p:stCondLst>
                                  <p:childTnLst>
                                    <p:set>
                                      <p:cBhvr>
                                        <p:cTn id="60" dur="1" fill="hold">
                                          <p:stCondLst>
                                            <p:cond delay="0"/>
                                          </p:stCondLst>
                                        </p:cTn>
                                        <p:tgtEl>
                                          <p:spTgt spid="7">
                                            <p:txEl>
                                              <p:pRg st="0" end="0"/>
                                            </p:txEl>
                                          </p:spTgt>
                                        </p:tgtEl>
                                        <p:attrNameLst>
                                          <p:attrName>style.visibility</p:attrName>
                                        </p:attrNameLst>
                                      </p:cBhvr>
                                      <p:to>
                                        <p:strVal val="visible"/>
                                      </p:to>
                                    </p:set>
                                    <p:animEffect transition="in" filter="randombar(horizontal)">
                                      <p:cBhvr>
                                        <p:cTn id="61" dur="1000"/>
                                        <p:tgtEl>
                                          <p:spTgt spid="7">
                                            <p:txEl>
                                              <p:pRg st="0" end="0"/>
                                            </p:txEl>
                                          </p:spTgt>
                                        </p:tgtEl>
                                      </p:cBhvr>
                                    </p:animEffect>
                                  </p:childTnLst>
                                </p:cTn>
                              </p:par>
                            </p:childTnLst>
                          </p:cTn>
                        </p:par>
                        <p:par>
                          <p:cTn id="62" fill="hold">
                            <p:stCondLst>
                              <p:cond delay="19000"/>
                            </p:stCondLst>
                            <p:childTnLst>
                              <p:par>
                                <p:cTn id="63" presetID="14" presetClass="entr" presetSubtype="10" fill="hold" nodeType="afterEffect">
                                  <p:stCondLst>
                                    <p:cond delay="500"/>
                                  </p:stCondLst>
                                  <p:childTnLst>
                                    <p:set>
                                      <p:cBhvr>
                                        <p:cTn id="64" dur="1" fill="hold">
                                          <p:stCondLst>
                                            <p:cond delay="0"/>
                                          </p:stCondLst>
                                        </p:cTn>
                                        <p:tgtEl>
                                          <p:spTgt spid="7">
                                            <p:txEl>
                                              <p:pRg st="1" end="1"/>
                                            </p:txEl>
                                          </p:spTgt>
                                        </p:tgtEl>
                                        <p:attrNameLst>
                                          <p:attrName>style.visibility</p:attrName>
                                        </p:attrNameLst>
                                      </p:cBhvr>
                                      <p:to>
                                        <p:strVal val="visible"/>
                                      </p:to>
                                    </p:set>
                                    <p:animEffect transition="in" filter="randombar(horizontal)">
                                      <p:cBhvr>
                                        <p:cTn id="65" dur="1000"/>
                                        <p:tgtEl>
                                          <p:spTgt spid="7">
                                            <p:txEl>
                                              <p:pRg st="1" end="1"/>
                                            </p:txEl>
                                          </p:spTgt>
                                        </p:tgtEl>
                                      </p:cBhvr>
                                    </p:animEffect>
                                  </p:childTnLst>
                                </p:cTn>
                              </p:par>
                            </p:childTnLst>
                          </p:cTn>
                        </p:par>
                        <p:par>
                          <p:cTn id="66" fill="hold">
                            <p:stCondLst>
                              <p:cond delay="20500"/>
                            </p:stCondLst>
                            <p:childTnLst>
                              <p:par>
                                <p:cTn id="67" presetID="14" presetClass="entr" presetSubtype="10" fill="hold" nodeType="afterEffect">
                                  <p:stCondLst>
                                    <p:cond delay="500"/>
                                  </p:stCondLst>
                                  <p:childTnLst>
                                    <p:set>
                                      <p:cBhvr>
                                        <p:cTn id="68" dur="1" fill="hold">
                                          <p:stCondLst>
                                            <p:cond delay="0"/>
                                          </p:stCondLst>
                                        </p:cTn>
                                        <p:tgtEl>
                                          <p:spTgt spid="7">
                                            <p:txEl>
                                              <p:pRg st="2" end="2"/>
                                            </p:txEl>
                                          </p:spTgt>
                                        </p:tgtEl>
                                        <p:attrNameLst>
                                          <p:attrName>style.visibility</p:attrName>
                                        </p:attrNameLst>
                                      </p:cBhvr>
                                      <p:to>
                                        <p:strVal val="visible"/>
                                      </p:to>
                                    </p:set>
                                    <p:animEffect transition="in" filter="randombar(horizontal)">
                                      <p:cBhvr>
                                        <p:cTn id="69" dur="1000"/>
                                        <p:tgtEl>
                                          <p:spTgt spid="7">
                                            <p:txEl>
                                              <p:pRg st="2" end="2"/>
                                            </p:txEl>
                                          </p:spTgt>
                                        </p:tgtEl>
                                      </p:cBhvr>
                                    </p:animEffect>
                                  </p:childTnLst>
                                </p:cTn>
                              </p:par>
                            </p:childTnLst>
                          </p:cTn>
                        </p:par>
                        <p:par>
                          <p:cTn id="70" fill="hold">
                            <p:stCondLst>
                              <p:cond delay="22000"/>
                            </p:stCondLst>
                            <p:childTnLst>
                              <p:par>
                                <p:cTn id="71" presetID="14" presetClass="entr" presetSubtype="10" fill="hold" nodeType="afterEffect">
                                  <p:stCondLst>
                                    <p:cond delay="500"/>
                                  </p:stCondLst>
                                  <p:childTnLst>
                                    <p:set>
                                      <p:cBhvr>
                                        <p:cTn id="72" dur="1" fill="hold">
                                          <p:stCondLst>
                                            <p:cond delay="0"/>
                                          </p:stCondLst>
                                        </p:cTn>
                                        <p:tgtEl>
                                          <p:spTgt spid="7">
                                            <p:txEl>
                                              <p:pRg st="3" end="3"/>
                                            </p:txEl>
                                          </p:spTgt>
                                        </p:tgtEl>
                                        <p:attrNameLst>
                                          <p:attrName>style.visibility</p:attrName>
                                        </p:attrNameLst>
                                      </p:cBhvr>
                                      <p:to>
                                        <p:strVal val="visible"/>
                                      </p:to>
                                    </p:set>
                                    <p:animEffect transition="in" filter="randombar(horizontal)">
                                      <p:cBhvr>
                                        <p:cTn id="73" dur="1000"/>
                                        <p:tgtEl>
                                          <p:spTgt spid="7">
                                            <p:txEl>
                                              <p:pRg st="3" end="3"/>
                                            </p:txEl>
                                          </p:spTgt>
                                        </p:tgtEl>
                                      </p:cBhvr>
                                    </p:animEffect>
                                  </p:childTnLst>
                                </p:cTn>
                              </p:par>
                            </p:childTnLst>
                          </p:cTn>
                        </p:par>
                        <p:par>
                          <p:cTn id="74" fill="hold">
                            <p:stCondLst>
                              <p:cond delay="23500"/>
                            </p:stCondLst>
                            <p:childTnLst>
                              <p:par>
                                <p:cTn id="75" presetID="14" presetClass="entr" presetSubtype="10" fill="hold" nodeType="afterEffect">
                                  <p:stCondLst>
                                    <p:cond delay="500"/>
                                  </p:stCondLst>
                                  <p:childTnLst>
                                    <p:set>
                                      <p:cBhvr>
                                        <p:cTn id="76" dur="1" fill="hold">
                                          <p:stCondLst>
                                            <p:cond delay="0"/>
                                          </p:stCondLst>
                                        </p:cTn>
                                        <p:tgtEl>
                                          <p:spTgt spid="7">
                                            <p:txEl>
                                              <p:pRg st="4" end="4"/>
                                            </p:txEl>
                                          </p:spTgt>
                                        </p:tgtEl>
                                        <p:attrNameLst>
                                          <p:attrName>style.visibility</p:attrName>
                                        </p:attrNameLst>
                                      </p:cBhvr>
                                      <p:to>
                                        <p:strVal val="visible"/>
                                      </p:to>
                                    </p:set>
                                    <p:animEffect transition="in" filter="randombar(horizontal)">
                                      <p:cBhvr>
                                        <p:cTn id="77" dur="10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a:extLst>
              <a:ext uri="{FF2B5EF4-FFF2-40B4-BE49-F238E27FC236}">
                <a16:creationId xmlns:a16="http://schemas.microsoft.com/office/drawing/2014/main" id="{86B9BBD3-F17C-48A2-9FBB-5219BC760136}"/>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28507" y="273558"/>
            <a:ext cx="2305050" cy="493540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C8C6A06D-D1C7-424F-BC54-E966D193B2A1}"/>
              </a:ext>
            </a:extLst>
          </p:cNvPr>
          <p:cNvSpPr txBox="1"/>
          <p:nvPr/>
        </p:nvSpPr>
        <p:spPr>
          <a:xfrm>
            <a:off x="-232013" y="5208967"/>
            <a:ext cx="4026091" cy="2031325"/>
          </a:xfrm>
          <a:prstGeom prst="rect">
            <a:avLst/>
          </a:prstGeom>
          <a:noFill/>
        </p:spPr>
        <p:txBody>
          <a:bodyPr wrap="square">
            <a:spAutoFit/>
          </a:bodyPr>
          <a:lstStyle/>
          <a:p>
            <a:pPr algn="ctr" fontAlgn="base"/>
            <a:r>
              <a:rPr lang="ru-RU" b="1" i="0" dirty="0">
                <a:solidFill>
                  <a:srgbClr val="333333"/>
                </a:solidFill>
                <a:effectLst/>
                <a:latin typeface="Times New Roman" pitchFamily="18" charset="0"/>
                <a:cs typeface="Times New Roman" pitchFamily="18" charset="0"/>
              </a:rPr>
              <a:t>Открыт: </a:t>
            </a:r>
            <a:r>
              <a:rPr lang="ru-RU" b="0" i="0" dirty="0">
                <a:solidFill>
                  <a:srgbClr val="333333"/>
                </a:solidFill>
                <a:effectLst/>
                <a:latin typeface="Times New Roman" pitchFamily="18" charset="0"/>
                <a:cs typeface="Times New Roman" pitchFamily="18" charset="0"/>
              </a:rPr>
              <a:t>1980 г.</a:t>
            </a:r>
          </a:p>
          <a:p>
            <a:pPr algn="ctr" fontAlgn="base"/>
            <a:r>
              <a:rPr lang="ru-RU" b="1" i="0" dirty="0">
                <a:solidFill>
                  <a:srgbClr val="333333"/>
                </a:solidFill>
                <a:effectLst/>
                <a:latin typeface="Times New Roman" pitchFamily="18" charset="0"/>
                <a:cs typeface="Times New Roman" pitchFamily="18" charset="0"/>
              </a:rPr>
              <a:t>Местоположение: </a:t>
            </a:r>
          </a:p>
          <a:p>
            <a:pPr algn="ctr" fontAlgn="base"/>
            <a:r>
              <a:rPr lang="ru-RU" b="0" i="0" dirty="0">
                <a:solidFill>
                  <a:srgbClr val="333333"/>
                </a:solidFill>
                <a:effectLst/>
                <a:latin typeface="Times New Roman" pitchFamily="18" charset="0"/>
                <a:cs typeface="Times New Roman" pitchFamily="18" charset="0"/>
              </a:rPr>
              <a:t>Центральный район, </a:t>
            </a:r>
          </a:p>
          <a:p>
            <a:pPr algn="ctr" fontAlgn="base"/>
            <a:r>
              <a:rPr lang="ru-RU" b="0" i="0" dirty="0">
                <a:solidFill>
                  <a:srgbClr val="333333"/>
                </a:solidFill>
                <a:effectLst/>
                <a:latin typeface="Times New Roman" pitchFamily="18" charset="0"/>
                <a:cs typeface="Times New Roman" pitchFamily="18" charset="0"/>
              </a:rPr>
              <a:t>улица Кирова, 42 (здание главного корпуса </a:t>
            </a:r>
            <a:r>
              <a:rPr lang="ru-RU" b="0" i="0" dirty="0" err="1">
                <a:solidFill>
                  <a:srgbClr val="333333"/>
                </a:solidFill>
                <a:effectLst/>
                <a:latin typeface="Times New Roman" pitchFamily="18" charset="0"/>
                <a:cs typeface="Times New Roman" pitchFamily="18" charset="0"/>
              </a:rPr>
              <a:t>СибГИУ</a:t>
            </a:r>
            <a:r>
              <a:rPr lang="ru-RU" b="0" i="0" dirty="0">
                <a:solidFill>
                  <a:srgbClr val="333333"/>
                </a:solidFill>
                <a:effectLst/>
                <a:latin typeface="Times New Roman" pitchFamily="18" charset="0"/>
                <a:cs typeface="Times New Roman" pitchFamily="18" charset="0"/>
              </a:rPr>
              <a:t>)</a:t>
            </a:r>
          </a:p>
          <a:p>
            <a:pPr algn="ctr"/>
            <a:br>
              <a:rPr lang="ru-RU" dirty="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6" name="TextBox 5">
            <a:extLst>
              <a:ext uri="{FF2B5EF4-FFF2-40B4-BE49-F238E27FC236}">
                <a16:creationId xmlns:a16="http://schemas.microsoft.com/office/drawing/2014/main" id="{E1555730-03A8-4524-B56B-EA3474600698}"/>
              </a:ext>
            </a:extLst>
          </p:cNvPr>
          <p:cNvSpPr txBox="1"/>
          <p:nvPr/>
        </p:nvSpPr>
        <p:spPr>
          <a:xfrm>
            <a:off x="3302758" y="1333500"/>
            <a:ext cx="8707272" cy="4478149"/>
          </a:xfrm>
          <a:prstGeom prst="rect">
            <a:avLst/>
          </a:prstGeom>
          <a:noFill/>
        </p:spPr>
        <p:txBody>
          <a:bodyPr wrap="square">
            <a:spAutoFit/>
          </a:bodyPr>
          <a:lstStyle/>
          <a:p>
            <a:pPr algn="ctr"/>
            <a:r>
              <a:rPr lang="ru-RU" sz="1900" b="0" i="0" dirty="0">
                <a:solidFill>
                  <a:srgbClr val="333333"/>
                </a:solidFill>
                <a:effectLst/>
                <a:latin typeface="Times New Roman" pitchFamily="18" charset="0"/>
                <a:cs typeface="Times New Roman" pitchFamily="18" charset="0"/>
              </a:rPr>
              <a:t>	Анна Максимовна </a:t>
            </a:r>
            <a:r>
              <a:rPr lang="ru-RU" sz="1900" b="0" i="0" dirty="0" err="1">
                <a:solidFill>
                  <a:srgbClr val="333333"/>
                </a:solidFill>
                <a:effectLst/>
                <a:latin typeface="Times New Roman" pitchFamily="18" charset="0"/>
                <a:cs typeface="Times New Roman" pitchFamily="18" charset="0"/>
              </a:rPr>
              <a:t>Язовская</a:t>
            </a:r>
            <a:r>
              <a:rPr lang="ru-RU" sz="1900" b="0" i="0" dirty="0">
                <a:solidFill>
                  <a:srgbClr val="333333"/>
                </a:solidFill>
                <a:effectLst/>
                <a:latin typeface="Times New Roman" pitchFamily="18" charset="0"/>
                <a:cs typeface="Times New Roman" pitchFamily="18" charset="0"/>
              </a:rPr>
              <a:t> (1918-1943). </a:t>
            </a:r>
          </a:p>
          <a:p>
            <a:pPr algn="ctr"/>
            <a:r>
              <a:rPr lang="ru-RU" sz="1900" b="0" i="0" dirty="0">
                <a:solidFill>
                  <a:srgbClr val="333333"/>
                </a:solidFill>
                <a:effectLst/>
                <a:latin typeface="Times New Roman" pitchFamily="18" charset="0"/>
                <a:cs typeface="Times New Roman" pitchFamily="18" charset="0"/>
              </a:rPr>
              <a:t>Закончила аэроклуб СМИ и три курса института. Затем была учеба в Ульяновской школе Осоавиахима. Окончив ее в 1939 г., работала инструктором-летчиком в Кропоткинском аэроклубе Краснодарского края. Здесь и застала ее война. </a:t>
            </a:r>
          </a:p>
          <a:p>
            <a:pPr algn="ctr"/>
            <a:r>
              <a:rPr lang="ru-RU" sz="1900" b="0" i="0" dirty="0">
                <a:solidFill>
                  <a:srgbClr val="333333"/>
                </a:solidFill>
                <a:effectLst/>
                <a:latin typeface="Times New Roman" pitchFamily="18" charset="0"/>
                <a:cs typeface="Times New Roman" pitchFamily="18" charset="0"/>
              </a:rPr>
              <a:t>Крещение огнем полк бесстрашных летчиц, единственный в мире женский полк пикирующих бомбардировщиков, получил в дни Сталинградской битвы.</a:t>
            </a:r>
            <a:br>
              <a:rPr lang="ru-RU" sz="1900" dirty="0">
                <a:latin typeface="Times New Roman" pitchFamily="18" charset="0"/>
                <a:cs typeface="Times New Roman" pitchFamily="18" charset="0"/>
              </a:rPr>
            </a:br>
            <a:r>
              <a:rPr lang="ru-RU" sz="1900" b="0" i="0" dirty="0">
                <a:solidFill>
                  <a:srgbClr val="333333"/>
                </a:solidFill>
                <a:effectLst/>
                <a:latin typeface="Times New Roman" pitchFamily="18" charset="0"/>
                <a:cs typeface="Times New Roman" pitchFamily="18" charset="0"/>
              </a:rPr>
              <a:t>Потом были другие бои. В октябре 1943 года поступил Приказ: нанести массированный удар по артиллерийским и минометным позициям противника под Оршей. Прорвавшись через огневой заслон, бомбардировщики нанесли точный удар по цели. Фашисты атаковали со всех сторон. Им удалось поджечь самолет Анны. Тяжело раненая летчица вела его домой. Когда уже не осталось сил, она приказала экипажу покинуть самолет, который вдруг резко свалился в пике и пошел вниз, врезался в землю и взорвался. </a:t>
            </a:r>
          </a:p>
          <a:p>
            <a:pPr algn="ctr"/>
            <a:r>
              <a:rPr lang="ru-RU" sz="1900" b="0" i="0" dirty="0">
                <a:solidFill>
                  <a:srgbClr val="333333"/>
                </a:solidFill>
                <a:effectLst/>
                <a:latin typeface="Times New Roman" pitchFamily="18" charset="0"/>
                <a:cs typeface="Times New Roman" pitchFamily="18" charset="0"/>
              </a:rPr>
              <a:t>Таким образом, 14 октября 1943 г. при выполнении боевого задания в тяжелом бою героически погибла Анна </a:t>
            </a:r>
            <a:r>
              <a:rPr lang="ru-RU" sz="1900" b="0" i="0" dirty="0" err="1">
                <a:solidFill>
                  <a:srgbClr val="333333"/>
                </a:solidFill>
                <a:effectLst/>
                <a:latin typeface="Times New Roman" pitchFamily="18" charset="0"/>
                <a:cs typeface="Times New Roman" pitchFamily="18" charset="0"/>
              </a:rPr>
              <a:t>Язовская</a:t>
            </a:r>
            <a:r>
              <a:rPr lang="ru-RU" sz="1900" b="0" i="0" dirty="0">
                <a:solidFill>
                  <a:srgbClr val="333333"/>
                </a:solidFill>
                <a:effectLst/>
                <a:latin typeface="Times New Roman" pitchFamily="18" charset="0"/>
                <a:cs typeface="Times New Roman" pitchFamily="18" charset="0"/>
              </a:rPr>
              <a:t>.</a:t>
            </a:r>
            <a:endParaRPr lang="ru-RU" sz="1900" dirty="0">
              <a:latin typeface="Times New Roman" pitchFamily="18" charset="0"/>
              <a:cs typeface="Times New Roman" pitchFamily="18" charset="0"/>
            </a:endParaRPr>
          </a:p>
        </p:txBody>
      </p:sp>
      <p:sp>
        <p:nvSpPr>
          <p:cNvPr id="8" name="TextBox 7">
            <a:extLst>
              <a:ext uri="{FF2B5EF4-FFF2-40B4-BE49-F238E27FC236}">
                <a16:creationId xmlns:a16="http://schemas.microsoft.com/office/drawing/2014/main" id="{DFA8BF21-BA67-45C4-8438-932F7BA45FDF}"/>
              </a:ext>
            </a:extLst>
          </p:cNvPr>
          <p:cNvSpPr txBox="1"/>
          <p:nvPr/>
        </p:nvSpPr>
        <p:spPr>
          <a:xfrm>
            <a:off x="5936775" y="518615"/>
            <a:ext cx="4339989" cy="400110"/>
          </a:xfrm>
          <a:prstGeom prst="rect">
            <a:avLst/>
          </a:prstGeom>
          <a:noFill/>
        </p:spPr>
        <p:txBody>
          <a:bodyPr wrap="square">
            <a:spAutoFit/>
          </a:bodyPr>
          <a:lstStyle/>
          <a:p>
            <a:pPr algn="ctr" fontAlgn="base"/>
            <a:r>
              <a:rPr lang="ru-RU" sz="2000" b="0" dirty="0">
                <a:solidFill>
                  <a:srgbClr val="9D2928"/>
                </a:solidFill>
                <a:effectLst/>
                <a:latin typeface="Times New Roman" pitchFamily="18" charset="0"/>
                <a:cs typeface="Times New Roman" pitchFamily="18" charset="0"/>
              </a:rPr>
              <a:t>Мемориальная доска </a:t>
            </a:r>
            <a:r>
              <a:rPr lang="ru-RU" sz="2000" b="0" dirty="0" err="1">
                <a:solidFill>
                  <a:srgbClr val="9D2928"/>
                </a:solidFill>
                <a:effectLst/>
                <a:latin typeface="Times New Roman" pitchFamily="18" charset="0"/>
                <a:cs typeface="Times New Roman" pitchFamily="18" charset="0"/>
              </a:rPr>
              <a:t>Язовской</a:t>
            </a:r>
            <a:r>
              <a:rPr lang="ru-RU" sz="2000" b="0" dirty="0">
                <a:solidFill>
                  <a:srgbClr val="9D2928"/>
                </a:solidFill>
                <a:effectLst/>
                <a:latin typeface="Times New Roman" pitchFamily="18" charset="0"/>
                <a:cs typeface="Times New Roman" pitchFamily="18" charset="0"/>
              </a:rPr>
              <a:t>  А.М.</a:t>
            </a:r>
          </a:p>
        </p:txBody>
      </p:sp>
    </p:spTree>
    <p:extLst>
      <p:ext uri="{BB962C8B-B14F-4D97-AF65-F5344CB8AC3E}">
        <p14:creationId xmlns:p14="http://schemas.microsoft.com/office/powerpoint/2010/main" val="860302164"/>
      </p:ext>
    </p:extLst>
  </p:cSld>
  <p:clrMapOvr>
    <a:masterClrMapping/>
  </p:clrMapOvr>
  <mc:AlternateContent xmlns:mc="http://schemas.openxmlformats.org/markup-compatibility/2006" xmlns:p14="http://schemas.microsoft.com/office/powerpoint/2010/main">
    <mc:Choice Requires="p14">
      <p:transition spd="slow" p14:dur="3400" advTm="15000">
        <p14:reveal/>
      </p:transition>
    </mc:Choice>
    <mc:Fallback xmlns="">
      <p:transition spd="slow" advTm="1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500"/>
                                  </p:stCondLst>
                                  <p:childTnLst>
                                    <p:set>
                                      <p:cBhvr>
                                        <p:cTn id="6" dur="1" fill="hold">
                                          <p:stCondLst>
                                            <p:cond delay="0"/>
                                          </p:stCondLst>
                                        </p:cTn>
                                        <p:tgtEl>
                                          <p:spTgt spid="6146"/>
                                        </p:tgtEl>
                                        <p:attrNameLst>
                                          <p:attrName>style.visibility</p:attrName>
                                        </p:attrNameLst>
                                      </p:cBhvr>
                                      <p:to>
                                        <p:strVal val="visible"/>
                                      </p:to>
                                    </p:set>
                                    <p:anim calcmode="lin" valueType="num">
                                      <p:cBhvr>
                                        <p:cTn id="7" dur="1000" fill="hold"/>
                                        <p:tgtEl>
                                          <p:spTgt spid="6146"/>
                                        </p:tgtEl>
                                        <p:attrNameLst>
                                          <p:attrName>ppt_w</p:attrName>
                                        </p:attrNameLst>
                                      </p:cBhvr>
                                      <p:tavLst>
                                        <p:tav tm="0">
                                          <p:val>
                                            <p:fltVal val="0"/>
                                          </p:val>
                                        </p:tav>
                                        <p:tav tm="100000">
                                          <p:val>
                                            <p:strVal val="#ppt_w"/>
                                          </p:val>
                                        </p:tav>
                                      </p:tavLst>
                                    </p:anim>
                                    <p:anim calcmode="lin" valueType="num">
                                      <p:cBhvr>
                                        <p:cTn id="8" dur="1000" fill="hold"/>
                                        <p:tgtEl>
                                          <p:spTgt spid="6146"/>
                                        </p:tgtEl>
                                        <p:attrNameLst>
                                          <p:attrName>ppt_h</p:attrName>
                                        </p:attrNameLst>
                                      </p:cBhvr>
                                      <p:tavLst>
                                        <p:tav tm="0">
                                          <p:val>
                                            <p:fltVal val="0"/>
                                          </p:val>
                                        </p:tav>
                                        <p:tav tm="100000">
                                          <p:val>
                                            <p:strVal val="#ppt_h"/>
                                          </p:val>
                                        </p:tav>
                                      </p:tavLst>
                                    </p:anim>
                                    <p:anim calcmode="lin" valueType="num">
                                      <p:cBhvr>
                                        <p:cTn id="9" dur="1000" fill="hold"/>
                                        <p:tgtEl>
                                          <p:spTgt spid="6146"/>
                                        </p:tgtEl>
                                        <p:attrNameLst>
                                          <p:attrName>style.rotation</p:attrName>
                                        </p:attrNameLst>
                                      </p:cBhvr>
                                      <p:tavLst>
                                        <p:tav tm="0">
                                          <p:val>
                                            <p:fltVal val="90"/>
                                          </p:val>
                                        </p:tav>
                                        <p:tav tm="100000">
                                          <p:val>
                                            <p:fltVal val="0"/>
                                          </p:val>
                                        </p:tav>
                                      </p:tavLst>
                                    </p:anim>
                                    <p:animEffect transition="in" filter="fade">
                                      <p:cBhvr>
                                        <p:cTn id="10" dur="1000"/>
                                        <p:tgtEl>
                                          <p:spTgt spid="6146"/>
                                        </p:tgtEl>
                                      </p:cBhvr>
                                    </p:animEffect>
                                  </p:childTnLst>
                                </p:cTn>
                              </p:par>
                            </p:childTnLst>
                          </p:cTn>
                        </p:par>
                        <p:par>
                          <p:cTn id="11" fill="hold">
                            <p:stCondLst>
                              <p:cond delay="1500"/>
                            </p:stCondLst>
                            <p:childTnLst>
                              <p:par>
                                <p:cTn id="12" presetID="16" presetClass="entr" presetSubtype="21" fill="hold" nodeType="afterEffect">
                                  <p:stCondLst>
                                    <p:cond delay="500"/>
                                  </p:stCondLst>
                                  <p:childTnLst>
                                    <p:set>
                                      <p:cBhvr>
                                        <p:cTn id="13" dur="1" fill="hold">
                                          <p:stCondLst>
                                            <p:cond delay="0"/>
                                          </p:stCondLst>
                                        </p:cTn>
                                        <p:tgtEl>
                                          <p:spTgt spid="8">
                                            <p:txEl>
                                              <p:pRg st="0" end="0"/>
                                            </p:txEl>
                                          </p:spTgt>
                                        </p:tgtEl>
                                        <p:attrNameLst>
                                          <p:attrName>style.visibility</p:attrName>
                                        </p:attrNameLst>
                                      </p:cBhvr>
                                      <p:to>
                                        <p:strVal val="visible"/>
                                      </p:to>
                                    </p:set>
                                    <p:animEffect transition="in" filter="barn(inVertical)">
                                      <p:cBhvr>
                                        <p:cTn id="14" dur="1000"/>
                                        <p:tgtEl>
                                          <p:spTgt spid="8">
                                            <p:txEl>
                                              <p:pRg st="0" end="0"/>
                                            </p:txEl>
                                          </p:spTgt>
                                        </p:tgtEl>
                                      </p:cBhvr>
                                    </p:animEffect>
                                  </p:childTnLst>
                                </p:cTn>
                              </p:par>
                            </p:childTnLst>
                          </p:cTn>
                        </p:par>
                        <p:par>
                          <p:cTn id="15" fill="hold">
                            <p:stCondLst>
                              <p:cond delay="3000"/>
                            </p:stCondLst>
                            <p:childTnLst>
                              <p:par>
                                <p:cTn id="16" presetID="42" presetClass="entr" presetSubtype="0" fill="hold" nodeType="afterEffect">
                                  <p:stCondLst>
                                    <p:cond delay="50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1000"/>
                                        <p:tgtEl>
                                          <p:spTgt spid="6">
                                            <p:txEl>
                                              <p:pRg st="0" end="0"/>
                                            </p:txEl>
                                          </p:spTgt>
                                        </p:tgtEl>
                                      </p:cBhvr>
                                    </p:animEffect>
                                    <p:anim calcmode="lin" valueType="num">
                                      <p:cBhvr>
                                        <p:cTn id="19"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0"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par>
                          <p:cTn id="21" fill="hold">
                            <p:stCondLst>
                              <p:cond delay="4500"/>
                            </p:stCondLst>
                            <p:childTnLst>
                              <p:par>
                                <p:cTn id="22" presetID="42" presetClass="entr" presetSubtype="0" fill="hold" nodeType="afterEffect">
                                  <p:stCondLst>
                                    <p:cond delay="500"/>
                                  </p:stCondLst>
                                  <p:childTnLst>
                                    <p:set>
                                      <p:cBhvr>
                                        <p:cTn id="23" dur="1" fill="hold">
                                          <p:stCondLst>
                                            <p:cond delay="0"/>
                                          </p:stCondLst>
                                        </p:cTn>
                                        <p:tgtEl>
                                          <p:spTgt spid="6">
                                            <p:txEl>
                                              <p:pRg st="1" end="1"/>
                                            </p:txEl>
                                          </p:spTgt>
                                        </p:tgtEl>
                                        <p:attrNameLst>
                                          <p:attrName>style.visibility</p:attrName>
                                        </p:attrNameLst>
                                      </p:cBhvr>
                                      <p:to>
                                        <p:strVal val="visible"/>
                                      </p:to>
                                    </p:set>
                                    <p:animEffect transition="in" filter="fade">
                                      <p:cBhvr>
                                        <p:cTn id="24" dur="1000"/>
                                        <p:tgtEl>
                                          <p:spTgt spid="6">
                                            <p:txEl>
                                              <p:pRg st="1" end="1"/>
                                            </p:txEl>
                                          </p:spTgt>
                                        </p:tgtEl>
                                      </p:cBhvr>
                                    </p:animEffect>
                                    <p:anim calcmode="lin" valueType="num">
                                      <p:cBhvr>
                                        <p:cTn id="25"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par>
                          <p:cTn id="27" fill="hold">
                            <p:stCondLst>
                              <p:cond delay="6000"/>
                            </p:stCondLst>
                            <p:childTnLst>
                              <p:par>
                                <p:cTn id="28" presetID="42" presetClass="entr" presetSubtype="0" fill="hold" nodeType="afterEffect">
                                  <p:stCondLst>
                                    <p:cond delay="500"/>
                                  </p:stCondLst>
                                  <p:childTnLst>
                                    <p:set>
                                      <p:cBhvr>
                                        <p:cTn id="29" dur="1" fill="hold">
                                          <p:stCondLst>
                                            <p:cond delay="0"/>
                                          </p:stCondLst>
                                        </p:cTn>
                                        <p:tgtEl>
                                          <p:spTgt spid="6">
                                            <p:txEl>
                                              <p:pRg st="2" end="2"/>
                                            </p:txEl>
                                          </p:spTgt>
                                        </p:tgtEl>
                                        <p:attrNameLst>
                                          <p:attrName>style.visibility</p:attrName>
                                        </p:attrNameLst>
                                      </p:cBhvr>
                                      <p:to>
                                        <p:strVal val="visible"/>
                                      </p:to>
                                    </p:set>
                                    <p:animEffect transition="in" filter="fade">
                                      <p:cBhvr>
                                        <p:cTn id="30" dur="1000"/>
                                        <p:tgtEl>
                                          <p:spTgt spid="6">
                                            <p:txEl>
                                              <p:pRg st="2" end="2"/>
                                            </p:txEl>
                                          </p:spTgt>
                                        </p:tgtEl>
                                      </p:cBhvr>
                                    </p:animEffect>
                                    <p:anim calcmode="lin" valueType="num">
                                      <p:cBhvr>
                                        <p:cTn id="31"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32"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par>
                          <p:cTn id="33" fill="hold">
                            <p:stCondLst>
                              <p:cond delay="7500"/>
                            </p:stCondLst>
                            <p:childTnLst>
                              <p:par>
                                <p:cTn id="34" presetID="42" presetClass="entr" presetSubtype="0" fill="hold" nodeType="afterEffect">
                                  <p:stCondLst>
                                    <p:cond delay="500"/>
                                  </p:stCondLst>
                                  <p:childTnLst>
                                    <p:set>
                                      <p:cBhvr>
                                        <p:cTn id="35" dur="1" fill="hold">
                                          <p:stCondLst>
                                            <p:cond delay="0"/>
                                          </p:stCondLst>
                                        </p:cTn>
                                        <p:tgtEl>
                                          <p:spTgt spid="6">
                                            <p:txEl>
                                              <p:pRg st="3" end="3"/>
                                            </p:txEl>
                                          </p:spTgt>
                                        </p:tgtEl>
                                        <p:attrNameLst>
                                          <p:attrName>style.visibility</p:attrName>
                                        </p:attrNameLst>
                                      </p:cBhvr>
                                      <p:to>
                                        <p:strVal val="visible"/>
                                      </p:to>
                                    </p:set>
                                    <p:animEffect transition="in" filter="fade">
                                      <p:cBhvr>
                                        <p:cTn id="36" dur="1000"/>
                                        <p:tgtEl>
                                          <p:spTgt spid="6">
                                            <p:txEl>
                                              <p:pRg st="3" end="3"/>
                                            </p:txEl>
                                          </p:spTgt>
                                        </p:tgtEl>
                                      </p:cBhvr>
                                    </p:animEffect>
                                    <p:anim calcmode="lin" valueType="num">
                                      <p:cBhvr>
                                        <p:cTn id="37"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38"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par>
                          <p:cTn id="39" fill="hold">
                            <p:stCondLst>
                              <p:cond delay="9000"/>
                            </p:stCondLst>
                            <p:childTnLst>
                              <p:par>
                                <p:cTn id="40" presetID="16" presetClass="entr" presetSubtype="21" fill="hold" nodeType="afterEffect">
                                  <p:stCondLst>
                                    <p:cond delay="500"/>
                                  </p:stCondLst>
                                  <p:childTnLst>
                                    <p:set>
                                      <p:cBhvr>
                                        <p:cTn id="41" dur="1" fill="hold">
                                          <p:stCondLst>
                                            <p:cond delay="0"/>
                                          </p:stCondLst>
                                        </p:cTn>
                                        <p:tgtEl>
                                          <p:spTgt spid="4">
                                            <p:txEl>
                                              <p:pRg st="0" end="0"/>
                                            </p:txEl>
                                          </p:spTgt>
                                        </p:tgtEl>
                                        <p:attrNameLst>
                                          <p:attrName>style.visibility</p:attrName>
                                        </p:attrNameLst>
                                      </p:cBhvr>
                                      <p:to>
                                        <p:strVal val="visible"/>
                                      </p:to>
                                    </p:set>
                                    <p:animEffect transition="in" filter="barn(inVertical)">
                                      <p:cBhvr>
                                        <p:cTn id="42" dur="1000"/>
                                        <p:tgtEl>
                                          <p:spTgt spid="4">
                                            <p:txEl>
                                              <p:pRg st="0" end="0"/>
                                            </p:txEl>
                                          </p:spTgt>
                                        </p:tgtEl>
                                      </p:cBhvr>
                                    </p:animEffect>
                                  </p:childTnLst>
                                </p:cTn>
                              </p:par>
                            </p:childTnLst>
                          </p:cTn>
                        </p:par>
                        <p:par>
                          <p:cTn id="43" fill="hold">
                            <p:stCondLst>
                              <p:cond delay="10500"/>
                            </p:stCondLst>
                            <p:childTnLst>
                              <p:par>
                                <p:cTn id="44" presetID="16" presetClass="entr" presetSubtype="21" fill="hold" nodeType="afterEffect">
                                  <p:stCondLst>
                                    <p:cond delay="500"/>
                                  </p:stCondLst>
                                  <p:childTnLst>
                                    <p:set>
                                      <p:cBhvr>
                                        <p:cTn id="45" dur="1" fill="hold">
                                          <p:stCondLst>
                                            <p:cond delay="0"/>
                                          </p:stCondLst>
                                        </p:cTn>
                                        <p:tgtEl>
                                          <p:spTgt spid="4">
                                            <p:txEl>
                                              <p:pRg st="1" end="1"/>
                                            </p:txEl>
                                          </p:spTgt>
                                        </p:tgtEl>
                                        <p:attrNameLst>
                                          <p:attrName>style.visibility</p:attrName>
                                        </p:attrNameLst>
                                      </p:cBhvr>
                                      <p:to>
                                        <p:strVal val="visible"/>
                                      </p:to>
                                    </p:set>
                                    <p:animEffect transition="in" filter="barn(inVertical)">
                                      <p:cBhvr>
                                        <p:cTn id="46" dur="1000"/>
                                        <p:tgtEl>
                                          <p:spTgt spid="4">
                                            <p:txEl>
                                              <p:pRg st="1" end="1"/>
                                            </p:txEl>
                                          </p:spTgt>
                                        </p:tgtEl>
                                      </p:cBhvr>
                                    </p:animEffect>
                                  </p:childTnLst>
                                </p:cTn>
                              </p:par>
                            </p:childTnLst>
                          </p:cTn>
                        </p:par>
                        <p:par>
                          <p:cTn id="47" fill="hold">
                            <p:stCondLst>
                              <p:cond delay="12000"/>
                            </p:stCondLst>
                            <p:childTnLst>
                              <p:par>
                                <p:cTn id="48" presetID="16" presetClass="entr" presetSubtype="21" fill="hold" nodeType="afterEffect">
                                  <p:stCondLst>
                                    <p:cond delay="500"/>
                                  </p:stCondLst>
                                  <p:childTnLst>
                                    <p:set>
                                      <p:cBhvr>
                                        <p:cTn id="49" dur="1" fill="hold">
                                          <p:stCondLst>
                                            <p:cond delay="0"/>
                                          </p:stCondLst>
                                        </p:cTn>
                                        <p:tgtEl>
                                          <p:spTgt spid="4">
                                            <p:txEl>
                                              <p:pRg st="2" end="2"/>
                                            </p:txEl>
                                          </p:spTgt>
                                        </p:tgtEl>
                                        <p:attrNameLst>
                                          <p:attrName>style.visibility</p:attrName>
                                        </p:attrNameLst>
                                      </p:cBhvr>
                                      <p:to>
                                        <p:strVal val="visible"/>
                                      </p:to>
                                    </p:set>
                                    <p:animEffect transition="in" filter="barn(inVertical)">
                                      <p:cBhvr>
                                        <p:cTn id="50" dur="1000"/>
                                        <p:tgtEl>
                                          <p:spTgt spid="4">
                                            <p:txEl>
                                              <p:pRg st="2" end="2"/>
                                            </p:txEl>
                                          </p:spTgt>
                                        </p:tgtEl>
                                      </p:cBhvr>
                                    </p:animEffect>
                                  </p:childTnLst>
                                </p:cTn>
                              </p:par>
                            </p:childTnLst>
                          </p:cTn>
                        </p:par>
                        <p:par>
                          <p:cTn id="51" fill="hold">
                            <p:stCondLst>
                              <p:cond delay="13500"/>
                            </p:stCondLst>
                            <p:childTnLst>
                              <p:par>
                                <p:cTn id="52" presetID="16" presetClass="entr" presetSubtype="21" fill="hold" nodeType="afterEffect">
                                  <p:stCondLst>
                                    <p:cond delay="500"/>
                                  </p:stCondLst>
                                  <p:childTnLst>
                                    <p:set>
                                      <p:cBhvr>
                                        <p:cTn id="53" dur="1" fill="hold">
                                          <p:stCondLst>
                                            <p:cond delay="0"/>
                                          </p:stCondLst>
                                        </p:cTn>
                                        <p:tgtEl>
                                          <p:spTgt spid="4">
                                            <p:txEl>
                                              <p:pRg st="3" end="3"/>
                                            </p:txEl>
                                          </p:spTgt>
                                        </p:tgtEl>
                                        <p:attrNameLst>
                                          <p:attrName>style.visibility</p:attrName>
                                        </p:attrNameLst>
                                      </p:cBhvr>
                                      <p:to>
                                        <p:strVal val="visible"/>
                                      </p:to>
                                    </p:set>
                                    <p:animEffect transition="in" filter="barn(inVertical)">
                                      <p:cBhvr>
                                        <p:cTn id="54" dur="10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AngleLinesVTI">
  <a:themeElements>
    <a:clrScheme name="Custom 34">
      <a:dk1>
        <a:sysClr val="windowText" lastClr="000000"/>
      </a:dk1>
      <a:lt1>
        <a:sysClr val="window" lastClr="FFFFFF"/>
      </a:lt1>
      <a:dk2>
        <a:srgbClr val="001E2E"/>
      </a:dk2>
      <a:lt2>
        <a:srgbClr val="F0ECEC"/>
      </a:lt2>
      <a:accent1>
        <a:srgbClr val="155767"/>
      </a:accent1>
      <a:accent2>
        <a:srgbClr val="BA9CA0"/>
      </a:accent2>
      <a:accent3>
        <a:srgbClr val="A57931"/>
      </a:accent3>
      <a:accent4>
        <a:srgbClr val="0E577C"/>
      </a:accent4>
      <a:accent5>
        <a:srgbClr val="CC846E"/>
      </a:accent5>
      <a:accent6>
        <a:srgbClr val="93767A"/>
      </a:accent6>
      <a:hlink>
        <a:srgbClr val="0563C1"/>
      </a:hlink>
      <a:folHlink>
        <a:srgbClr val="954F72"/>
      </a:folHlink>
    </a:clrScheme>
    <a:fontScheme name="Walbaum Light Univers Light">
      <a:majorFont>
        <a:latin typeface="Walbaum Display Light"/>
        <a:ea typeface=""/>
        <a:cs typeface=""/>
      </a:majorFont>
      <a:minorFont>
        <a:latin typeface="Univers Condensed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ngleLinesVTI" id="{BC1FC193-C72F-4761-9899-1105EDF6BAE8}" vid="{64612625-F022-44B7-B9FA-9D26DEDBDC21}"/>
    </a:ext>
  </a:extLst>
</a:theme>
</file>

<file path=docProps/app.xml><?xml version="1.0" encoding="utf-8"?>
<Properties xmlns="http://schemas.openxmlformats.org/officeDocument/2006/extended-properties" xmlns:vt="http://schemas.openxmlformats.org/officeDocument/2006/docPropsVTypes">
  <TotalTime>750</TotalTime>
  <Words>2543</Words>
  <Application>Microsoft Office PowerPoint</Application>
  <PresentationFormat>Широкоэкранный</PresentationFormat>
  <Paragraphs>210</Paragraphs>
  <Slides>23</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23</vt:i4>
      </vt:variant>
    </vt:vector>
  </HeadingPairs>
  <TitlesOfParts>
    <vt:vector size="30" baseType="lpstr">
      <vt:lpstr>Arial</vt:lpstr>
      <vt:lpstr>Georgia</vt:lpstr>
      <vt:lpstr>Times New Roman</vt:lpstr>
      <vt:lpstr>Trebuchet MS</vt:lpstr>
      <vt:lpstr>Univers Condensed Light</vt:lpstr>
      <vt:lpstr>Walbaum Display Light</vt:lpstr>
      <vt:lpstr>AngleLinesVTI</vt:lpstr>
      <vt:lpstr>Памятники  и  городская скульптура.      </vt:lpstr>
      <vt:lpstr>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Памятники  и  городская скульптура.      </dc:title>
  <dc:creator>алинка порываева</dc:creator>
  <cp:lastModifiedBy>алинка порываева</cp:lastModifiedBy>
  <cp:revision>22</cp:revision>
  <dcterms:created xsi:type="dcterms:W3CDTF">2020-11-11T13:02:02Z</dcterms:created>
  <dcterms:modified xsi:type="dcterms:W3CDTF">2020-11-15T11:02:14Z</dcterms:modified>
</cp:coreProperties>
</file>