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59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CC6600"/>
    <a:srgbClr val="00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616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219200"/>
            <a:ext cx="7010400" cy="28194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Модель НОД «Значение денег в нашей жизни»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600"/>
            <a:ext cx="9144000" cy="1524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Муниципальное дошкольное образовательное бюджетное учреждение Бурейский детский сад № 50 «Теремок»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45720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Составила воспитатель</a:t>
            </a:r>
          </a:p>
          <a:p>
            <a:pPr algn="r"/>
            <a:r>
              <a:rPr lang="ru-RU" sz="2000" dirty="0" smtClean="0"/>
              <a:t>Гулиева Шаргия Сидгиевна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6019800"/>
            <a:ext cx="1374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пгт</a:t>
            </a:r>
            <a:r>
              <a:rPr lang="ru-RU" sz="2000" dirty="0" smtClean="0"/>
              <a:t> Бурея</a:t>
            </a:r>
          </a:p>
          <a:p>
            <a:pPr algn="ctr"/>
            <a:r>
              <a:rPr lang="ru-RU" sz="2000" dirty="0" smtClean="0"/>
              <a:t>2020 г.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91003_10583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3048000"/>
            <a:ext cx="4602146" cy="3505200"/>
          </a:xfrm>
        </p:spPr>
      </p:pic>
      <p:pic>
        <p:nvPicPr>
          <p:cNvPr id="5" name="Содержимое 4" descr="20191003_1055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52401"/>
            <a:ext cx="4572000" cy="350519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91003_1105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52400"/>
            <a:ext cx="4937884" cy="3929694"/>
          </a:xfrm>
          <a:prstGeom prst="rect">
            <a:avLst/>
          </a:prstGeom>
        </p:spPr>
      </p:pic>
      <p:pic>
        <p:nvPicPr>
          <p:cNvPr id="4" name="Рисунок 3" descr="20191003_1105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52400" y="2971800"/>
            <a:ext cx="4750837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219200"/>
            <a:ext cx="7010400" cy="28194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Модель НОД «Значение денег в нашей жизни»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600"/>
            <a:ext cx="9144000" cy="1524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Муниципальное дошкольное образовательное бюджетное учреждение Бурейский детский сад № 50 «Теремок»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45720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Составила воспитатель</a:t>
            </a:r>
          </a:p>
          <a:p>
            <a:pPr algn="r"/>
            <a:r>
              <a:rPr lang="ru-RU" sz="2000" dirty="0" smtClean="0"/>
              <a:t>Гулиева Шаргия Сидгиевна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6019800"/>
            <a:ext cx="1374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пгт</a:t>
            </a:r>
            <a:r>
              <a:rPr lang="ru-RU" sz="2000" dirty="0" smtClean="0"/>
              <a:t> Бурея</a:t>
            </a:r>
          </a:p>
          <a:p>
            <a:pPr algn="ctr"/>
            <a:r>
              <a:rPr lang="ru-RU" sz="2000" dirty="0" smtClean="0"/>
              <a:t>2020 г.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0"/>
            <a:ext cx="7772400" cy="838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План-модель НОД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990600"/>
            <a:ext cx="8001000" cy="5715000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>
                <a:solidFill>
                  <a:schemeClr val="accent5">
                    <a:lumMod val="50000"/>
                  </a:schemeClr>
                </a:solidFill>
              </a:rPr>
              <a:t>Возрастная группа: </a:t>
            </a:r>
            <a:r>
              <a:rPr lang="ru-RU" sz="2900" b="1" dirty="0" smtClean="0">
                <a:solidFill>
                  <a:schemeClr val="accent5">
                    <a:lumMod val="75000"/>
                  </a:schemeClr>
                </a:solidFill>
              </a:rPr>
              <a:t>Подготовительная.</a:t>
            </a:r>
          </a:p>
          <a:p>
            <a:pPr>
              <a:lnSpc>
                <a:spcPct val="120000"/>
              </a:lnSpc>
            </a:pPr>
            <a:r>
              <a:rPr lang="ru-RU" sz="2900" b="1" dirty="0" smtClean="0">
                <a:solidFill>
                  <a:schemeClr val="accent5">
                    <a:lumMod val="50000"/>
                  </a:schemeClr>
                </a:solidFill>
              </a:rPr>
              <a:t>Цель: </a:t>
            </a:r>
            <a:r>
              <a:rPr lang="ru-RU" sz="2900" dirty="0" smtClean="0"/>
              <a:t>формирование основ финансовой грамотности у детей старшего дошкольного возраста, приручения детей к аккуратному (бережному) обращению с деньгами и обозначение значимости денег в нашей жизни.</a:t>
            </a:r>
          </a:p>
          <a:p>
            <a:r>
              <a:rPr lang="ru-RU" sz="2900" b="1" dirty="0" smtClean="0">
                <a:solidFill>
                  <a:schemeClr val="accent5">
                    <a:lumMod val="50000"/>
                  </a:schemeClr>
                </a:solidFill>
              </a:rPr>
              <a:t>Задачи :</a:t>
            </a: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Познавательное развитие</a:t>
            </a:r>
          </a:p>
          <a:p>
            <a:r>
              <a:rPr lang="ru-RU" sz="2900" dirty="0" smtClean="0"/>
              <a:t>- расширения кругозора детей об истории возникновения денег; </a:t>
            </a:r>
          </a:p>
          <a:p>
            <a:pPr>
              <a:lnSpc>
                <a:spcPct val="120000"/>
              </a:lnSpc>
            </a:pPr>
            <a:r>
              <a:rPr lang="ru-RU" sz="2900" dirty="0" smtClean="0"/>
              <a:t>- развития  наблюдательности, любознательности, мышления, памяти, речи, познавательной активности;</a:t>
            </a:r>
          </a:p>
          <a:p>
            <a:pPr>
              <a:buFontTx/>
              <a:buChar char="-"/>
            </a:pPr>
            <a:r>
              <a:rPr lang="ru-RU" sz="2900" dirty="0" smtClean="0"/>
              <a:t>поддержки интереса к решению проблемных задач.</a:t>
            </a:r>
          </a:p>
          <a:p>
            <a:pPr marL="0"/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Речевое развитие</a:t>
            </a:r>
          </a:p>
          <a:p>
            <a:pPr>
              <a:lnSpc>
                <a:spcPct val="120000"/>
              </a:lnSpc>
            </a:pPr>
            <a:r>
              <a:rPr lang="ru-RU" sz="2900" dirty="0" smtClean="0"/>
              <a:t>- поддержки инициативы детей высказываться, делиться впечатлениями, участвовать в дискуссии;</a:t>
            </a:r>
          </a:p>
          <a:p>
            <a:r>
              <a:rPr lang="ru-RU" sz="2900" dirty="0" smtClean="0"/>
              <a:t>- активизирования и обогащения словаря детей.</a:t>
            </a: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Социально-коммуникативное</a:t>
            </a:r>
          </a:p>
          <a:p>
            <a:r>
              <a:rPr lang="ru-RU" sz="2900" dirty="0" smtClean="0"/>
              <a:t>- развития свободного общения со взрослыми и сверстниками в процессе беседы и сюжетно-ролевой игры; </a:t>
            </a:r>
          </a:p>
          <a:p>
            <a:r>
              <a:rPr lang="ru-RU" sz="2900" dirty="0" smtClean="0"/>
              <a:t>- закрепления навыков взаимодействия в коллективе</a:t>
            </a: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Художественно-эстетическое развитие</a:t>
            </a:r>
          </a:p>
          <a:p>
            <a:r>
              <a:rPr lang="ru-RU" sz="2900" dirty="0" smtClean="0"/>
              <a:t>- раскрытия и роста творческого потенциала, обогащения внутреннего мира ребёнка.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3000" y="244490"/>
          <a:ext cx="7848600" cy="6308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606"/>
                <a:gridCol w="5108994"/>
              </a:tblGrid>
              <a:tr h="48106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Этапы деятельности</a:t>
                      </a:r>
                      <a:endParaRPr lang="ru-RU" sz="18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Содержание</a:t>
                      </a:r>
                      <a:endParaRPr lang="ru-RU" sz="18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048752">
                <a:tc>
                  <a:txBody>
                    <a:bodyPr/>
                    <a:lstStyle/>
                    <a:p>
                      <a:endParaRPr lang="ru-RU" sz="1400" baseline="0" dirty="0" smtClean="0"/>
                    </a:p>
                    <a:p>
                      <a:r>
                        <a:rPr lang="ru-RU" sz="1400" baseline="0" dirty="0" smtClean="0"/>
                        <a:t>1. Вводный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атмосферы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психологической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безопасности,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эмоциональная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поддержка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ребенка: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Загадка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Демонстрация</a:t>
                      </a:r>
                      <a:endParaRPr kumimoji="0" lang="ru-RU" sz="1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52238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 Мотивационно -побудительный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представлений о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предстоящей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деятельности, ее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задачах,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мотивационной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готовности к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предстоящей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Ситуационная задача </a:t>
                      </a:r>
                      <a:endParaRPr lang="ru-RU" sz="1400" i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0" dirty="0" smtClean="0"/>
                        <a:t>-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Пословица </a:t>
                      </a:r>
                      <a:endParaRPr lang="ru-RU" sz="1400" i="0" dirty="0" smtClean="0"/>
                    </a:p>
                    <a:p>
                      <a:r>
                        <a:rPr lang="ru-RU" sz="1400" i="0" dirty="0" smtClean="0"/>
                        <a:t>-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Приём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создания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проблемной</a:t>
                      </a:r>
                      <a:r>
                        <a:rPr kumimoji="0" lang="ru-RU" sz="14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ситуации</a:t>
                      </a:r>
                      <a:endParaRPr lang="ru-RU" sz="1400" i="0" dirty="0" smtClean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2069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Основной</a:t>
                      </a:r>
                      <a:endParaRPr lang="ru-RU" sz="1400" b="0" dirty="0" smtClean="0"/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Актуализация имеющихся знаний: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Беседа из личного опыта детей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Демонстрация</a:t>
                      </a:r>
                      <a:endParaRPr lang="ru-RU" sz="1400" dirty="0" smtClean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48752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Продуктивный вид деятельности </a:t>
                      </a:r>
                      <a:endParaRPr lang="ru-RU" sz="14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Способствовать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самостоятельному действию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заданию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воспитателя: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Наблюдение, практические действия </a:t>
                      </a:r>
                      <a:endParaRPr lang="ru-RU" sz="1400" i="1" dirty="0" smtClean="0"/>
                    </a:p>
                    <a:p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Рисование купюры</a:t>
                      </a:r>
                      <a:endParaRPr lang="ru-RU" sz="1400" i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11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Сюжетно-ролевая  игра</a:t>
                      </a:r>
                      <a:endParaRPr lang="ru-RU" sz="1400" b="0" dirty="0" smtClean="0"/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Отработка последовательности действий: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Логическое мышление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Систематизация знаний</a:t>
                      </a:r>
                      <a:endParaRPr lang="ru-RU" sz="1400" i="1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7512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Итоговый</a:t>
                      </a:r>
                      <a:endParaRPr lang="ru-RU" sz="14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элементарных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навыков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самооценки: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Беседа</a:t>
                      </a:r>
                      <a:endParaRPr lang="ru-RU" sz="1400" i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714488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Вводный этап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1143000"/>
            <a:ext cx="7162800" cy="13716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95400" y="1219200"/>
            <a:ext cx="7086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Эмоциональная</a:t>
            </a:r>
            <a:r>
              <a:rPr kumimoji="0" lang="ru-RU" sz="3200" b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настройка на совместную деятельность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47800" y="2895600"/>
            <a:ext cx="2971800" cy="1981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Загадывание загадки о деньгах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81600" y="2895600"/>
            <a:ext cx="3124200" cy="1981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Демонстрация различных денег (монет, купюр)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Мотивационно-побудительный этап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371600"/>
            <a:ext cx="2743200" cy="1524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Внутренняя мотивация на предстоящую деятельность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3276600"/>
            <a:ext cx="2590800" cy="1295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Ситуационная  задача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05200" y="1371600"/>
            <a:ext cx="2362200" cy="1524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логического мышления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48400" y="1371600"/>
            <a:ext cx="2743200" cy="1524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представлений о бережливости и аккуратном обращении с деньгами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81400" y="3352800"/>
            <a:ext cx="2209800" cy="838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00800" y="3352800"/>
            <a:ext cx="2438400" cy="1676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создания проблемной ситуации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5029200"/>
            <a:ext cx="2133600" cy="838200"/>
          </a:xfrm>
          <a:prstGeom prst="roundRect">
            <a:avLst/>
          </a:prstGeom>
          <a:solidFill>
            <a:srgbClr val="FF996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2000" dirty="0" smtClean="0"/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Пояснения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7638288" cy="10668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Основной этап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990600"/>
            <a:ext cx="7315200" cy="1143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Активизация имеющихся знаний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95400" y="2514600"/>
            <a:ext cx="3200400" cy="1905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знаний о местах хранения денег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81600" y="2514600"/>
            <a:ext cx="3200400" cy="1905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 знаний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24000" y="4724400"/>
            <a:ext cx="2667000" cy="1600200"/>
          </a:xfrm>
          <a:prstGeom prst="roundRect">
            <a:avLst/>
          </a:prstGeom>
          <a:solidFill>
            <a:srgbClr val="FF996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2000" dirty="0" smtClean="0"/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 из личного опыта детей</a:t>
            </a:r>
          </a:p>
          <a:p>
            <a:pPr algn="ctr"/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57800" y="4724400"/>
            <a:ext cx="3048000" cy="1828800"/>
          </a:xfrm>
          <a:prstGeom prst="roundRect">
            <a:avLst/>
          </a:prstGeom>
          <a:solidFill>
            <a:srgbClr val="FF996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2000" dirty="0" smtClean="0"/>
          </a:p>
          <a:p>
            <a:pPr algn="ctr"/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Демонстрация признаков монет и купюр разного номинала по возрастанию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80010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Продуктивный вид деятельности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95400" y="1143000"/>
            <a:ext cx="7162800" cy="13716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воображения, мышления, творческой активности и способности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47800" y="2819400"/>
            <a:ext cx="3048000" cy="1981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Обогащение словаря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05400" y="2819400"/>
            <a:ext cx="3200400" cy="1981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самостоятельно действовать по заданию воспитателя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76400" y="5105400"/>
            <a:ext cx="2514600" cy="1219200"/>
          </a:xfrm>
          <a:prstGeom prst="roundRect">
            <a:avLst/>
          </a:prstGeom>
          <a:solidFill>
            <a:srgbClr val="FF996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Наблюдение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10200" y="5105400"/>
            <a:ext cx="2514600" cy="1219200"/>
          </a:xfrm>
          <a:prstGeom prst="roundRect">
            <a:avLst/>
          </a:prstGeom>
          <a:solidFill>
            <a:srgbClr val="FF996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1219200"/>
            <a:ext cx="7543800" cy="13716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наблюдательности, логического мышления, сообразительности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47800" y="2971800"/>
            <a:ext cx="3276600" cy="2133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Отработка последовательности действий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34000" y="2971800"/>
            <a:ext cx="3200400" cy="2133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Систематизация знаний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Итоговый этап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1066800"/>
            <a:ext cx="7543800" cy="12954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элементарных навыков самооценки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47800" y="2819400"/>
            <a:ext cx="3200400" cy="19812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связной речи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05400" y="2819400"/>
            <a:ext cx="3429000" cy="20574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Проявление эмоционального отношения к результатам своей работы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76400" y="5105400"/>
            <a:ext cx="2514600" cy="1219200"/>
          </a:xfrm>
          <a:prstGeom prst="roundRect">
            <a:avLst/>
          </a:prstGeom>
          <a:solidFill>
            <a:srgbClr val="FF996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428</Words>
  <PresentationFormat>Экран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Модель НОД «Значение денег в нашей жизни»</vt:lpstr>
      <vt:lpstr>План-модель НОД</vt:lpstr>
      <vt:lpstr>Слайд 3</vt:lpstr>
      <vt:lpstr>Вводный этап</vt:lpstr>
      <vt:lpstr>Мотивационно-побудительный этап</vt:lpstr>
      <vt:lpstr>Основной этап</vt:lpstr>
      <vt:lpstr>Продуктивный вид деятельности</vt:lpstr>
      <vt:lpstr>Сюжетно-ролевая игра</vt:lpstr>
      <vt:lpstr>Итоговый этап</vt:lpstr>
      <vt:lpstr>Слайд 10</vt:lpstr>
      <vt:lpstr>Слайд 11</vt:lpstr>
      <vt:lpstr>Модель НОД «Значение денег в нашей жизни»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План-модель НОД на тему «Значение денег в нашей жизни»</dc:title>
  <dc:creator>Лейсан</dc:creator>
  <cp:lastModifiedBy>Лейсан</cp:lastModifiedBy>
  <cp:revision>25</cp:revision>
  <dcterms:created xsi:type="dcterms:W3CDTF">2020-05-05T01:37:50Z</dcterms:created>
  <dcterms:modified xsi:type="dcterms:W3CDTF">2020-11-15T07:56:22Z</dcterms:modified>
</cp:coreProperties>
</file>