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609" r:id="rId2"/>
    <p:sldMasterId id="2147487927" r:id="rId3"/>
    <p:sldMasterId id="2147488202" r:id="rId4"/>
    <p:sldMasterId id="2147488590" r:id="rId5"/>
  </p:sldMasterIdLst>
  <p:notesMasterIdLst>
    <p:notesMasterId r:id="rId23"/>
  </p:notesMasterIdLst>
  <p:sldIdLst>
    <p:sldId id="1895" r:id="rId6"/>
    <p:sldId id="1919" r:id="rId7"/>
    <p:sldId id="1916" r:id="rId8"/>
    <p:sldId id="1535" r:id="rId9"/>
    <p:sldId id="1539" r:id="rId10"/>
    <p:sldId id="1540" r:id="rId11"/>
    <p:sldId id="1541" r:id="rId12"/>
    <p:sldId id="1542" r:id="rId13"/>
    <p:sldId id="1543" r:id="rId14"/>
    <p:sldId id="1544" r:id="rId15"/>
    <p:sldId id="1549" r:id="rId16"/>
    <p:sldId id="1550" r:id="rId17"/>
    <p:sldId id="1551" r:id="rId18"/>
    <p:sldId id="1552" r:id="rId19"/>
    <p:sldId id="1553" r:id="rId20"/>
    <p:sldId id="1554" r:id="rId21"/>
    <p:sldId id="156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9900"/>
    <a:srgbClr val="03491A"/>
    <a:srgbClr val="180BC5"/>
    <a:srgbClr val="000066"/>
    <a:srgbClr val="006666"/>
    <a:srgbClr val="0066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326" autoAdjust="0"/>
  </p:normalViewPr>
  <p:slideViewPr>
    <p:cSldViewPr>
      <p:cViewPr>
        <p:scale>
          <a:sx n="66" d="100"/>
          <a:sy n="66" d="100"/>
        </p:scale>
        <p:origin x="-20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8E6511-5835-4241-9774-502869945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376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r>
              <a:rPr lang="ru-RU" altLang="ru-RU" dirty="0" smtClean="0"/>
              <a:t>Это такой метод, при котором</a:t>
            </a:r>
            <a:r>
              <a:rPr lang="ru-RU" altLang="ru-RU" baseline="0" dirty="0" smtClean="0"/>
              <a:t> ребенок не получает знания в готовом виде, а добивается их сам в процессе той или иной деятельности. Как гласит китайская мудрость: «Скажи мне – и я забуду. Покажи мне – и я запомню. Дай мне действовать самому – я научусь»</a:t>
            </a:r>
            <a:endParaRPr lang="ru-RU" alt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0445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B002881-4A0F-499F-998B-01FD9B95EDEA}" type="slidenum">
              <a:rPr kumimoji="0"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15</a:t>
            </a:fld>
            <a:endParaRPr kumimoji="0"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0547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DF5DF9A-2B77-4CBB-AD36-94603ABAE143}" type="slidenum">
              <a:rPr kumimoji="0"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16</a:t>
            </a:fld>
            <a:endParaRPr kumimoji="0"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1469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B3DF59-B4C2-45EF-B725-E5589D6E1362}" type="slidenum">
              <a:rPr kumimoji="0"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17</a:t>
            </a:fld>
            <a:endParaRPr kumimoji="0"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Для этого воспитатель, как правило, включает детей в беседу, обязательно связанную с их жизненным опытом и личностно значимую для них. Источниками формирования ситуации могут стать реальные события, происходящие в окружающей жизни (яркие природные явления, праздники, случаи из жизни детей и их семей, события, происходящие в жизни группы), воображаемые события, события, описываемые в художественной литературе и пр. Эмоциональное включение детей в беседу позволяет педагогу плавно перейти к сюжету, с которым будут связаны все последующие этапы.</a:t>
            </a:r>
          </a:p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Ключевыми фразами завершения этапа являются вопросы: «Хотите?», «Сможете?».</a:t>
            </a:r>
          </a:p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Важно понимать, что «детская» цель не имеет ничего общего с образовательной («взрослой») целью. Младшие дошкольники ставят цели, связанные со своими личными интересами и сиюминутными желаниями (например, поиграть). А старшие могут ставить цели, важные не только для них, но и для окружающих (например, помочь кому-либо). Как подчеркивал Л.С. Выготский, самым характерным для волевого действия является свободный выбор цели, своего поведения, определяемый не внешними обстоятельствами, а мотивированный самим ребенком.</a:t>
            </a:r>
          </a:p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Задавая вопросы в последовательности («Хотите?» – «Сможете?»), воспитатель целенаправленно формирует у детей веру в собственные силы. В результате ребенок усваивает важные жизненные установки: «Если я чего-то сильно захочу, то обязательно смогу», «Я верю в свои силы», «Я все сумею, все преодолею, все смогу!».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У детей формируется опыт понимания цели деятельности, взаимодействия со сверстниками, согласования действий, выявления и коррекции своих ошибок. При этом дети находятся в своем смысловом пространстве (игровом сюжете, например), движутся к своей «детской» цели и даже не догадываются, что педагог как грамотный организатор ведет их к новым «открытиям». В зависимости от программных задач, особенностей детей группы, их образовательных потребностей данный этап может быть, как локализован во времени вместе с другими этапами, так и проводиться отдельно как преддверие специально моделируемой ситуации затруднения.</a:t>
            </a:r>
          </a:p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В младшем дошкольном возрасте в завершение данного этапа цель дальнейшей познавательной деятельности воспитатель озвучивает сам в форме «Молодцы, верно догадались! ». На базе данного опыта («нам надо узнать») в старших группах появляется очень важный с точки зрения решения общей задачи образования – формирования умения учиться – вопрос: «Что сейчас нам надо узнать?». Именно в этот момент дети приобретают первичный опыт осознанной постановки перед собой учебной цели.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Вначале воспитатель побуждает детей выбрать способ преодоления затруднения. В младшем дошкольном возрасте основными способами преодоления затруднения являются способы «попробовать догадаться самому» и/или «спросить у того, кто знает». В старшем дошкольном возрасте добавляется новый способ – «посмотреть в книге», «придумать самому, а потом проверить себя по образцу». Используя различные приемы и методы (подводящий диалог, побуждающий диалог), педагог организует построение нового знания (способа действий), которое фиксируется детьми в речи и, возможно, в знаках. Таким образом, дети получают опыт выбора способа преодоления затруднения, «открытия» нового знания – пока путем догадки.</a:t>
            </a:r>
          </a:p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При этом педагог обращает внимание на умение детей слушать, понимать и повторять инструкцию взрослого, планировать свою деятельность (например, в старшем дошкольном возрасте могут использоваться вопросы типа: «Что вы сейчас будете делать? Как будете выполнять задание?»).</a:t>
            </a:r>
          </a:p>
          <a:p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Здесь же дети приобретают первичный опыт самоконтроля своих действий и контроля действий сверстников. Использование на данном этапе таких форм организации детской деятельности, когда дети работают в парах или малых группах на общий результат, позволяет формировать у дошкольников навыки культурного общения и коммуникативные умения.</a:t>
            </a:r>
          </a:p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1200" kern="1200" dirty="0" smtClean="0"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С помощью системы вопросов: «Где были?», «Чем занимались?», «Кому помогли?» – воспитатель помогает детям осмыслить их деятельность и зафиксировать достижение «детской» цели. А далее, с помощью вопросов: «Как это удалось?», «Что делали, чтобы достичь цели?», «Какие знания (умения, личностные качества) пригодились?» – подводит детей к выводу, что свою («детскую») цель они достигли благодаря тому, что что-то узнали, чему-то научились, определенным образом проявили себя, то есть сводит воедино «детскую» и «взрослую» цели («Удалось …, потому что узнали (научились)…»).</a:t>
            </a:r>
          </a:p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0240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3998DD-6810-4BFF-A561-194B7588B908}" type="slidenum">
              <a:rPr kumimoji="0"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kumimoji="0"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92BDC1B-A0B3-4677-BF81-66BBB02A4422}" type="slidenum">
              <a:rPr kumimoji="0"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14</a:t>
            </a:fld>
            <a:endParaRPr kumimoji="0" lang="ru-RU" altLang="ru-RU">
              <a:solidFill>
                <a:srgbClr val="000000"/>
              </a:solidFill>
            </a:endParaRPr>
          </a:p>
        </p:txBody>
      </p:sp>
      <p:sp>
        <p:nvSpPr>
          <p:cNvPr id="1034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8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z="1100" smtClean="0"/>
          </a:p>
        </p:txBody>
      </p:sp>
      <p:sp>
        <p:nvSpPr>
          <p:cNvPr id="10342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19ACB54-31EB-476D-8156-E6B8FB5E8513}" type="slidenum">
              <a:rPr kumimoji="0" lang="ru-RU" altLang="ru-RU">
                <a:solidFill>
                  <a:srgbClr val="000000"/>
                </a:solidFill>
                <a:latin typeface="Calibri" pitchFamily="34" charset="0"/>
              </a:rPr>
              <a:pPr algn="r" eaLnBrk="1" hangingPunct="1">
                <a:spcBef>
                  <a:spcPct val="0"/>
                </a:spcBef>
              </a:pPr>
              <a:t>14</a:t>
            </a:fld>
            <a:endParaRPr kumimoji="0" lang="ru-RU" altLang="ru-RU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8D7EC-5C13-4BC2-BAB8-00CC872ED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45684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1901C-6ABB-456E-84F4-DB2B1413E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64207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52406-1B28-44B6-90F3-20F78D6FC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4560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72371-DECE-4368-AB06-B05B88C08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77547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45063-9421-4C58-959C-B46AEEE31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60961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650F9-3E4B-40F6-B5F6-6F053FAD40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96127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9341-9996-4F33-85F9-09E9594FA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10126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DDE67-6227-420F-BDF3-B4F782A33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63656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8C42-14CE-4687-A495-991454560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77312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C7CBE-EC32-4778-85FA-9A0806B40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60012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7DC45-993F-48BB-B8F7-40CDDF9AF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30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6308E-36D0-47DA-80A3-362EA6387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02844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1D8F-145F-43B3-BAFE-B4F93462A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10052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E6AD6-C2A8-4D26-AFF0-3B9A9CBEE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20772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295A4-0BB3-4BCB-B90C-885F232DC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3630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4720E-8A90-4A2D-890E-BBC436442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371172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AB9B2-0DE1-46E7-ABCD-3F4E0BC60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100908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D406-0AD3-4D73-82E4-B3EE0C0A4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69729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484F1-AD41-4F34-8F60-8AC1D536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403934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1CF61-FD9F-45D3-B756-287E0AC00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538345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37162-1A1C-4237-8123-5E97DD5E2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043914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B4CC-40FE-400A-87AD-CA239273A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44081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DE587-370B-4CBA-8538-FF1F2098F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24934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FFDB-244E-4C23-84AB-6E3A65928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24613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C8F34-7EA4-48CD-806D-8BC8F5E2F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22327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2E812-F830-4C52-815E-6DF4CF714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04452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92D42-AB4B-4F09-ADCA-C3690AA9A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75967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15AA5-4DE4-41C4-8356-BD4B76FF9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543234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B484D-050B-42EF-8BE0-CCBCE5ECF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87232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0E909-834C-4C46-9FB0-971C8F1C7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71144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52158-2CCF-4E76-A69E-8CA3055A4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59368"/>
      </p:ext>
    </p:extLst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79DCD-0C08-45E2-9616-34A1BD8A1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830118"/>
      </p:ext>
    </p:extLst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2F21-D7F6-4BEF-BFBD-56B3FDFDE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1339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14534-80CF-4406-9EDE-B7BE61C70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456354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2553B-A9DA-41A5-BF15-A9F1A2ECD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32847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92B65-BF55-4644-8DE6-3307AA861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1826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A0AD1-358B-4C92-A4CA-E161C0B32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32940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FC52-06B8-4CE7-8606-9E745B1CC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14671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FCDE1-5C69-4A6E-9A0C-FA31A4FA4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8779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FEF3B-E00C-47A8-93C9-6430BAE9B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06567"/>
      </p:ext>
    </p:extLst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44574-8CFB-47F4-AC51-DE43E1BC9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743351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12330-902C-4E7D-B518-CB1E16A67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73740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41471-5596-4384-A52C-B0593EC89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847966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472F4-6F92-44C8-B4FE-00ACCC172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9341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6E2FA-5C56-49ED-A61E-F809C12C7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074750"/>
      </p:ext>
    </p:extLst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F8FA0-7970-4222-9B21-7D3A9ABFE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57324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0A44A-955B-4086-B391-25A0296FE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63477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BD269-4036-457B-81E3-D85CC0399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7240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D0CB3-A8C7-4434-87A9-F2E9C42A3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6303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AC139-EC0A-4567-B2D8-69B66F78E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9589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2DBE2-7AD4-4A33-8A2D-2BC8D9B0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90440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B09C1-251C-46E7-AD3D-547BA589B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2322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175BC-2753-4EB6-9756-6F4BF43B4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878392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C61A5-29AD-46EC-AFDD-1AE87D202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6293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0455C-D5BC-4939-BBC0-D1B264D3B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9453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804B0-0BC3-4662-8B5D-6C2013FD7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3558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D3B16-9FAA-4D41-8510-ED4B65EBC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5117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D4159-ED5E-4524-9551-27B32B912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43424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C4773-A68E-4F3E-8103-70367ED05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4063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3AA6C1-5285-473D-95B4-9BF90E8A0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42" r:id="rId1"/>
    <p:sldLayoutId id="2147488543" r:id="rId2"/>
    <p:sldLayoutId id="2147488544" r:id="rId3"/>
    <p:sldLayoutId id="2147488545" r:id="rId4"/>
    <p:sldLayoutId id="2147488546" r:id="rId5"/>
    <p:sldLayoutId id="2147488547" r:id="rId6"/>
    <p:sldLayoutId id="2147488548" r:id="rId7"/>
    <p:sldLayoutId id="2147488549" r:id="rId8"/>
    <p:sldLayoutId id="2147488550" r:id="rId9"/>
    <p:sldLayoutId id="2147488551" r:id="rId10"/>
    <p:sldLayoutId id="2147488552" r:id="rId11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EF232A4-C22E-4460-9990-36B0AB7AA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53" r:id="rId1"/>
    <p:sldLayoutId id="2147488554" r:id="rId2"/>
    <p:sldLayoutId id="2147488555" r:id="rId3"/>
    <p:sldLayoutId id="2147488556" r:id="rId4"/>
    <p:sldLayoutId id="2147488557" r:id="rId5"/>
    <p:sldLayoutId id="2147488558" r:id="rId6"/>
    <p:sldLayoutId id="2147488559" r:id="rId7"/>
    <p:sldLayoutId id="2147488560" r:id="rId8"/>
    <p:sldLayoutId id="2147488561" r:id="rId9"/>
    <p:sldLayoutId id="2147488562" r:id="rId10"/>
    <p:sldLayoutId id="2147488563" r:id="rId11"/>
    <p:sldLayoutId id="2147488564" r:id="rId12"/>
    <p:sldLayoutId id="2147488565" r:id="rId13"/>
    <p:sldLayoutId id="2147488566" r:id="rId14"/>
    <p:sldLayoutId id="2147488567" r:id="rId15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E59FB61-592D-4C32-9E2B-415BC5E67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68" r:id="rId1"/>
    <p:sldLayoutId id="2147488569" r:id="rId2"/>
    <p:sldLayoutId id="2147488570" r:id="rId3"/>
    <p:sldLayoutId id="2147488571" r:id="rId4"/>
    <p:sldLayoutId id="2147488572" r:id="rId5"/>
    <p:sldLayoutId id="2147488573" r:id="rId6"/>
    <p:sldLayoutId id="2147488574" r:id="rId7"/>
    <p:sldLayoutId id="2147488575" r:id="rId8"/>
    <p:sldLayoutId id="2147488576" r:id="rId9"/>
    <p:sldLayoutId id="2147488577" r:id="rId10"/>
    <p:sldLayoutId id="2147488578" r:id="rId11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7819E99-1BC9-4C58-81CD-FE467C3B6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79" r:id="rId1"/>
    <p:sldLayoutId id="2147488580" r:id="rId2"/>
    <p:sldLayoutId id="2147488581" r:id="rId3"/>
    <p:sldLayoutId id="2147488582" r:id="rId4"/>
    <p:sldLayoutId id="2147488583" r:id="rId5"/>
    <p:sldLayoutId id="2147488584" r:id="rId6"/>
    <p:sldLayoutId id="2147488585" r:id="rId7"/>
    <p:sldLayoutId id="2147488586" r:id="rId8"/>
    <p:sldLayoutId id="2147488587" r:id="rId9"/>
    <p:sldLayoutId id="2147488588" r:id="rId10"/>
    <p:sldLayoutId id="2147488589" r:id="rId11"/>
  </p:sldLayoutIdLst>
  <p:transition spd="slow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BDEBFF-8E72-473E-B3FB-952F5279F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716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591" r:id="rId1"/>
    <p:sldLayoutId id="2147488592" r:id="rId2"/>
    <p:sldLayoutId id="2147488593" r:id="rId3"/>
    <p:sldLayoutId id="2147488594" r:id="rId4"/>
    <p:sldLayoutId id="2147488595" r:id="rId5"/>
    <p:sldLayoutId id="2147488596" r:id="rId6"/>
    <p:sldLayoutId id="2147488597" r:id="rId7"/>
    <p:sldLayoutId id="2147488598" r:id="rId8"/>
    <p:sldLayoutId id="2147488599" r:id="rId9"/>
    <p:sldLayoutId id="2147488600" r:id="rId10"/>
    <p:sldLayoutId id="214748860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969169" y="3068960"/>
            <a:ext cx="7056438" cy="100736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800" b="1" dirty="0" err="1" smtClean="0">
                <a:solidFill>
                  <a:srgbClr val="C00000"/>
                </a:solidFill>
              </a:rPr>
              <a:t>Деятельностный</a:t>
            </a:r>
            <a:r>
              <a:rPr lang="ru-RU" altLang="ru-RU" sz="2800" b="1" dirty="0" smtClean="0">
                <a:solidFill>
                  <a:srgbClr val="C00000"/>
                </a:solidFill>
              </a:rPr>
              <a:t> метод в ДОУ</a:t>
            </a:r>
            <a:endParaRPr lang="ru-RU" altLang="ru-RU" sz="2800" b="1" dirty="0" smtClean="0">
              <a:solidFill>
                <a:srgbClr val="D60000"/>
              </a:solidFill>
            </a:endParaRPr>
          </a:p>
        </p:txBody>
      </p:sp>
      <p:grpSp>
        <p:nvGrpSpPr>
          <p:cNvPr id="56324" name="Group 3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56328" name="Rectangle 4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56329" name="Rectangle 5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0000"/>
                </a:solidFill>
              </a:endParaRPr>
            </a:p>
          </p:txBody>
        </p:sp>
      </p:grpSp>
      <p:sp>
        <p:nvSpPr>
          <p:cNvPr id="56325" name="Заголовок 1"/>
          <p:cNvSpPr txBox="1">
            <a:spLocks/>
          </p:cNvSpPr>
          <p:nvPr/>
        </p:nvSpPr>
        <p:spPr bwMode="auto">
          <a:xfrm>
            <a:off x="1743025" y="417513"/>
            <a:ext cx="6429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ru-RU" altLang="ru-RU" sz="1800" b="1" dirty="0">
                <a:solidFill>
                  <a:srgbClr val="0000FF"/>
                </a:solidFill>
              </a:rPr>
              <a:t>Институт системно-деятельностной педагогики</a:t>
            </a:r>
            <a:endParaRPr lang="ru-RU" altLang="ru-RU" sz="1800" dirty="0">
              <a:solidFill>
                <a:srgbClr val="0000FF"/>
              </a:solidFill>
            </a:endParaRPr>
          </a:p>
        </p:txBody>
      </p:sp>
      <p:pic>
        <p:nvPicPr>
          <p:cNvPr id="10" name="Picture 11" descr="G:\лого\Logo-Final\Logo-NOU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1000"/>
            <a:ext cx="1147762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7" descr="http://nickelodeontv.ucoz.com/_bl/0/196030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988" y="4005263"/>
            <a:ext cx="2922587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71684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71685" name="Прямоугольник 10"/>
          <p:cNvSpPr>
            <a:spLocks noChangeArrowheads="1"/>
          </p:cNvSpPr>
          <p:nvPr/>
        </p:nvSpPr>
        <p:spPr bwMode="auto">
          <a:xfrm>
            <a:off x="1643063" y="642938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800" b="1" i="1">
              <a:solidFill>
                <a:srgbClr val="CC3300"/>
              </a:solidFill>
            </a:endParaRPr>
          </a:p>
        </p:txBody>
      </p:sp>
      <p:sp>
        <p:nvSpPr>
          <p:cNvPr id="71686" name="Rectangle 10"/>
          <p:cNvSpPr>
            <a:spLocks noChangeArrowheads="1"/>
          </p:cNvSpPr>
          <p:nvPr/>
        </p:nvSpPr>
        <p:spPr bwMode="auto">
          <a:xfrm>
            <a:off x="1692275" y="404813"/>
            <a:ext cx="58181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3300"/>
                </a:solidFill>
              </a:rPr>
              <a:t>Осмысление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4833" y="1268760"/>
            <a:ext cx="7668000" cy="2376128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84361" name="Rectangle 9"/>
          <p:cNvSpPr>
            <a:spLocks noChangeArrowheads="1"/>
          </p:cNvSpPr>
          <p:nvPr/>
        </p:nvSpPr>
        <p:spPr bwMode="auto">
          <a:xfrm>
            <a:off x="900113" y="1417638"/>
            <a:ext cx="7272337" cy="21002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kumimoji="1" lang="ru-RU" altLang="ru-RU" sz="2400" b="1" dirty="0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Фиксирование детьми достижения «детской» цели.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kumimoji="1" lang="ru-RU" altLang="ru-RU" sz="2400" b="1" dirty="0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Проговаривание воспитателем или самими детьми условий, которые позволили добиться этой цели.</a:t>
            </a:r>
          </a:p>
        </p:txBody>
      </p:sp>
      <p:grpSp>
        <p:nvGrpSpPr>
          <p:cNvPr id="71691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1693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1694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239713" y="288925"/>
            <a:ext cx="8642350" cy="6337300"/>
          </a:xfrm>
          <a:prstGeom prst="foldedCorner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3731" name="Rectangle 6"/>
          <p:cNvSpPr>
            <a:spLocks noChangeArrowheads="1"/>
          </p:cNvSpPr>
          <p:nvPr/>
        </p:nvSpPr>
        <p:spPr bwMode="auto">
          <a:xfrm>
            <a:off x="582613" y="1125538"/>
            <a:ext cx="7954962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0000"/>
                </a:solidFill>
              </a:rPr>
              <a:t>Роли педагога и ребёнка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0000"/>
                </a:solidFill>
              </a:rPr>
              <a:t>в образовательном процессе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0000"/>
                </a:solidFill>
              </a:rPr>
              <a:t>деятельностного типа</a:t>
            </a:r>
          </a:p>
        </p:txBody>
      </p:sp>
      <p:grpSp>
        <p:nvGrpSpPr>
          <p:cNvPr id="73732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3735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3736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73733" name="Picture 2" descr="http://ust-ilimsk.su/media/news/32/851c24aa-165b-49a3-ba8c-efcc7256e89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2997200"/>
            <a:ext cx="4721225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Прямоугольник 1"/>
          <p:cNvSpPr>
            <a:spLocks noChangeArrowheads="1"/>
          </p:cNvSpPr>
          <p:nvPr/>
        </p:nvSpPr>
        <p:spPr bwMode="auto">
          <a:xfrm>
            <a:off x="3414713" y="371475"/>
            <a:ext cx="2273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kumimoji="0" lang="ru-RU" altLang="ru-RU" sz="4000" b="1" dirty="0" smtClean="0">
                <a:solidFill>
                  <a:srgbClr val="BC0000"/>
                </a:solidFill>
              </a:rPr>
              <a:t>Ребёнок</a:t>
            </a:r>
            <a:endParaRPr kumimoji="0" lang="ru-RU" altLang="ru-RU" sz="4000" b="1" dirty="0">
              <a:solidFill>
                <a:srgbClr val="BC0000"/>
              </a:solidFill>
            </a:endParaRP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471488" y="3376613"/>
            <a:ext cx="3357562" cy="2595562"/>
            <a:chOff x="468313" y="3497263"/>
            <a:chExt cx="3357562" cy="2596033"/>
          </a:xfrm>
        </p:grpSpPr>
        <p:grpSp>
          <p:nvGrpSpPr>
            <p:cNvPr id="74766" name="Группа 1"/>
            <p:cNvGrpSpPr>
              <a:grpSpLocks/>
            </p:cNvGrpSpPr>
            <p:nvPr/>
          </p:nvGrpSpPr>
          <p:grpSpPr bwMode="auto">
            <a:xfrm>
              <a:off x="468313" y="3497263"/>
              <a:ext cx="3357562" cy="2596033"/>
              <a:chOff x="468313" y="3497263"/>
              <a:chExt cx="3357562" cy="2596033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468313" y="4548379"/>
                <a:ext cx="3357562" cy="15449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99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4769" name="Line 9"/>
              <p:cNvSpPr>
                <a:spLocks noChangeShapeType="1"/>
              </p:cNvSpPr>
              <p:nvPr/>
            </p:nvSpPr>
            <p:spPr bwMode="auto">
              <a:xfrm flipH="1">
                <a:off x="2643188" y="3497263"/>
                <a:ext cx="720725" cy="720725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767" name="Прямоугольник 3"/>
            <p:cNvSpPr>
              <a:spLocks noChangeArrowheads="1"/>
            </p:cNvSpPr>
            <p:nvPr/>
          </p:nvSpPr>
          <p:spPr bwMode="auto">
            <a:xfrm>
              <a:off x="468313" y="4783138"/>
              <a:ext cx="335756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ru-RU" altLang="ru-RU" sz="2400" b="1">
                  <a:solidFill>
                    <a:srgbClr val="0070C0"/>
                  </a:solidFill>
                </a:rPr>
                <a:t>Активный «деятель»</a:t>
              </a:r>
            </a:p>
          </p:txBody>
        </p:sp>
      </p:grp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4000500" y="3425825"/>
            <a:ext cx="4714875" cy="2959100"/>
            <a:chOff x="4000500" y="3425825"/>
            <a:chExt cx="4714875" cy="2959755"/>
          </a:xfrm>
        </p:grpSpPr>
        <p:grpSp>
          <p:nvGrpSpPr>
            <p:cNvPr id="74762" name="Группа 2"/>
            <p:cNvGrpSpPr>
              <a:grpSpLocks/>
            </p:cNvGrpSpPr>
            <p:nvPr/>
          </p:nvGrpSpPr>
          <p:grpSpPr bwMode="auto">
            <a:xfrm>
              <a:off x="4000500" y="3425825"/>
              <a:ext cx="4714875" cy="2959755"/>
              <a:chOff x="4000500" y="3425825"/>
              <a:chExt cx="4714875" cy="2959755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4000500" y="4302319"/>
                <a:ext cx="4714875" cy="20832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99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4765" name="Line 10"/>
              <p:cNvSpPr>
                <a:spLocks noChangeShapeType="1"/>
              </p:cNvSpPr>
              <p:nvPr/>
            </p:nvSpPr>
            <p:spPr bwMode="auto">
              <a:xfrm>
                <a:off x="5148263" y="3425825"/>
                <a:ext cx="720725" cy="720725"/>
              </a:xfrm>
              <a:prstGeom prst="line">
                <a:avLst/>
              </a:prstGeom>
              <a:noFill/>
              <a:ln w="38100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4763" name="Прямоугольник 4"/>
            <p:cNvSpPr>
              <a:spLocks noChangeArrowheads="1"/>
            </p:cNvSpPr>
            <p:nvPr/>
          </p:nvSpPr>
          <p:spPr bwMode="auto">
            <a:xfrm>
              <a:off x="4035425" y="4446588"/>
              <a:ext cx="4572000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ru-RU" altLang="ru-RU" sz="2400" b="1">
                  <a:solidFill>
                    <a:srgbClr val="0070C0"/>
                  </a:solidFill>
                </a:rPr>
                <a:t>«Открыватель» окружающего мира, самого себя как личности и других людей в этом мире </a:t>
              </a:r>
            </a:p>
          </p:txBody>
        </p:sp>
      </p:grpSp>
      <p:grpSp>
        <p:nvGrpSpPr>
          <p:cNvPr id="74757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4760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4761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74758" name="Picture 18" descr="0_51452_7e764444_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908050"/>
            <a:ext cx="1963737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Прямоугольник 1"/>
          <p:cNvSpPr>
            <a:spLocks noChangeArrowheads="1"/>
          </p:cNvSpPr>
          <p:nvPr/>
        </p:nvSpPr>
        <p:spPr bwMode="auto">
          <a:xfrm>
            <a:off x="2214563" y="1071563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 i="1">
                <a:solidFill>
                  <a:srgbClr val="006666"/>
                </a:solidFill>
              </a:rPr>
              <a:t>Что при этом делает взрослый?</a:t>
            </a:r>
          </a:p>
        </p:txBody>
      </p:sp>
      <p:grpSp>
        <p:nvGrpSpPr>
          <p:cNvPr id="75779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5782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5783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75780" name="Picture 8" descr="http://www.vialofdreams.com/wp-content/uploads/2013/10/QUESTION_FACE-198x2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822575"/>
            <a:ext cx="18859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3"/>
          <p:cNvSpPr txBox="1">
            <a:spLocks noChangeArrowheads="1"/>
          </p:cNvSpPr>
          <p:nvPr/>
        </p:nvSpPr>
        <p:spPr bwMode="auto">
          <a:xfrm>
            <a:off x="179388" y="333375"/>
            <a:ext cx="8713787" cy="600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b="1">
              <a:solidFill>
                <a:srgbClr val="333399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0000CC"/>
                </a:solidFill>
              </a:rPr>
              <a:t>Педагог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b="1">
              <a:solidFill>
                <a:srgbClr val="0000CC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>
              <a:solidFill>
                <a:srgbClr val="0000CC"/>
              </a:solidFill>
              <a:latin typeface="Calibri" pitchFamily="34" charset="0"/>
            </a:endParaRPr>
          </a:p>
          <a:p>
            <a:pPr eaLnBrk="1" hangingPunct="1">
              <a:spcBef>
                <a:spcPct val="10000"/>
              </a:spcBef>
              <a:buFontTx/>
              <a:buNone/>
            </a:pPr>
            <a:endParaRPr kumimoji="0" lang="ru-RU" altLang="ru-RU" sz="3600">
              <a:solidFill>
                <a:srgbClr val="0000CC"/>
              </a:solidFill>
              <a:latin typeface="Calibri" pitchFamily="34" charset="0"/>
            </a:endParaRPr>
          </a:p>
          <a:p>
            <a:pPr eaLnBrk="1" hangingPunct="1">
              <a:spcBef>
                <a:spcPct val="10000"/>
              </a:spcBef>
              <a:buFontTx/>
              <a:buNone/>
            </a:pPr>
            <a:endParaRPr kumimoji="0" lang="ru-RU" altLang="ru-RU" sz="2400" b="1">
              <a:solidFill>
                <a:srgbClr val="0000CC"/>
              </a:solidFill>
              <a:latin typeface="Calibri" pitchFamily="34" charset="0"/>
            </a:endParaRP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kumimoji="0" lang="ru-RU" altLang="ru-RU" sz="2400" b="1">
                <a:solidFill>
                  <a:srgbClr val="BC0000"/>
                </a:solidFill>
              </a:rPr>
              <a:t>            Организатор                                 Помощник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2800">
              <a:solidFill>
                <a:srgbClr val="0000CC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2800">
              <a:solidFill>
                <a:srgbClr val="333399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360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3600">
              <a:solidFill>
                <a:srgbClr val="000000"/>
              </a:solidFill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36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268538" y="1412875"/>
            <a:ext cx="2260600" cy="1655763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643438" y="1412875"/>
            <a:ext cx="2357437" cy="1428750"/>
          </a:xfrm>
          <a:prstGeom prst="straightConnector1">
            <a:avLst/>
          </a:prstGeom>
          <a:ln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5" descr="фе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5608" y="3794312"/>
            <a:ext cx="2196152" cy="258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6806" name="Picture 2" descr="C:\Documents and Settings\Ирина\Мои документы\Мои рисунки\Организатор клипов (Microsoft)\j023342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749675"/>
            <a:ext cx="257175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7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6809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6810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Documents and Settings\Ирина\Мои документы\Мои рисунки\Организатор клипов (Microsoft)\j02334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85875"/>
            <a:ext cx="2214563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Прямоугольник 2"/>
          <p:cNvSpPr>
            <a:spLocks noChangeArrowheads="1"/>
          </p:cNvSpPr>
          <p:nvPr/>
        </p:nvSpPr>
        <p:spPr bwMode="auto">
          <a:xfrm>
            <a:off x="214313" y="428625"/>
            <a:ext cx="3186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3600" b="1">
                <a:solidFill>
                  <a:srgbClr val="BC0000"/>
                </a:solidFill>
              </a:rPr>
              <a:t>Организатор</a:t>
            </a:r>
            <a:r>
              <a:rPr kumimoji="0" lang="ru-RU" altLang="ru-RU" sz="2400" b="1">
                <a:solidFill>
                  <a:srgbClr val="BC0000"/>
                </a:solidFill>
              </a:rPr>
              <a:t> </a:t>
            </a:r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2714625" y="1125538"/>
            <a:ext cx="5961063" cy="2676525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Моделирует образовательные ситуации;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Отбирает способы и средства;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Создает развивающую образовательную среду;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Организует процесс детских «открытий».</a:t>
            </a:r>
          </a:p>
        </p:txBody>
      </p:sp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285750" y="4868863"/>
            <a:ext cx="8389938" cy="1216025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00"/>
                </a:solidFill>
              </a:rPr>
              <a:t>Если ребенок говорит: </a:t>
            </a:r>
            <a:r>
              <a:rPr kumimoji="0" lang="ru-RU" altLang="ru-RU" sz="2400" b="1">
                <a:solidFill>
                  <a:srgbClr val="000000"/>
                </a:solidFill>
              </a:rPr>
              <a:t>«Хочу узнать!», «Хочу научиться!», «Как интересно!»</a:t>
            </a:r>
            <a:r>
              <a:rPr kumimoji="0" lang="ru-RU" altLang="ru-RU" sz="2400">
                <a:solidFill>
                  <a:srgbClr val="000000"/>
                </a:solidFill>
              </a:rPr>
              <a:t>, значит, воспитателю удалось исполнить роль организатора.</a:t>
            </a:r>
          </a:p>
        </p:txBody>
      </p:sp>
      <p:grpSp>
        <p:nvGrpSpPr>
          <p:cNvPr id="77830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7832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7833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фе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1643074" cy="193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78851" name="Прямоугольник 2"/>
          <p:cNvSpPr>
            <a:spLocks noChangeArrowheads="1"/>
          </p:cNvSpPr>
          <p:nvPr/>
        </p:nvSpPr>
        <p:spPr bwMode="auto">
          <a:xfrm>
            <a:off x="250825" y="223838"/>
            <a:ext cx="2593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3600" b="1">
                <a:solidFill>
                  <a:srgbClr val="BC0000"/>
                </a:solidFill>
              </a:rPr>
              <a:t>Помощник</a:t>
            </a:r>
          </a:p>
        </p:txBody>
      </p:sp>
      <p:sp>
        <p:nvSpPr>
          <p:cNvPr id="4" name="Text Box 33"/>
          <p:cNvSpPr txBox="1">
            <a:spLocks noChangeArrowheads="1"/>
          </p:cNvSpPr>
          <p:nvPr/>
        </p:nvSpPr>
        <p:spPr bwMode="auto">
          <a:xfrm>
            <a:off x="2166938" y="974725"/>
            <a:ext cx="6600825" cy="3046413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Создает доброжелательную, психологически комфортную среду;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Отвечает на вопросы детей;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Внимательно наблюдает за их состоянием и настроением;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CC"/>
                </a:solidFill>
              </a:rPr>
              <a:t>Помогает тем, кому это необходимо, вдохновляет, замечает и фиксирует успехи каждого ребенка.</a:t>
            </a:r>
          </a:p>
        </p:txBody>
      </p:sp>
      <p:sp>
        <p:nvSpPr>
          <p:cNvPr id="5" name="Text Box 34"/>
          <p:cNvSpPr txBox="1">
            <a:spLocks noChangeArrowheads="1"/>
          </p:cNvSpPr>
          <p:nvPr/>
        </p:nvSpPr>
        <p:spPr bwMode="auto">
          <a:xfrm>
            <a:off x="327025" y="4264025"/>
            <a:ext cx="8440738" cy="2311400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2400">
                <a:solidFill>
                  <a:srgbClr val="000000"/>
                </a:solidFill>
              </a:rPr>
              <a:t>Если детям психологически комфортно в детском саду, если они свободно обращаются за помощью к взрослым и сверстникам, не бояться высказывать свои мнения, обсуждать различные проблемы (в соответствии с возрастом), </a:t>
            </a:r>
            <a:r>
              <a:rPr kumimoji="0" lang="ru-RU" altLang="ru-RU" sz="2400" b="1">
                <a:solidFill>
                  <a:srgbClr val="000000"/>
                </a:solidFill>
              </a:rPr>
              <a:t>значит, воспитателю удалась роль помощника.</a:t>
            </a:r>
          </a:p>
        </p:txBody>
      </p:sp>
      <p:grpSp>
        <p:nvGrpSpPr>
          <p:cNvPr id="78854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8856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8857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6" descr="C:\Users\Наталья\AppData\Local\Microsoft\Windows\Temporary Internet Files\Content.IE5\HP72J1F4\MC90043803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555">
            <a:off x="7019925" y="4797425"/>
            <a:ext cx="1712913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TextBox 1"/>
          <p:cNvSpPr txBox="1">
            <a:spLocks noChangeArrowheads="1"/>
          </p:cNvSpPr>
          <p:nvPr/>
        </p:nvSpPr>
        <p:spPr bwMode="auto">
          <a:xfrm>
            <a:off x="395288" y="692150"/>
            <a:ext cx="82804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Я просил </a:t>
            </a:r>
            <a:r>
              <a:rPr kumimoji="0" lang="ru-RU" altLang="ru-RU" sz="2400" b="1">
                <a:solidFill>
                  <a:srgbClr val="006666"/>
                </a:solidFill>
              </a:rPr>
              <a:t>сил</a:t>
            </a:r>
            <a:r>
              <a:rPr kumimoji="0" lang="ru-RU" altLang="ru-RU" sz="2400">
                <a:solidFill>
                  <a:srgbClr val="333399"/>
                </a:solidFill>
              </a:rPr>
              <a:t>…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А жизнь дала мне </a:t>
            </a:r>
            <a:r>
              <a:rPr kumimoji="0" lang="ru-RU" altLang="ru-RU" sz="2400" b="1">
                <a:solidFill>
                  <a:srgbClr val="C00000"/>
                </a:solidFill>
              </a:rPr>
              <a:t>трудности</a:t>
            </a:r>
            <a:r>
              <a:rPr kumimoji="0" lang="ru-RU" altLang="ru-RU" sz="2400">
                <a:solidFill>
                  <a:srgbClr val="333399"/>
                </a:solidFill>
              </a:rPr>
              <a:t>…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Я просил </a:t>
            </a:r>
            <a:r>
              <a:rPr kumimoji="0" lang="ru-RU" altLang="ru-RU" sz="2400" b="1">
                <a:solidFill>
                  <a:srgbClr val="006666"/>
                </a:solidFill>
              </a:rPr>
              <a:t>мудрости</a:t>
            </a:r>
            <a:r>
              <a:rPr kumimoji="0" lang="ru-RU" altLang="ru-RU" sz="2400">
                <a:solidFill>
                  <a:srgbClr val="333399"/>
                </a:solidFill>
              </a:rPr>
              <a:t>…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А жизнь дала мне </a:t>
            </a:r>
            <a:r>
              <a:rPr kumimoji="0" lang="ru-RU" altLang="ru-RU" sz="2400" b="1">
                <a:solidFill>
                  <a:srgbClr val="C00000"/>
                </a:solidFill>
              </a:rPr>
              <a:t>проблемы</a:t>
            </a:r>
            <a:r>
              <a:rPr kumimoji="0" lang="ru-RU" altLang="ru-RU" sz="2400">
                <a:solidFill>
                  <a:srgbClr val="333399"/>
                </a:solidFill>
              </a:rPr>
              <a:t> для разрешения…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Я просил </a:t>
            </a:r>
            <a:r>
              <a:rPr kumimoji="0" lang="ru-RU" altLang="ru-RU" sz="2400" b="1">
                <a:solidFill>
                  <a:srgbClr val="006666"/>
                </a:solidFill>
              </a:rPr>
              <a:t>богатства</a:t>
            </a:r>
            <a:r>
              <a:rPr kumimoji="0" lang="ru-RU" altLang="ru-RU" sz="2400">
                <a:solidFill>
                  <a:srgbClr val="333399"/>
                </a:solidFill>
              </a:rPr>
              <a:t>…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А жизнь дала мне </a:t>
            </a:r>
            <a:r>
              <a:rPr kumimoji="0" lang="ru-RU" altLang="ru-RU" sz="2400" b="1">
                <a:solidFill>
                  <a:srgbClr val="C00000"/>
                </a:solidFill>
              </a:rPr>
              <a:t>мозг</a:t>
            </a:r>
            <a:r>
              <a:rPr kumimoji="0" lang="ru-RU" altLang="ru-RU" sz="2400">
                <a:solidFill>
                  <a:srgbClr val="333399"/>
                </a:solidFill>
              </a:rPr>
              <a:t> и </a:t>
            </a:r>
            <a:r>
              <a:rPr kumimoji="0" lang="ru-RU" altLang="ru-RU" sz="2400" b="1">
                <a:solidFill>
                  <a:srgbClr val="C00000"/>
                </a:solidFill>
              </a:rPr>
              <a:t>мускулы</a:t>
            </a:r>
            <a:r>
              <a:rPr kumimoji="0" lang="ru-RU" altLang="ru-RU" sz="2400">
                <a:solidFill>
                  <a:srgbClr val="333399"/>
                </a:solidFill>
              </a:rPr>
              <a:t>, чтобы я мог работать…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Я просил </a:t>
            </a:r>
            <a:r>
              <a:rPr kumimoji="0" lang="ru-RU" altLang="ru-RU" sz="2400" b="1">
                <a:solidFill>
                  <a:srgbClr val="006666"/>
                </a:solidFill>
              </a:rPr>
              <a:t>любви</a:t>
            </a:r>
            <a:r>
              <a:rPr kumimoji="0" lang="ru-RU" altLang="ru-RU" sz="2400">
                <a:solidFill>
                  <a:srgbClr val="333399"/>
                </a:solidFill>
              </a:rPr>
              <a:t>…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А жизнь дала мне </a:t>
            </a:r>
            <a:r>
              <a:rPr kumimoji="0" lang="ru-RU" altLang="ru-RU" sz="2400" b="1">
                <a:solidFill>
                  <a:srgbClr val="C00000"/>
                </a:solidFill>
              </a:rPr>
              <a:t>людей</a:t>
            </a:r>
            <a:r>
              <a:rPr kumimoji="0" lang="ru-RU" altLang="ru-RU" sz="2400">
                <a:solidFill>
                  <a:srgbClr val="333399"/>
                </a:solidFill>
              </a:rPr>
              <a:t>, которым я мог помогать…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kumimoji="0" lang="ru-RU" altLang="ru-RU" sz="2400">
                <a:solidFill>
                  <a:srgbClr val="333399"/>
                </a:solidFill>
              </a:rPr>
              <a:t>Я </a:t>
            </a:r>
            <a:r>
              <a:rPr kumimoji="0" lang="ru-RU" altLang="ru-RU" sz="2400" b="1">
                <a:solidFill>
                  <a:srgbClr val="006666"/>
                </a:solidFill>
              </a:rPr>
              <a:t>ничего</a:t>
            </a:r>
            <a:r>
              <a:rPr kumimoji="0" lang="ru-RU" altLang="ru-RU" sz="2400">
                <a:solidFill>
                  <a:srgbClr val="333399"/>
                </a:solidFill>
              </a:rPr>
              <a:t> </a:t>
            </a:r>
            <a:r>
              <a:rPr kumimoji="0" lang="ru-RU" altLang="ru-RU" sz="2400" b="1">
                <a:solidFill>
                  <a:srgbClr val="006666"/>
                </a:solidFill>
              </a:rPr>
              <a:t>не получил</a:t>
            </a:r>
            <a:r>
              <a:rPr kumimoji="0" lang="ru-RU" altLang="ru-RU" sz="2400">
                <a:solidFill>
                  <a:srgbClr val="333399"/>
                </a:solidFill>
              </a:rPr>
              <a:t> из того, о чем просил.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b="1">
                <a:solidFill>
                  <a:srgbClr val="CC0000"/>
                </a:solidFill>
              </a:rPr>
              <a:t>        </a:t>
            </a:r>
            <a:r>
              <a:rPr kumimoji="0" lang="ru-RU" altLang="ru-RU" b="1">
                <a:solidFill>
                  <a:srgbClr val="C00000"/>
                </a:solidFill>
              </a:rPr>
              <a:t>Но я получил все,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kumimoji="0" lang="ru-RU" altLang="ru-RU" b="1">
                <a:solidFill>
                  <a:srgbClr val="C00000"/>
                </a:solidFill>
              </a:rPr>
              <a:t>     что мне было нужно!</a:t>
            </a:r>
          </a:p>
        </p:txBody>
      </p:sp>
      <p:grpSp>
        <p:nvGrpSpPr>
          <p:cNvPr id="88068" name="Group 2"/>
          <p:cNvGrpSpPr>
            <a:grpSpLocks/>
          </p:cNvGrpSpPr>
          <p:nvPr/>
        </p:nvGrpSpPr>
        <p:grpSpPr bwMode="auto">
          <a:xfrm>
            <a:off x="0" y="-39688"/>
            <a:ext cx="9077325" cy="6861176"/>
            <a:chOff x="6" y="1"/>
            <a:chExt cx="5717" cy="4322"/>
          </a:xfrm>
        </p:grpSpPr>
        <p:sp>
          <p:nvSpPr>
            <p:cNvPr id="88070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88071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34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4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4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4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34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4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34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34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34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34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1" descr="logo-sch2000-s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2941638"/>
            <a:ext cx="185261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47" name="Group 24"/>
          <p:cNvGrpSpPr>
            <a:grpSpLocks/>
          </p:cNvGrpSpPr>
          <p:nvPr/>
        </p:nvGrpSpPr>
        <p:grpSpPr bwMode="auto">
          <a:xfrm>
            <a:off x="1042988" y="1484313"/>
            <a:ext cx="6834187" cy="4779962"/>
            <a:chOff x="657" y="935"/>
            <a:chExt cx="4305" cy="3011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90" y="1363"/>
              <a:ext cx="1562" cy="864"/>
              <a:chOff x="3402" y="1154"/>
              <a:chExt cx="1741" cy="98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50" name="Oval 6"/>
              <p:cNvSpPr>
                <a:spLocks noChangeArrowheads="1"/>
              </p:cNvSpPr>
              <p:nvPr/>
            </p:nvSpPr>
            <p:spPr bwMode="auto">
              <a:xfrm>
                <a:off x="3402" y="1154"/>
                <a:ext cx="1741" cy="981"/>
              </a:xfrm>
              <a:prstGeom prst="ellipse">
                <a:avLst/>
              </a:prstGeom>
              <a:solidFill>
                <a:srgbClr val="FFD6C1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51" name="Text Box 7"/>
              <p:cNvSpPr txBox="1">
                <a:spLocks noChangeArrowheads="1"/>
              </p:cNvSpPr>
              <p:nvPr/>
            </p:nvSpPr>
            <p:spPr bwMode="auto">
              <a:xfrm>
                <a:off x="3551" y="1221"/>
                <a:ext cx="1470" cy="724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Принцип целостного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представления о мире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994" y="956"/>
              <a:ext cx="1562" cy="897"/>
              <a:chOff x="2078" y="709"/>
              <a:chExt cx="1561" cy="1061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48" name="Oval 9"/>
              <p:cNvSpPr>
                <a:spLocks noChangeArrowheads="1"/>
              </p:cNvSpPr>
              <p:nvPr/>
            </p:nvSpPr>
            <p:spPr bwMode="auto">
              <a:xfrm>
                <a:off x="2078" y="709"/>
                <a:ext cx="1561" cy="1061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9" name="Text Box 10"/>
              <p:cNvSpPr txBox="1">
                <a:spLocks noChangeArrowheads="1"/>
              </p:cNvSpPr>
              <p:nvPr/>
            </p:nvSpPr>
            <p:spPr bwMode="auto">
              <a:xfrm>
                <a:off x="2154" y="754"/>
                <a:ext cx="1419" cy="916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spcAft>
                    <a:spcPts val="300"/>
                  </a:spcAft>
                  <a:defRPr/>
                </a:pPr>
                <a:endParaRPr lang="ru-RU" sz="12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деятельности</a:t>
                </a:r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806" y="1320"/>
              <a:ext cx="1533" cy="917"/>
              <a:chOff x="680" y="1130"/>
              <a:chExt cx="1624" cy="1027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46" name="Oval 12"/>
              <p:cNvSpPr>
                <a:spLocks noChangeArrowheads="1"/>
              </p:cNvSpPr>
              <p:nvPr/>
            </p:nvSpPr>
            <p:spPr bwMode="auto">
              <a:xfrm>
                <a:off x="680" y="1130"/>
                <a:ext cx="1624" cy="1027"/>
              </a:xfrm>
              <a:prstGeom prst="ellipse">
                <a:avLst/>
              </a:prstGeom>
              <a:solidFill>
                <a:srgbClr val="E1E1FF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7" name="Text Box 13"/>
              <p:cNvSpPr txBox="1">
                <a:spLocks noChangeArrowheads="1"/>
              </p:cNvSpPr>
              <p:nvPr/>
            </p:nvSpPr>
            <p:spPr bwMode="auto">
              <a:xfrm>
                <a:off x="770" y="1230"/>
                <a:ext cx="1462" cy="899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defRPr/>
                </a:pPr>
                <a:endParaRPr lang="ru-RU" sz="1200" b="1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defRPr/>
                </a:pPr>
                <a:r>
                  <a:rPr lang="ru-RU" b="1" dirty="0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dirty="0" smtClean="0">
                    <a:solidFill>
                      <a:srgbClr val="000000"/>
                    </a:solidFill>
                  </a:rPr>
                  <a:t>непрерывности</a:t>
                </a:r>
              </a:p>
            </p:txBody>
          </p:sp>
        </p:grpSp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695" y="2125"/>
              <a:ext cx="1498" cy="945"/>
              <a:chOff x="461" y="2008"/>
              <a:chExt cx="1710" cy="1108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44" name="Oval 15"/>
              <p:cNvSpPr>
                <a:spLocks noChangeArrowheads="1"/>
              </p:cNvSpPr>
              <p:nvPr/>
            </p:nvSpPr>
            <p:spPr bwMode="auto">
              <a:xfrm>
                <a:off x="461" y="2051"/>
                <a:ext cx="1710" cy="1065"/>
              </a:xfrm>
              <a:prstGeom prst="ellipse">
                <a:avLst/>
              </a:prstGeom>
              <a:solidFill>
                <a:srgbClr val="FFDC47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5" name="Text Box 16"/>
              <p:cNvSpPr txBox="1">
                <a:spLocks noChangeArrowheads="1"/>
              </p:cNvSpPr>
              <p:nvPr/>
            </p:nvSpPr>
            <p:spPr bwMode="auto">
              <a:xfrm>
                <a:off x="531" y="2008"/>
                <a:ext cx="1595" cy="86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spcAft>
                    <a:spcPts val="300"/>
                  </a:spcAft>
                  <a:defRPr/>
                </a:pPr>
                <a:endParaRPr lang="ru-RU" sz="12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endParaRPr lang="ru-RU" sz="12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минимакса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endParaRPr lang="ru-RU" sz="1400" b="1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3326" y="2178"/>
              <a:ext cx="1597" cy="887"/>
              <a:chOff x="3432" y="2046"/>
              <a:chExt cx="1937" cy="1109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42" name="Oval 18"/>
              <p:cNvSpPr>
                <a:spLocks noChangeArrowheads="1"/>
              </p:cNvSpPr>
              <p:nvPr/>
            </p:nvSpPr>
            <p:spPr bwMode="auto">
              <a:xfrm>
                <a:off x="3432" y="2075"/>
                <a:ext cx="1937" cy="1080"/>
              </a:xfrm>
              <a:prstGeom prst="ellipse">
                <a:avLst/>
              </a:prstGeom>
              <a:solidFill>
                <a:srgbClr val="CCFFCC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3" name="Text Box 19"/>
              <p:cNvSpPr txBox="1">
                <a:spLocks noChangeArrowheads="1"/>
              </p:cNvSpPr>
              <p:nvPr/>
            </p:nvSpPr>
            <p:spPr bwMode="auto">
              <a:xfrm>
                <a:off x="3540" y="2046"/>
                <a:ext cx="1721" cy="97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spcAft>
                    <a:spcPts val="300"/>
                  </a:spcAft>
                  <a:defRPr/>
                </a:pPr>
                <a:endParaRPr lang="ru-RU" sz="1200" b="1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dirty="0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dirty="0" smtClean="0">
                    <a:solidFill>
                      <a:srgbClr val="000000"/>
                    </a:solidFill>
                  </a:rPr>
                  <a:t>психологической комфортности</a:t>
                </a:r>
              </a:p>
            </p:txBody>
          </p:sp>
        </p:grp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2878" y="2970"/>
              <a:ext cx="1602" cy="920"/>
              <a:chOff x="2858" y="2892"/>
              <a:chExt cx="1715" cy="1082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40" name="Oval 21"/>
              <p:cNvSpPr>
                <a:spLocks noChangeArrowheads="1"/>
              </p:cNvSpPr>
              <p:nvPr/>
            </p:nvSpPr>
            <p:spPr bwMode="auto">
              <a:xfrm>
                <a:off x="2858" y="2892"/>
                <a:ext cx="1698" cy="1082"/>
              </a:xfrm>
              <a:prstGeom prst="ellipse">
                <a:avLst/>
              </a:prstGeom>
              <a:solidFill>
                <a:srgbClr val="E0C1FF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41" name="Text Box 22"/>
              <p:cNvSpPr txBox="1">
                <a:spLocks noChangeArrowheads="1"/>
              </p:cNvSpPr>
              <p:nvPr/>
            </p:nvSpPr>
            <p:spPr bwMode="auto">
              <a:xfrm>
                <a:off x="2889" y="2984"/>
                <a:ext cx="1684" cy="89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defRPr/>
                </a:pPr>
                <a:endParaRPr lang="ru-RU" sz="12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творчества</a:t>
                </a:r>
              </a:p>
              <a:p>
                <a:pPr algn="ctr">
                  <a:defRPr/>
                </a:pPr>
                <a:endParaRPr lang="ru-RU" sz="1400" b="1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1319" y="2962"/>
              <a:ext cx="1562" cy="927"/>
              <a:chOff x="1292" y="2886"/>
              <a:chExt cx="1679" cy="1059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52238" name="Oval 24"/>
              <p:cNvSpPr>
                <a:spLocks noChangeArrowheads="1"/>
              </p:cNvSpPr>
              <p:nvPr/>
            </p:nvSpPr>
            <p:spPr bwMode="auto">
              <a:xfrm>
                <a:off x="1292" y="2886"/>
                <a:ext cx="1679" cy="1059"/>
              </a:xfrm>
              <a:prstGeom prst="ellipse">
                <a:avLst/>
              </a:prstGeom>
              <a:solidFill>
                <a:srgbClr val="99FF66"/>
              </a:solidFill>
              <a:ln w="9525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/>
              <a:lstStyle/>
              <a:p>
                <a:pPr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  <p:sp>
            <p:nvSpPr>
              <p:cNvPr id="52239" name="Text Box 25"/>
              <p:cNvSpPr txBox="1">
                <a:spLocks noChangeArrowheads="1"/>
              </p:cNvSpPr>
              <p:nvPr/>
            </p:nvSpPr>
            <p:spPr bwMode="auto">
              <a:xfrm>
                <a:off x="1342" y="3081"/>
                <a:ext cx="1578" cy="814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>
                  <a:lnSpc>
                    <a:spcPct val="80000"/>
                  </a:lnSpc>
                  <a:defRPr/>
                </a:pPr>
                <a:endParaRPr lang="ru-RU" sz="12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>
                  <a:lnSpc>
                    <a:spcPct val="80000"/>
                  </a:lnSpc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Принцип 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b="1" smtClean="0">
                    <a:solidFill>
                      <a:srgbClr val="000000"/>
                    </a:solidFill>
                  </a:rPr>
                  <a:t>вариативности</a:t>
                </a:r>
              </a:p>
              <a:p>
                <a:pPr algn="ctr">
                  <a:defRPr/>
                </a:pPr>
                <a:r>
                  <a:rPr lang="ru-RU" sz="700" b="1" smtClean="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ru-RU" sz="800" b="1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57348" name="Скругленный прямоугольник 28"/>
          <p:cNvSpPr>
            <a:spLocks noChangeArrowheads="1"/>
          </p:cNvSpPr>
          <p:nvPr/>
        </p:nvSpPr>
        <p:spPr bwMode="auto">
          <a:xfrm>
            <a:off x="539750" y="512763"/>
            <a:ext cx="8064500" cy="1062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1" lang="ru-RU" altLang="ru-RU" sz="2400" b="1">
                <a:solidFill>
                  <a:srgbClr val="CC3300"/>
                </a:solidFill>
                <a:latin typeface="Arial" charset="0"/>
              </a:rPr>
              <a:t>Система основных принципов деятельностного метода обучения Л.Г. Петерсон</a:t>
            </a:r>
          </a:p>
        </p:txBody>
      </p:sp>
      <p:grpSp>
        <p:nvGrpSpPr>
          <p:cNvPr id="57349" name="Group 3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57350" name="Rectangle 4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ru-RU" altLang="ru-RU" sz="1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7351" name="Rectangle 5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1" lang="ru-RU" altLang="ru-RU" sz="1800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8137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Прямоугольник 1"/>
          <p:cNvSpPr>
            <a:spLocks noChangeArrowheads="1"/>
          </p:cNvSpPr>
          <p:nvPr/>
        </p:nvSpPr>
        <p:spPr bwMode="auto">
          <a:xfrm>
            <a:off x="484414" y="1700808"/>
            <a:ext cx="7993063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160338" algn="l"/>
                <a:tab pos="1943100" algn="l"/>
              </a:tabLst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160338" algn="l"/>
                <a:tab pos="1943100" algn="l"/>
              </a:tabLst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160338" algn="l"/>
                <a:tab pos="1943100" algn="l"/>
              </a:tabLst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60338" algn="l"/>
                <a:tab pos="1943100" algn="l"/>
              </a:tabLst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3600" i="1" dirty="0">
                <a:solidFill>
                  <a:srgbClr val="000066"/>
                </a:solidFill>
              </a:rPr>
              <a:t>«Нельзя чему-то научить человека, можно только помочь ему сделать для себя открытие»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kumimoji="0" lang="ru-RU" altLang="ru-RU" sz="3600" i="1" dirty="0">
              <a:solidFill>
                <a:srgbClr val="000066"/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3600" dirty="0">
                <a:solidFill>
                  <a:srgbClr val="000066"/>
                </a:solidFill>
              </a:rPr>
              <a:t>Галилео Галилей</a:t>
            </a:r>
          </a:p>
        </p:txBody>
      </p:sp>
      <p:grpSp>
        <p:nvGrpSpPr>
          <p:cNvPr id="58371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58373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58374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61" name="Text Box 87"/>
          <p:cNvSpPr txBox="1">
            <a:spLocks noChangeArrowheads="1"/>
          </p:cNvSpPr>
          <p:nvPr/>
        </p:nvSpPr>
        <p:spPr bwMode="auto">
          <a:xfrm>
            <a:off x="501749" y="836172"/>
            <a:ext cx="8069262" cy="50597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6000"/>
              </a:lnSpc>
              <a:spcBef>
                <a:spcPct val="0"/>
              </a:spcBef>
              <a:buFontTx/>
              <a:buNone/>
            </a:pPr>
            <a:r>
              <a:rPr kumimoji="0" lang="ru-RU" altLang="ru-RU" sz="2800" b="1" dirty="0" smtClean="0">
                <a:solidFill>
                  <a:srgbClr val="D00000"/>
                </a:solidFill>
              </a:rPr>
              <a:t>Технология </a:t>
            </a:r>
            <a:r>
              <a:rPr kumimoji="0" lang="ru-RU" altLang="ru-RU" sz="2800" b="1" dirty="0" err="1" smtClean="0">
                <a:solidFill>
                  <a:srgbClr val="D00000"/>
                </a:solidFill>
              </a:rPr>
              <a:t>деятельностного</a:t>
            </a:r>
            <a:r>
              <a:rPr kumimoji="0" lang="ru-RU" altLang="ru-RU" sz="2800" b="1" dirty="0" smtClean="0">
                <a:solidFill>
                  <a:srgbClr val="D00000"/>
                </a:solidFill>
              </a:rPr>
              <a:t> метода</a:t>
            </a:r>
            <a:endParaRPr kumimoji="0" lang="ru-RU" altLang="ru-RU" sz="2800" b="1" dirty="0">
              <a:solidFill>
                <a:srgbClr val="D00000"/>
              </a:solidFill>
            </a:endParaRPr>
          </a:p>
        </p:txBody>
      </p:sp>
      <p:sp>
        <p:nvSpPr>
          <p:cNvPr id="179228" name="Text Box 97"/>
          <p:cNvSpPr txBox="1">
            <a:spLocks noChangeArrowheads="1"/>
          </p:cNvSpPr>
          <p:nvPr/>
        </p:nvSpPr>
        <p:spPr bwMode="auto">
          <a:xfrm>
            <a:off x="479326" y="1844824"/>
            <a:ext cx="8136135" cy="367240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ct val="20000"/>
              </a:spcAft>
              <a:buFont typeface="Times New Roman" pitchFamily="18" charset="0"/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1)  Введение в ситуацию.</a:t>
            </a:r>
          </a:p>
          <a:p>
            <a:pPr eaLnBrk="1" hangingPunct="1">
              <a:spcAft>
                <a:spcPct val="20000"/>
              </a:spcAft>
              <a:buFont typeface="Times New Roman" pitchFamily="18" charset="0"/>
              <a:buNone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2)  Актуализация знаний и умений.</a:t>
            </a:r>
          </a:p>
          <a:p>
            <a:pPr eaLnBrk="1" hangingPunct="1">
              <a:spcAft>
                <a:spcPct val="2000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3)  Затруднение в ситуации: </a:t>
            </a:r>
            <a:r>
              <a:rPr lang="ru-RU" sz="2400" dirty="0" smtClean="0">
                <a:solidFill>
                  <a:srgbClr val="000000"/>
                </a:solidFill>
              </a:rPr>
              <a:t>фиксация, </a:t>
            </a:r>
            <a:r>
              <a:rPr lang="ru-RU" sz="2400" i="1" dirty="0" smtClean="0">
                <a:solidFill>
                  <a:srgbClr val="000000"/>
                </a:solidFill>
              </a:rPr>
              <a:t>выявление места и причины затруднения</a:t>
            </a:r>
            <a:r>
              <a:rPr lang="ru-RU" sz="2400" b="1" dirty="0" smtClean="0">
                <a:solidFill>
                  <a:srgbClr val="000000"/>
                </a:solidFill>
              </a:rPr>
              <a:t>′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Aft>
                <a:spcPct val="20000"/>
              </a:spcAft>
              <a:defRPr/>
            </a:pPr>
            <a:r>
              <a:rPr lang="ru-RU" sz="2400" b="1" dirty="0" smtClean="0">
                <a:solidFill>
                  <a:srgbClr val="0070C0"/>
                </a:solidFill>
              </a:rPr>
              <a:t>4)  «Открытие» нового знания</a:t>
            </a:r>
            <a:r>
              <a:rPr lang="ru-RU" sz="2400" dirty="0" smtClean="0">
                <a:solidFill>
                  <a:srgbClr val="0070C0"/>
                </a:solidFill>
              </a:rPr>
              <a:t>: </a:t>
            </a:r>
            <a:r>
              <a:rPr lang="ru-RU" sz="2400" dirty="0" smtClean="0">
                <a:solidFill>
                  <a:srgbClr val="000000"/>
                </a:solidFill>
              </a:rPr>
              <a:t>выбор способа преодоления затруднения, </a:t>
            </a:r>
            <a:r>
              <a:rPr lang="ru-RU" sz="2400" i="1" dirty="0" smtClean="0">
                <a:solidFill>
                  <a:srgbClr val="000000"/>
                </a:solidFill>
              </a:rPr>
              <a:t>преодоление затруднения</a:t>
            </a:r>
            <a:r>
              <a:rPr lang="ru-RU" sz="2400" b="1" dirty="0" smtClean="0">
                <a:solidFill>
                  <a:srgbClr val="000000"/>
                </a:solidFill>
              </a:rPr>
              <a:t>′</a:t>
            </a:r>
            <a:r>
              <a:rPr lang="ru-RU" sz="2400" i="1" dirty="0" smtClean="0">
                <a:solidFill>
                  <a:srgbClr val="000000"/>
                </a:solidFill>
              </a:rPr>
              <a:t>.  </a:t>
            </a:r>
          </a:p>
          <a:p>
            <a:pPr eaLnBrk="1" hangingPunct="1">
              <a:spcAft>
                <a:spcPct val="20000"/>
              </a:spcAft>
              <a:buFont typeface="Times New Roman" pitchFamily="18" charset="0"/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5)  Включение нового знания в систему знаний.</a:t>
            </a:r>
          </a:p>
          <a:p>
            <a:pPr eaLnBrk="1" hangingPunct="1">
              <a:spcAft>
                <a:spcPct val="20000"/>
              </a:spcAft>
              <a:buFont typeface="Times New Roman" pitchFamily="18" charset="0"/>
              <a:buNone/>
              <a:defRPr/>
            </a:pPr>
            <a:r>
              <a:rPr lang="ru-RU" sz="2400" b="1" dirty="0" smtClean="0">
                <a:solidFill>
                  <a:srgbClr val="FF9900"/>
                </a:solidFill>
              </a:rPr>
              <a:t>6)  Осмысление.</a:t>
            </a:r>
          </a:p>
        </p:txBody>
      </p:sp>
      <p:grpSp>
        <p:nvGrpSpPr>
          <p:cNvPr id="65569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65571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65572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66563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66564" name="Прямоугольник 10"/>
          <p:cNvSpPr>
            <a:spLocks noChangeArrowheads="1"/>
          </p:cNvSpPr>
          <p:nvPr/>
        </p:nvSpPr>
        <p:spPr bwMode="auto">
          <a:xfrm>
            <a:off x="1643063" y="642938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800" b="1" i="1">
              <a:solidFill>
                <a:srgbClr val="CC3300"/>
              </a:solidFill>
            </a:endParaRPr>
          </a:p>
        </p:txBody>
      </p:sp>
      <p:sp>
        <p:nvSpPr>
          <p:cNvPr id="66565" name="Rectangle 10"/>
          <p:cNvSpPr>
            <a:spLocks noChangeArrowheads="1"/>
          </p:cNvSpPr>
          <p:nvPr/>
        </p:nvSpPr>
        <p:spPr bwMode="auto">
          <a:xfrm>
            <a:off x="2089150" y="576263"/>
            <a:ext cx="49164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3300"/>
                </a:solidFill>
              </a:rPr>
              <a:t>Введение в ситуацию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4833" y="1864188"/>
            <a:ext cx="7668000" cy="1545419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69001" name="Rectangle 9"/>
          <p:cNvSpPr>
            <a:spLocks noChangeArrowheads="1"/>
          </p:cNvSpPr>
          <p:nvPr/>
        </p:nvSpPr>
        <p:spPr bwMode="auto">
          <a:xfrm>
            <a:off x="827088" y="1989138"/>
            <a:ext cx="7272337" cy="11874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Создание условий для возникновения у детей внутренней потребности включения в деятельность (постановка «детской цели»).</a:t>
            </a:r>
          </a:p>
        </p:txBody>
      </p:sp>
      <p:grpSp>
        <p:nvGrpSpPr>
          <p:cNvPr id="66570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66573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66574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66572" name="Picture 15" descr="http://98.img.avito.st/640x480/4761941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4194175"/>
            <a:ext cx="1676400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67587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67588" name="Прямоугольник 10"/>
          <p:cNvSpPr>
            <a:spLocks noChangeArrowheads="1"/>
          </p:cNvSpPr>
          <p:nvPr/>
        </p:nvSpPr>
        <p:spPr bwMode="auto">
          <a:xfrm>
            <a:off x="1643063" y="642938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800" b="1" i="1">
              <a:solidFill>
                <a:srgbClr val="CC3300"/>
              </a:solidFill>
            </a:endParaRPr>
          </a:p>
        </p:txBody>
      </p:sp>
      <p:sp>
        <p:nvSpPr>
          <p:cNvPr id="67589" name="Rectangle 10"/>
          <p:cNvSpPr>
            <a:spLocks noChangeArrowheads="1"/>
          </p:cNvSpPr>
          <p:nvPr/>
        </p:nvSpPr>
        <p:spPr bwMode="auto">
          <a:xfrm>
            <a:off x="827088" y="576263"/>
            <a:ext cx="7575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3300"/>
                </a:solidFill>
              </a:rPr>
              <a:t>Актуализация знаний и умений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4833" y="1610792"/>
            <a:ext cx="7668000" cy="2149118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71049" name="Rectangle 9"/>
          <p:cNvSpPr>
            <a:spLocks noChangeArrowheads="1"/>
          </p:cNvSpPr>
          <p:nvPr/>
        </p:nvSpPr>
        <p:spPr bwMode="auto">
          <a:xfrm>
            <a:off x="827088" y="1700213"/>
            <a:ext cx="7272337" cy="19177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Организация познавательной деятельности, в которой целенаправленно актуализируются мыслительные операции, а также знания и опыт детей, необходимые им для «открытия» нового знания.</a:t>
            </a:r>
          </a:p>
        </p:txBody>
      </p:sp>
      <p:grpSp>
        <p:nvGrpSpPr>
          <p:cNvPr id="67594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67597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67598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67596" name="Picture 17" descr="http://uch.znate.ru/tw_files2/urls_48/8/d-7564/7564_html_mae67d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75" y="4221163"/>
            <a:ext cx="17399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68611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68612" name="Прямоугольник 10"/>
          <p:cNvSpPr>
            <a:spLocks noChangeArrowheads="1"/>
          </p:cNvSpPr>
          <p:nvPr/>
        </p:nvSpPr>
        <p:spPr bwMode="auto">
          <a:xfrm>
            <a:off x="1643063" y="642938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1800" b="1" i="1">
              <a:solidFill>
                <a:srgbClr val="CC3300"/>
              </a:solidFill>
            </a:endParaRPr>
          </a:p>
        </p:txBody>
      </p:sp>
      <p:sp>
        <p:nvSpPr>
          <p:cNvPr id="68613" name="Rectangle 10"/>
          <p:cNvSpPr>
            <a:spLocks noChangeArrowheads="1"/>
          </p:cNvSpPr>
          <p:nvPr/>
        </p:nvSpPr>
        <p:spPr bwMode="auto">
          <a:xfrm>
            <a:off x="1692275" y="404813"/>
            <a:ext cx="58181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3300"/>
                </a:solidFill>
              </a:rPr>
              <a:t>Затруднение в ситуации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4833" y="1610792"/>
            <a:ext cx="7668000" cy="2149118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73097" name="Rectangle 9"/>
          <p:cNvSpPr>
            <a:spLocks noChangeArrowheads="1"/>
          </p:cNvSpPr>
          <p:nvPr/>
        </p:nvSpPr>
        <p:spPr bwMode="auto">
          <a:xfrm>
            <a:off x="827088" y="1700213"/>
            <a:ext cx="7272337" cy="17351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Создание ситуации затруднения в индивидуальной деятельности.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Фиксация затруднения и выявление его причины.</a:t>
            </a:r>
          </a:p>
        </p:txBody>
      </p:sp>
      <p:grpSp>
        <p:nvGrpSpPr>
          <p:cNvPr id="68618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68621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68622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68620" name="Picture 16" descr="http://yarpic.ru/wp-content/uploads/2015/05/03-05-2015-03-48-05-mozhnolizarabativatvinterne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50" y="4149725"/>
            <a:ext cx="2325688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6" descr="http://2.bp.blogspot.com/--3257OIAhAs/U9B4dql9yWI/AAAAAAAAA1E/sRIfNRbTmTo/s1600/thinking-happy-fa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4143375"/>
            <a:ext cx="1900237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69636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69637" name="Rectangle 10"/>
          <p:cNvSpPr>
            <a:spLocks noChangeArrowheads="1"/>
          </p:cNvSpPr>
          <p:nvPr/>
        </p:nvSpPr>
        <p:spPr bwMode="auto">
          <a:xfrm>
            <a:off x="323850" y="347663"/>
            <a:ext cx="83534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b="1">
                <a:solidFill>
                  <a:srgbClr val="CC3300"/>
                </a:solidFill>
              </a:rPr>
              <a:t>«Открытие» нового знания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4337" y="1084519"/>
            <a:ext cx="8279903" cy="2998537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80264" name="Rectangle 8"/>
          <p:cNvSpPr>
            <a:spLocks noChangeArrowheads="1"/>
          </p:cNvSpPr>
          <p:nvPr/>
        </p:nvSpPr>
        <p:spPr bwMode="auto">
          <a:xfrm>
            <a:off x="395288" y="1052513"/>
            <a:ext cx="8207375" cy="27940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Вовлечение детей в процесс самостоятельного решения вопросов проблемного характера, поиска и открытия новых знаний, формирование опыта успешного преодоления трудностей через выявление и устранение их причин.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Фиксация нового знания в речи  и знаково.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Создание ситуации успеха.</a:t>
            </a:r>
          </a:p>
        </p:txBody>
      </p:sp>
      <p:grpSp>
        <p:nvGrpSpPr>
          <p:cNvPr id="69642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69645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69646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69644" name="Picture 3" descr="MCj0429829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467225"/>
            <a:ext cx="2032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1"/>
          <p:cNvSpPr txBox="1">
            <a:spLocks noChangeArrowheads="1"/>
          </p:cNvSpPr>
          <p:nvPr/>
        </p:nvSpPr>
        <p:spPr bwMode="auto">
          <a:xfrm>
            <a:off x="1619250" y="549275"/>
            <a:ext cx="7056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kumimoji="0" lang="ru-RU" altLang="ru-RU" sz="2000" b="1" i="1">
                <a:solidFill>
                  <a:srgbClr val="000000"/>
                </a:solidFill>
              </a:rPr>
              <a:t>  </a:t>
            </a:r>
            <a:endParaRPr kumimoji="0" lang="ru-RU" altLang="ru-RU" sz="1600" b="1" i="1">
              <a:solidFill>
                <a:srgbClr val="3D7BB9"/>
              </a:solidFill>
            </a:endParaRPr>
          </a:p>
        </p:txBody>
      </p:sp>
      <p:sp>
        <p:nvSpPr>
          <p:cNvPr id="70659" name="Text Box 9"/>
          <p:cNvSpPr txBox="1">
            <a:spLocks noChangeArrowheads="1"/>
          </p:cNvSpPr>
          <p:nvPr/>
        </p:nvSpPr>
        <p:spPr bwMode="auto">
          <a:xfrm>
            <a:off x="1714500" y="638175"/>
            <a:ext cx="6907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ru-RU" altLang="ru-RU" sz="2800" b="1" i="1">
              <a:solidFill>
                <a:srgbClr val="333399"/>
              </a:solidFill>
            </a:endParaRPr>
          </a:p>
        </p:txBody>
      </p:sp>
      <p:sp>
        <p:nvSpPr>
          <p:cNvPr id="70660" name="Rectangle 10"/>
          <p:cNvSpPr>
            <a:spLocks noChangeArrowheads="1"/>
          </p:cNvSpPr>
          <p:nvPr/>
        </p:nvSpPr>
        <p:spPr bwMode="auto">
          <a:xfrm>
            <a:off x="323850" y="260350"/>
            <a:ext cx="8353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2800" b="1">
                <a:solidFill>
                  <a:srgbClr val="CC3300"/>
                </a:solidFill>
              </a:rPr>
              <a:t>Включение нового знания в систему знаний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84337" y="1084519"/>
            <a:ext cx="8279903" cy="2998537"/>
          </a:xfrm>
          <a:prstGeom prst="rect">
            <a:avLst/>
          </a:prstGeom>
          <a:solidFill>
            <a:schemeClr val="bg1"/>
          </a:solidFill>
          <a:ln>
            <a:solidFill>
              <a:srgbClr val="99CC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82312" name="Rectangle 8"/>
          <p:cNvSpPr>
            <a:spLocks noChangeArrowheads="1"/>
          </p:cNvSpPr>
          <p:nvPr/>
        </p:nvSpPr>
        <p:spPr bwMode="auto">
          <a:xfrm>
            <a:off x="395288" y="1052513"/>
            <a:ext cx="8207375" cy="29400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Выполнение задания на новый способ действия с проговариванием вслух алгоритма, свойства.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Самостоятельная проверка по эталону (образцу).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Индивидуальные затруднения в играх.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Выполнение заданий, в которых новый способ действий связывается с ранее изученным.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kumimoji="1" lang="ru-RU" altLang="ru-RU" sz="2400" b="1">
                <a:solidFill>
                  <a:srgbClr val="180BC5"/>
                </a:solidFill>
                <a:latin typeface="Arial" pitchFamily="34" charset="0"/>
                <a:cs typeface="Arial" pitchFamily="34" charset="0"/>
              </a:rPr>
              <a:t> Ситуация успеха в совместной деятельности.</a:t>
            </a:r>
          </a:p>
        </p:txBody>
      </p:sp>
      <p:grpSp>
        <p:nvGrpSpPr>
          <p:cNvPr id="70665" name="Group 8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70668" name="Rectangle 5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  <p:sp>
          <p:nvSpPr>
            <p:cNvPr id="70669" name="Rectangle 7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kumimoji="0" lang="ru-RU" altLang="ru-RU" sz="1800">
                <a:solidFill>
                  <a:srgbClr val="000000"/>
                </a:solidFill>
              </a:endParaRPr>
            </a:p>
          </p:txBody>
        </p:sp>
      </p:grpSp>
      <p:pic>
        <p:nvPicPr>
          <p:cNvPr id="70667" name="Picture 15" descr="http://asianwithoutrice.com/wp-content/uploads/2012/05/energet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775" y="4508500"/>
            <a:ext cx="225901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1_Оформление по умолчанию">
  <a:themeElements>
    <a:clrScheme name="30_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0_Оформление по умолчанию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0_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0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_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12040</TotalTime>
  <Words>1265</Words>
  <Application>Microsoft Office PowerPoint</Application>
  <PresentationFormat>Экран (4:3)</PresentationFormat>
  <Paragraphs>118</Paragraphs>
  <Slides>17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Оформление по умолчанию</vt:lpstr>
      <vt:lpstr>3_Оформление по умолчанию</vt:lpstr>
      <vt:lpstr>12_Оформление по умолчанию</vt:lpstr>
      <vt:lpstr>1_Оформление по умолчанию</vt:lpstr>
      <vt:lpstr>31_Оформление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ПК</cp:lastModifiedBy>
  <cp:revision>712</cp:revision>
  <dcterms:created xsi:type="dcterms:W3CDTF">2009-11-20T20:40:43Z</dcterms:created>
  <dcterms:modified xsi:type="dcterms:W3CDTF">2020-11-15T15:11:16Z</dcterms:modified>
</cp:coreProperties>
</file>