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11/15/2020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11/15/2020</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838200"/>
            <a:ext cx="7851648" cy="3200400"/>
          </a:xfrm>
        </p:spPr>
        <p:txBody>
          <a:bodyPr>
            <a:noAutofit/>
          </a:bodyPr>
          <a:lstStyle/>
          <a:p>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
            </a:r>
            <a:br>
              <a:rPr lang="ru-RU" sz="3600" dirty="0" smtClean="0"/>
            </a:br>
            <a:r>
              <a:rPr lang="ru-RU" sz="3600" dirty="0" smtClean="0"/>
              <a:t>«Формирование социально – экологической направленности личности старшего дошкольника в условиях образовательного комплекса».</a:t>
            </a:r>
            <a:br>
              <a:rPr lang="ru-RU" sz="3600" dirty="0" smtClean="0"/>
            </a:br>
            <a:endParaRPr lang="ru-RU" sz="3600" dirty="0"/>
          </a:p>
        </p:txBody>
      </p:sp>
      <p:sp>
        <p:nvSpPr>
          <p:cNvPr id="3" name="Подзаголовок 2"/>
          <p:cNvSpPr>
            <a:spLocks noGrp="1"/>
          </p:cNvSpPr>
          <p:nvPr>
            <p:ph type="subTitle" idx="1"/>
          </p:nvPr>
        </p:nvSpPr>
        <p:spPr>
          <a:xfrm>
            <a:off x="4267200" y="4953000"/>
            <a:ext cx="4267200" cy="1143000"/>
          </a:xfrm>
        </p:spPr>
        <p:txBody>
          <a:bodyPr>
            <a:normAutofit fontScale="77500" lnSpcReduction="20000"/>
          </a:bodyPr>
          <a:lstStyle/>
          <a:p>
            <a:pPr algn="l"/>
            <a:r>
              <a:rPr lang="ru-RU" dirty="0" smtClean="0">
                <a:solidFill>
                  <a:schemeClr val="tx1"/>
                </a:solidFill>
              </a:rPr>
              <a:t>ГБДОУ №11 Невского района </a:t>
            </a:r>
            <a:r>
              <a:rPr lang="ru-RU" dirty="0" smtClean="0">
                <a:solidFill>
                  <a:schemeClr val="tx1"/>
                </a:solidFill>
              </a:rPr>
              <a:t>СПБ </a:t>
            </a:r>
            <a:endParaRPr lang="ru-RU" dirty="0" smtClean="0">
              <a:solidFill>
                <a:schemeClr val="tx1"/>
              </a:solidFill>
            </a:endParaRPr>
          </a:p>
          <a:p>
            <a:pPr algn="l"/>
            <a:r>
              <a:rPr lang="ru-RU" dirty="0" smtClean="0">
                <a:solidFill>
                  <a:schemeClr val="tx1"/>
                </a:solidFill>
              </a:rPr>
              <a:t>Старший воспитатель</a:t>
            </a:r>
            <a:r>
              <a:rPr lang="ru-RU" dirty="0" smtClean="0">
                <a:solidFill>
                  <a:schemeClr val="tx1"/>
                </a:solidFill>
              </a:rPr>
              <a:t>: Э.В.Миллер</a:t>
            </a:r>
          </a:p>
        </p:txBody>
      </p:sp>
      <p:pic>
        <p:nvPicPr>
          <p:cNvPr id="1027" name="Picture 3" descr="C:\Users\User\Desktop\ekologiya-sos3.png"/>
          <p:cNvPicPr>
            <a:picLocks noChangeAspect="1" noChangeArrowheads="1"/>
          </p:cNvPicPr>
          <p:nvPr/>
        </p:nvPicPr>
        <p:blipFill>
          <a:blip r:embed="rId2" cstate="print"/>
          <a:srcRect/>
          <a:stretch>
            <a:fillRect/>
          </a:stretch>
        </p:blipFill>
        <p:spPr bwMode="auto">
          <a:xfrm>
            <a:off x="152400" y="3505200"/>
            <a:ext cx="3886199" cy="2914650"/>
          </a:xfrm>
          <a:prstGeom prst="rect">
            <a:avLst/>
          </a:prstGeom>
          <a:noFill/>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838200"/>
            <a:ext cx="8229600" cy="5592763"/>
          </a:xfrm>
        </p:spPr>
        <p:txBody>
          <a:bodyPr>
            <a:normAutofit fontScale="85000" lnSpcReduction="20000"/>
          </a:bodyPr>
          <a:lstStyle/>
          <a:p>
            <a:r>
              <a:rPr lang="ru-RU" b="1" u="sng" dirty="0" smtClean="0"/>
              <a:t>Экологические сказки</a:t>
            </a:r>
            <a:r>
              <a:rPr lang="ru-RU" b="1" dirty="0" smtClean="0"/>
              <a:t>. </a:t>
            </a:r>
            <a:r>
              <a:rPr lang="ru-RU" dirty="0" smtClean="0"/>
              <a:t>Чтение экологической сказки может быть отдельной формой в работе по экологическому воспитанию детей и может входить в другие: экологические занятия, опытно – экспериментальную деятельность, беседы, наблюдения, театрализованную деятельность, экологические праздники. Часто эти формы могут быть объединены какой – то одной темой. Сказки, написанные самими детьми, представляют собой область, которая помогает понять детские интересы, их направленность. Эту группу сказок можно разделить на две категории: сказки, созданные по аналогии с уже известными литературными произведениями; сказки, созданные на основе личного творчества. Для сочинения сказки ребенку необходимо владеть экологическими представлениями, знаниями о животных и растениях. В сказке ребенок выражает свое отношение к описываемым событиям и явлениям. Часто дети рисуют рисунки к прослушанным или придуманным сказкам, таким образом можно создать самодельные книжки сказок о природе.</a:t>
            </a:r>
          </a:p>
          <a:p>
            <a:endParaRPr lang="ru-RU" dirty="0"/>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90600"/>
            <a:ext cx="8229600" cy="5668963"/>
          </a:xfrm>
        </p:spPr>
        <p:txBody>
          <a:bodyPr>
            <a:normAutofit fontScale="85000" lnSpcReduction="20000"/>
          </a:bodyPr>
          <a:lstStyle/>
          <a:p>
            <a:r>
              <a:rPr lang="ru-RU" b="1" u="sng" dirty="0" smtClean="0"/>
              <a:t>Практическая деятельность</a:t>
            </a:r>
            <a:r>
              <a:rPr lang="ru-RU" b="1" dirty="0" smtClean="0"/>
              <a:t> </a:t>
            </a:r>
            <a:r>
              <a:rPr lang="ru-RU" dirty="0" smtClean="0"/>
              <a:t>(труд в природе) способствует воспитанию у детей ответственного отношения к обязанностям. Ухаживая за растениями и животными, дети убеждаются в его необходимости. В процессе труда дети осознают зависимость растений от удовлетворения их потребностей в свете, тепле, влаге; узнают о том, что изменение среды закономерно влечет за собой изменение в состоянии растений. Осознание этих связей и зависимостей оказывает на детей влияние на отношение ребенка к труду. Труд становиться более осмысленным и целенаправленным. В процессе труда дети получают представления о свойствах и качествах растений, их строении, потребностях, основных стадиях развития, способах выращивания, сезонных изменениях в жизни растений; о животных, их внешнем виде, потребностях, способах передвижения, повадках, образе жизни и его сезонных изменениях. Дети учатся устанавливать зависимость между средой обитания, образом жизни животного в природе и способами ухода за ними в уголке природы.</a:t>
            </a:r>
          </a:p>
          <a:p>
            <a:endParaRPr lang="ru-RU"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57200"/>
            <a:ext cx="8229600" cy="5668963"/>
          </a:xfrm>
        </p:spPr>
        <p:txBody>
          <a:bodyPr>
            <a:normAutofit fontScale="85000" lnSpcReduction="20000"/>
          </a:bodyPr>
          <a:lstStyle/>
          <a:p>
            <a:endParaRPr lang="ru-RU" b="1" u="sng" dirty="0" smtClean="0"/>
          </a:p>
          <a:p>
            <a:endParaRPr lang="ru-RU" b="1" u="sng" dirty="0" smtClean="0"/>
          </a:p>
          <a:p>
            <a:r>
              <a:rPr lang="ru-RU" b="1" u="sng" dirty="0" smtClean="0"/>
              <a:t>Исследовательская деятельность</a:t>
            </a:r>
            <a:r>
              <a:rPr lang="ru-RU" b="1" dirty="0" smtClean="0"/>
              <a:t> </a:t>
            </a:r>
            <a:r>
              <a:rPr lang="ru-RU" dirty="0" smtClean="0"/>
              <a:t>(эксперименты и опыты).</a:t>
            </a:r>
            <a:r>
              <a:rPr lang="ru-RU" b="1" dirty="0" smtClean="0"/>
              <a:t> </a:t>
            </a:r>
            <a:r>
              <a:rPr lang="ru-RU" dirty="0" smtClean="0"/>
              <a:t>Нельзя не отметить положительного влияния экспериментов на эмоциональную сферу ребенка, на развитие творческих способностей, на формирование трудовых навыков. Дети очень любят экспериментировать. Это объясняется тем, что </a:t>
            </a:r>
            <a:r>
              <a:rPr lang="ru-RU" dirty="0" err="1" smtClean="0"/>
              <a:t>что</a:t>
            </a:r>
            <a:r>
              <a:rPr lang="ru-RU" dirty="0" smtClean="0"/>
              <a:t> им присуще наглядно – действенное и наглядно – образное мышление, и экспериментирование, как никакой другой метод, соответствует этим возрастным особенностям. В дошкольном возрасте он является ведущим, а первые три года – практически единственным способом познания мира. Своими корнями экспериментирование уходит в манипулирование предметами. При формировании основ естественнонаучных и экологических понятий экспериментирование можно рассматривать как метод, близкий к идеальному. Знания, почерпнутые не из книг, а добытые самостоятельно, всегда являются осознанными и более прочными.</a:t>
            </a:r>
          </a:p>
          <a:p>
            <a:endParaRPr lang="ru-RU"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62000"/>
            <a:ext cx="8229600" cy="5562600"/>
          </a:xfrm>
        </p:spPr>
        <p:txBody>
          <a:bodyPr>
            <a:noAutofit/>
          </a:bodyPr>
          <a:lstStyle/>
          <a:p>
            <a:r>
              <a:rPr lang="ru-RU" sz="1700" b="1" u="sng" dirty="0" smtClean="0"/>
              <a:t>Игровая деятельность.</a:t>
            </a:r>
            <a:r>
              <a:rPr lang="ru-RU" sz="1700" b="1" dirty="0" smtClean="0"/>
              <a:t> </a:t>
            </a:r>
            <a:r>
              <a:rPr lang="ru-RU" sz="1700" dirty="0" smtClean="0"/>
              <a:t>В ознакомлении с природой особое место занимают </a:t>
            </a:r>
            <a:r>
              <a:rPr lang="ru-RU" sz="1700" u="sng" dirty="0" smtClean="0"/>
              <a:t>дидактические игры.</a:t>
            </a:r>
            <a:r>
              <a:rPr lang="ru-RU" sz="1700" dirty="0" smtClean="0"/>
              <a:t> Решая задачи, поставленные в дидактической игре, ребенок учится вычленять отдельные признаки предметов, явлений, сравнивать их, группировать, классифицировать по определенным общим признакам. Дети учатся рассуждать, делать выводы, обобщения, при этом тренируется их внимание, память, произвольное восприятие. При решении игровой задачи часто нужно объяснить свои действия, а это способствует развитию речи детей. Дидактические игры учат детей применять имеющиеся знания в новых условиях, активизируют разнообразные умственные процессы, способствуют воспитанию умения играть вместе. Игры дают возможность детям оперировать самими предметами природы, сравнивая их, отмечать изменения отдельных внешних признаков.</a:t>
            </a:r>
          </a:p>
          <a:p>
            <a:r>
              <a:rPr lang="ru-RU" sz="1700" dirty="0" smtClean="0"/>
              <a:t>В работе с детьми применяются дидактические игры экологического содержания:</a:t>
            </a:r>
          </a:p>
          <a:p>
            <a:pPr lvl="0"/>
            <a:r>
              <a:rPr lang="ru-RU" sz="1700" dirty="0" smtClean="0"/>
              <a:t>о многообразии и разнообразии природных объектов;</a:t>
            </a:r>
          </a:p>
          <a:p>
            <a:pPr lvl="0"/>
            <a:r>
              <a:rPr lang="ru-RU" sz="1700" dirty="0" smtClean="0"/>
              <a:t>о взаимосвязях в природе;</a:t>
            </a:r>
          </a:p>
          <a:p>
            <a:pPr lvl="0"/>
            <a:r>
              <a:rPr lang="ru-RU" sz="1700" dirty="0" smtClean="0"/>
              <a:t>о человеке как части природы;</a:t>
            </a:r>
          </a:p>
          <a:p>
            <a:pPr lvl="0"/>
            <a:r>
              <a:rPr lang="ru-RU" sz="1700" dirty="0" smtClean="0"/>
              <a:t>о культуре поведения;</a:t>
            </a:r>
          </a:p>
          <a:p>
            <a:pPr lvl="0"/>
            <a:r>
              <a:rPr lang="ru-RU" sz="1700" dirty="0" smtClean="0"/>
              <a:t>для развития эстетического восприятия природы;</a:t>
            </a:r>
          </a:p>
          <a:p>
            <a:pPr lvl="0"/>
            <a:r>
              <a:rPr lang="ru-RU" sz="1700" dirty="0" smtClean="0"/>
              <a:t>для формирования нравственно – оценочного опыта поведения в природе;</a:t>
            </a:r>
          </a:p>
          <a:p>
            <a:pPr lvl="0"/>
            <a:r>
              <a:rPr lang="ru-RU" sz="1700" dirty="0" smtClean="0"/>
              <a:t>для приобщения к экологической ориентированной деятельности.</a:t>
            </a:r>
          </a:p>
          <a:p>
            <a:endParaRPr lang="ru-RU" sz="1700"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33400"/>
            <a:ext cx="8229600" cy="5592763"/>
          </a:xfrm>
        </p:spPr>
        <p:txBody>
          <a:bodyPr>
            <a:normAutofit fontScale="70000" lnSpcReduction="20000"/>
          </a:bodyPr>
          <a:lstStyle/>
          <a:p>
            <a:r>
              <a:rPr lang="ru-RU" b="1" u="sng" dirty="0" smtClean="0"/>
              <a:t>Игровая деятельность.</a:t>
            </a:r>
            <a:r>
              <a:rPr lang="ru-RU" b="1" dirty="0" smtClean="0"/>
              <a:t> </a:t>
            </a:r>
            <a:r>
              <a:rPr lang="ru-RU" dirty="0" smtClean="0"/>
              <a:t>В ознакомлении с природой особое место занимают </a:t>
            </a:r>
            <a:r>
              <a:rPr lang="ru-RU" u="sng" dirty="0" smtClean="0"/>
              <a:t>дидактические игры.</a:t>
            </a:r>
            <a:r>
              <a:rPr lang="ru-RU" dirty="0" smtClean="0"/>
              <a:t> Решая задачи, поставленные в дидактической игре, ребенок учится вычленять отдельные признаки предметов, явлений, сравнивать их, группировать, классифицировать по определенным общим признакам. Дети учатся рассуждать, делать выводы, обобщения, при этом тренируется их внимание, память, произвольное восприятие. При решении игровой задачи часто нужно объяснить свои действия, а это способствует развитию речи детей. Дидактические игры учат детей применять имеющиеся знания в новых условиях, активизируют разнообразные умственные процессы, способствуют воспитанию умения играть вместе. Игры дают возможность детям оперировать самими предметами природы, сравнивая их, отмечать изменения отдельных внешних признаков.</a:t>
            </a:r>
          </a:p>
          <a:p>
            <a:r>
              <a:rPr lang="ru-RU" dirty="0" smtClean="0"/>
              <a:t>В работе с детьми применяются дидактические игры экологического содержания:</a:t>
            </a:r>
          </a:p>
          <a:p>
            <a:pPr lvl="0"/>
            <a:r>
              <a:rPr lang="ru-RU" dirty="0" smtClean="0"/>
              <a:t>о многообразии и разнообразии природных объектов;</a:t>
            </a:r>
          </a:p>
          <a:p>
            <a:pPr lvl="0"/>
            <a:r>
              <a:rPr lang="ru-RU" dirty="0" smtClean="0"/>
              <a:t>о взаимосвязях в природе;</a:t>
            </a:r>
          </a:p>
          <a:p>
            <a:pPr lvl="0"/>
            <a:r>
              <a:rPr lang="ru-RU" dirty="0" smtClean="0"/>
              <a:t>о человеке как части природы;</a:t>
            </a:r>
          </a:p>
          <a:p>
            <a:pPr lvl="0"/>
            <a:r>
              <a:rPr lang="ru-RU" dirty="0" smtClean="0"/>
              <a:t>о культуре поведения;</a:t>
            </a:r>
          </a:p>
          <a:p>
            <a:pPr lvl="0"/>
            <a:r>
              <a:rPr lang="ru-RU" dirty="0" smtClean="0"/>
              <a:t>для развития эстетического восприятия природы;</a:t>
            </a:r>
          </a:p>
          <a:p>
            <a:pPr lvl="0"/>
            <a:r>
              <a:rPr lang="ru-RU" dirty="0" smtClean="0"/>
              <a:t>для формирования нравственно – оценочного опыта поведения в природе;</a:t>
            </a:r>
          </a:p>
          <a:p>
            <a:pPr lvl="0"/>
            <a:r>
              <a:rPr lang="ru-RU" dirty="0" smtClean="0"/>
              <a:t>для приобщения к экологической ориентированной деятельности.</a:t>
            </a:r>
          </a:p>
          <a:p>
            <a:endParaRPr lang="ru-RU" dirty="0"/>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85800"/>
            <a:ext cx="8229600" cy="5440363"/>
          </a:xfrm>
        </p:spPr>
        <p:txBody>
          <a:bodyPr>
            <a:normAutofit fontScale="77500" lnSpcReduction="20000"/>
          </a:bodyPr>
          <a:lstStyle/>
          <a:p>
            <a:r>
              <a:rPr lang="ru-RU" b="1" u="sng" dirty="0" smtClean="0"/>
              <a:t>Экологические праздники и развлечения.</a:t>
            </a:r>
            <a:r>
              <a:rPr lang="ru-RU" b="1" dirty="0" smtClean="0"/>
              <a:t> </a:t>
            </a:r>
            <a:r>
              <a:rPr lang="ru-RU" dirty="0" smtClean="0"/>
              <a:t>Значение праздников и развлечений как форм экологического воспитания детей трудно переоценить. Как показывают многие исследования, гармоничное становление личности ребенка невозможно без эмоционального отношения к окружающему миру. Для того чтобы преодолеть расхождения между знанием моральных норм и реальным поведением детей, необходимо, чтобы возникло не только понимание той или иной ситуации, но и положительное отношение к событию (</a:t>
            </a:r>
            <a:r>
              <a:rPr lang="ru-RU" dirty="0" err="1" smtClean="0"/>
              <a:t>Маневцева</a:t>
            </a:r>
            <a:r>
              <a:rPr lang="ru-RU" dirty="0" smtClean="0"/>
              <a:t> Л.М.). Экологические праздники и развлечения несут в себе определенную нагрузку в соответствии с особым содержанием. Важно в таких праздниках не столько воспроизведение знакомых музыкальных произведений, стихотворений, игр, отгадывание загадок на темы природы, сколько включенность детей в переживание событий, в осознание экологических проблем, доступных пониманию детей. В числе важных факторов, влияющих на экологическое воспитание детей в ходе праздников и развлечений, - деятельность ребенка в коллективе сверстников. Здесь ребенок проявляет свои способности, </a:t>
            </a:r>
            <a:r>
              <a:rPr lang="ru-RU" dirty="0" err="1" smtClean="0"/>
              <a:t>самоутверждается</a:t>
            </a:r>
            <a:r>
              <a:rPr lang="ru-RU" dirty="0" smtClean="0"/>
              <a:t>, совершает поступки в соответствии с нравственными эталонами, глубже осознает, как надо поступать в том, или ином случае.</a:t>
            </a:r>
          </a:p>
          <a:p>
            <a:endParaRPr lang="ru-RU" dirty="0"/>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81000" y="381000"/>
            <a:ext cx="8305800" cy="5745163"/>
          </a:xfrm>
        </p:spPr>
        <p:txBody>
          <a:bodyPr>
            <a:normAutofit/>
          </a:bodyPr>
          <a:lstStyle/>
          <a:p>
            <a:endParaRPr lang="ru-RU" dirty="0" smtClean="0"/>
          </a:p>
          <a:p>
            <a:pPr>
              <a:buNone/>
            </a:pPr>
            <a:r>
              <a:rPr lang="ru-RU" dirty="0" smtClean="0"/>
              <a:t>   </a:t>
            </a:r>
            <a:r>
              <a:rPr lang="ru-RU" sz="3600" dirty="0" smtClean="0"/>
              <a:t>«Чтобы беречь Землю, природу, надо её полюбить, чтобы полюбить, надо узнать, узнав – невозможно не полюбить».</a:t>
            </a:r>
            <a:endParaRPr lang="ru-RU" sz="2400" dirty="0" smtClean="0"/>
          </a:p>
          <a:p>
            <a:pPr>
              <a:buNone/>
            </a:pPr>
            <a:r>
              <a:rPr lang="ru-RU" sz="2400" dirty="0" smtClean="0"/>
              <a:t>                                           </a:t>
            </a:r>
          </a:p>
          <a:p>
            <a:pPr>
              <a:buNone/>
            </a:pPr>
            <a:r>
              <a:rPr lang="ru-RU" sz="2400" dirty="0" smtClean="0"/>
              <a:t>                                     российский ученый-ботаник, педагог</a:t>
            </a:r>
          </a:p>
          <a:p>
            <a:pPr>
              <a:buNone/>
            </a:pPr>
            <a:r>
              <a:rPr lang="ru-RU" sz="2800" dirty="0" smtClean="0"/>
              <a:t>                                Сладков А.Н.</a:t>
            </a:r>
            <a:endParaRPr lang="ru-RU" dirty="0" smtClean="0"/>
          </a:p>
          <a:p>
            <a:pPr>
              <a:buNone/>
            </a:pPr>
            <a:r>
              <a:rPr lang="ru-RU" sz="4400" dirty="0" smtClean="0"/>
              <a:t>            Спасибо за внимание!</a:t>
            </a:r>
          </a:p>
          <a:p>
            <a:endParaRPr lang="ru-RU" sz="4400"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828800"/>
            <a:ext cx="8229600" cy="4297363"/>
          </a:xfrm>
        </p:spPr>
        <p:txBody>
          <a:bodyPr>
            <a:normAutofit/>
          </a:bodyPr>
          <a:lstStyle/>
          <a:p>
            <a:r>
              <a:rPr lang="ru-RU" b="1" dirty="0" smtClean="0"/>
              <a:t>Вся работа по экологическому образованию и воспитанию строится</a:t>
            </a:r>
          </a:p>
          <a:p>
            <a:pPr>
              <a:buNone/>
            </a:pPr>
            <a:r>
              <a:rPr lang="ru-RU" b="1" dirty="0" smtClean="0"/>
              <a:t>    по 3-м блокам:</a:t>
            </a:r>
            <a:endParaRPr lang="ru-RU" dirty="0" smtClean="0"/>
          </a:p>
          <a:p>
            <a:pPr lvl="0"/>
            <a:r>
              <a:rPr lang="ru-RU" dirty="0" smtClean="0"/>
              <a:t>специально организованное обучение в форме занятий;</a:t>
            </a:r>
          </a:p>
          <a:p>
            <a:pPr lvl="0"/>
            <a:r>
              <a:rPr lang="ru-RU" dirty="0" smtClean="0"/>
              <a:t>совместная деятельность взрослого с детьми;</a:t>
            </a:r>
          </a:p>
          <a:p>
            <a:pPr lvl="0"/>
            <a:r>
              <a:rPr lang="ru-RU" dirty="0" smtClean="0"/>
              <a:t>свободная самостоятельная деятельность детей.</a:t>
            </a:r>
          </a:p>
          <a:p>
            <a:endParaRPr lang="ru-RU"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762000"/>
            <a:ext cx="8305800" cy="5821363"/>
          </a:xfrm>
        </p:spPr>
        <p:txBody>
          <a:bodyPr>
            <a:normAutofit fontScale="92500" lnSpcReduction="20000"/>
          </a:bodyPr>
          <a:lstStyle/>
          <a:p>
            <a:r>
              <a:rPr lang="ru-RU" b="1" dirty="0" smtClean="0"/>
              <a:t>Формы работы с детьми в процессе экологического воспитания и ознакомления с природой родного края очень разнообразны - это:</a:t>
            </a:r>
            <a:endParaRPr lang="ru-RU" dirty="0" smtClean="0"/>
          </a:p>
          <a:p>
            <a:pPr lvl="0"/>
            <a:r>
              <a:rPr lang="ru-RU" dirty="0" smtClean="0"/>
              <a:t>региональный компонент;</a:t>
            </a:r>
          </a:p>
          <a:p>
            <a:pPr lvl="0"/>
            <a:r>
              <a:rPr lang="ru-RU" dirty="0" smtClean="0"/>
              <a:t>научность и доступность понятий;</a:t>
            </a:r>
          </a:p>
          <a:p>
            <a:pPr lvl="0"/>
            <a:r>
              <a:rPr lang="ru-RU" dirty="0" smtClean="0"/>
              <a:t>принцип «спирали»;</a:t>
            </a:r>
          </a:p>
          <a:p>
            <a:pPr lvl="0"/>
            <a:r>
              <a:rPr lang="ru-RU" dirty="0" err="1" smtClean="0"/>
              <a:t>междисциплинарность</a:t>
            </a:r>
            <a:r>
              <a:rPr lang="ru-RU" dirty="0" smtClean="0"/>
              <a:t> и интеграция;</a:t>
            </a:r>
          </a:p>
          <a:p>
            <a:pPr lvl="0"/>
            <a:r>
              <a:rPr lang="ru-RU" dirty="0" smtClean="0"/>
              <a:t>непосредственная образовательная деятельность:</a:t>
            </a:r>
          </a:p>
          <a:p>
            <a:pPr lvl="0"/>
            <a:r>
              <a:rPr lang="ru-RU" dirty="0" smtClean="0"/>
              <a:t>экологические экскурсии;</a:t>
            </a:r>
          </a:p>
          <a:p>
            <a:pPr lvl="0"/>
            <a:r>
              <a:rPr lang="ru-RU" dirty="0" smtClean="0"/>
              <a:t>экологические сказки;</a:t>
            </a:r>
          </a:p>
          <a:p>
            <a:pPr lvl="0"/>
            <a:r>
              <a:rPr lang="ru-RU" dirty="0" smtClean="0"/>
              <a:t>практическая деятельность в природе;</a:t>
            </a:r>
          </a:p>
          <a:p>
            <a:pPr lvl="0"/>
            <a:r>
              <a:rPr lang="ru-RU" dirty="0" smtClean="0"/>
              <a:t>исследовательская деятельность;</a:t>
            </a:r>
          </a:p>
          <a:p>
            <a:pPr lvl="0"/>
            <a:r>
              <a:rPr lang="ru-RU" dirty="0" smtClean="0"/>
              <a:t>игровая деятельность;</a:t>
            </a:r>
          </a:p>
          <a:p>
            <a:pPr lvl="0"/>
            <a:r>
              <a:rPr lang="ru-RU" dirty="0" smtClean="0"/>
              <a:t>выставки;</a:t>
            </a:r>
          </a:p>
          <a:p>
            <a:pPr lvl="0"/>
            <a:r>
              <a:rPr lang="ru-RU" dirty="0" smtClean="0"/>
              <a:t>проведение экологических праздников и т.д.</a:t>
            </a:r>
          </a:p>
          <a:p>
            <a:pPr>
              <a:buNone/>
            </a:pPr>
            <a:r>
              <a:rPr lang="ru-RU" dirty="0" smtClean="0"/>
              <a:t> </a:t>
            </a:r>
          </a:p>
          <a:p>
            <a:endParaRPr lang="ru-RU"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33400"/>
            <a:ext cx="8229600" cy="5592763"/>
          </a:xfrm>
        </p:spPr>
        <p:txBody>
          <a:bodyPr>
            <a:normAutofit fontScale="92500" lnSpcReduction="10000"/>
          </a:bodyPr>
          <a:lstStyle/>
          <a:p>
            <a:r>
              <a:rPr lang="ru-RU" b="1" u="sng" dirty="0" smtClean="0"/>
              <a:t>Принцип регионального компонента</a:t>
            </a:r>
            <a:r>
              <a:rPr lang="ru-RU" dirty="0" smtClean="0"/>
              <a:t> (изучение природы родного края)</a:t>
            </a:r>
          </a:p>
          <a:p>
            <a:pPr lvl="0"/>
            <a:r>
              <a:rPr lang="ru-RU" dirty="0" smtClean="0"/>
              <a:t>Формирует у детей понятия на основе непосредственного наблюдения и изучения предметов и явлений окружающей природы.</a:t>
            </a:r>
          </a:p>
          <a:p>
            <a:pPr lvl="0"/>
            <a:r>
              <a:rPr lang="ru-RU" dirty="0" smtClean="0"/>
              <a:t>Использует имеющую у детей информацию для того, чтобы они применяли свои знания в разнообразных видах практической деятельности.</a:t>
            </a:r>
          </a:p>
          <a:p>
            <a:pPr lvl="0"/>
            <a:r>
              <a:rPr lang="ru-RU" dirty="0" smtClean="0"/>
              <a:t>Помогает решать задачи воспитания нравственно-патриотических чувств, воспитания гражданственности.</a:t>
            </a:r>
          </a:p>
          <a:p>
            <a:pPr lvl="0"/>
            <a:r>
              <a:rPr lang="ru-RU" dirty="0" smtClean="0"/>
              <a:t>Создает благоприятные условия для самовыражения, организации коммуникативного общения, в котором каждый ребенок имеет возможность проявлять свою индивидуальность.</a:t>
            </a:r>
          </a:p>
          <a:p>
            <a:endParaRPr lang="ru-RU"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endParaRPr lang="ru-RU"/>
          </a:p>
        </p:txBody>
      </p:sp>
      <p:sp>
        <p:nvSpPr>
          <p:cNvPr id="3" name="Содержимое 2"/>
          <p:cNvSpPr>
            <a:spLocks noGrp="1"/>
          </p:cNvSpPr>
          <p:nvPr>
            <p:ph idx="1"/>
          </p:nvPr>
        </p:nvSpPr>
        <p:spPr>
          <a:xfrm>
            <a:off x="457200" y="685800"/>
            <a:ext cx="8229600" cy="5440363"/>
          </a:xfrm>
        </p:spPr>
        <p:txBody>
          <a:bodyPr>
            <a:normAutofit/>
          </a:bodyPr>
          <a:lstStyle/>
          <a:p>
            <a:r>
              <a:rPr lang="ru-RU" b="1" u="sng" dirty="0" smtClean="0"/>
              <a:t>Принцип научности и доступности понятий.</a:t>
            </a:r>
            <a:r>
              <a:rPr lang="ru-RU" b="1" dirty="0" smtClean="0"/>
              <a:t> </a:t>
            </a:r>
            <a:r>
              <a:rPr lang="ru-RU" dirty="0" smtClean="0"/>
              <a:t>На каждом этапе работы с детьми первоначальные представления углубляются, насыщаются содержанием, постепенно переходя в понятия, которые формируют знания. Таким образом, естественные научные знания оформляются по схеме: «представления – понятия – знания». Такая последовательность обеспечивает преемственность знаний и углубление их содержаний.</a:t>
            </a:r>
          </a:p>
          <a:p>
            <a:endParaRPr lang="ru-RU"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85800"/>
            <a:ext cx="8229600" cy="5440363"/>
          </a:xfrm>
        </p:spPr>
        <p:txBody>
          <a:bodyPr>
            <a:normAutofit/>
          </a:bodyPr>
          <a:lstStyle/>
          <a:p>
            <a:r>
              <a:rPr lang="ru-RU" b="1" u="sng" dirty="0" smtClean="0"/>
              <a:t>Принцип «спирали»</a:t>
            </a:r>
            <a:r>
              <a:rPr lang="ru-RU" dirty="0" smtClean="0"/>
              <a:t> необходим для того, чтобы дети, возвращаясь к тем или иным объектам и явлениям природы, шли из года в год по восходящей, углубляя и расширяя представления и понятия, учась применять более сложные приемы и методы исследования. Следует подчеркнуть, что для детей дошкольного возраста характерны кратковременность интересов, неустойчивое внимание и утомляемость. Поэтому обращение к одной и той же теме несколько раз способствует развитию внимания детей и длительному сохранению интереса.</a:t>
            </a:r>
            <a:endParaRPr lang="ru-RU"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533400" y="1676400"/>
            <a:ext cx="8229600" cy="5516563"/>
          </a:xfrm>
        </p:spPr>
        <p:txBody>
          <a:bodyPr>
            <a:normAutofit/>
          </a:bodyPr>
          <a:lstStyle/>
          <a:p>
            <a:r>
              <a:rPr lang="ru-RU" dirty="0" smtClean="0"/>
              <a:t>Использование </a:t>
            </a:r>
            <a:r>
              <a:rPr lang="ru-RU" b="1" u="sng" dirty="0" err="1" smtClean="0"/>
              <a:t>принцыпа</a:t>
            </a:r>
            <a:r>
              <a:rPr lang="ru-RU" b="1" u="sng" dirty="0" smtClean="0"/>
              <a:t> </a:t>
            </a:r>
            <a:r>
              <a:rPr lang="ru-RU" b="1" u="sng" dirty="0" err="1" smtClean="0"/>
              <a:t>междисциплинарности</a:t>
            </a:r>
            <a:r>
              <a:rPr lang="ru-RU" b="1" u="sng" dirty="0" smtClean="0"/>
              <a:t> и интеграции</a:t>
            </a:r>
            <a:r>
              <a:rPr lang="ru-RU" dirty="0" smtClean="0"/>
              <a:t> позволяет соединить всю </a:t>
            </a:r>
            <a:r>
              <a:rPr lang="ru-RU" dirty="0" err="1" smtClean="0"/>
              <a:t>воспитательно</a:t>
            </a:r>
            <a:r>
              <a:rPr lang="ru-RU" dirty="0" smtClean="0"/>
              <a:t> – образовательную работу в одно целое. Таким образом, почти каждая тема по экологии подкрепляется продуктивными видами деятельности (рисование, ручной труд, аппликация и т.д.) и крупица за крупицей в детские сердца закладывается гуманное отношение к природе.</a:t>
            </a:r>
            <a:endParaRPr lang="ru-RU" dirty="0"/>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09600"/>
            <a:ext cx="8229600" cy="5516563"/>
          </a:xfrm>
        </p:spPr>
        <p:txBody>
          <a:bodyPr>
            <a:normAutofit/>
          </a:bodyPr>
          <a:lstStyle/>
          <a:p>
            <a:r>
              <a:rPr lang="ru-RU" b="1" u="sng" dirty="0" smtClean="0"/>
              <a:t>Непосредственная образовательная деятельность.</a:t>
            </a:r>
            <a:r>
              <a:rPr lang="ru-RU" dirty="0" smtClean="0"/>
              <a:t> Занятия по ознакомлению дошкольников с природой дают возможность формировать систему элементарных знаний с учетом требований программы в определенной последовательности с учетом возможностей детей и особенностей природного окружения. Обучение детей на занятиях осуществляется разными методами, выбор которых зависит от вида занятия, его основной цели, от характера образовательных задач, от особенностей самого природного объекта.</a:t>
            </a:r>
          </a:p>
          <a:p>
            <a:endParaRPr lang="ru-RU"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09600"/>
            <a:ext cx="8229600" cy="5516563"/>
          </a:xfrm>
        </p:spPr>
        <p:txBody>
          <a:bodyPr>
            <a:normAutofit fontScale="77500" lnSpcReduction="20000"/>
          </a:bodyPr>
          <a:lstStyle/>
          <a:p>
            <a:r>
              <a:rPr lang="ru-RU" b="1" u="sng" dirty="0" smtClean="0"/>
              <a:t>Экологические экскурсии</a:t>
            </a:r>
            <a:r>
              <a:rPr lang="ru-RU" dirty="0" smtClean="0"/>
              <a:t> – один из видов занятий по ознакомлению детей с природой. Во время экскурсии ребенок может в естественной обстановке наблюдать явления природы, сезонные изменения, увидеть, как люди преобразуют природу в соответствии с требованиями жизни и как природа служит им.</a:t>
            </a:r>
          </a:p>
          <a:p>
            <a:pPr lvl="0"/>
            <a:r>
              <a:rPr lang="ru-RU" dirty="0" smtClean="0"/>
              <a:t>Дети имеют возможность видеть растения и животных в среде их обитания.</a:t>
            </a:r>
          </a:p>
          <a:p>
            <a:pPr lvl="0"/>
            <a:r>
              <a:rPr lang="ru-RU" dirty="0" smtClean="0"/>
              <a:t>Экскурсия формирует у детей первичные мировоззренческие представления о взаимосвязях, существующих в природе.</a:t>
            </a:r>
          </a:p>
          <a:p>
            <a:pPr lvl="0"/>
            <a:r>
              <a:rPr lang="ru-RU" dirty="0" smtClean="0"/>
              <a:t>Экскурсии в лес, в поле, в парк, на берег реки представляют возможность собирать разнообразный материал для последующих наблюдений и работы в группе, в уголке природы.</a:t>
            </a:r>
          </a:p>
          <a:p>
            <a:pPr lvl="0"/>
            <a:r>
              <a:rPr lang="ru-RU" dirty="0" smtClean="0"/>
              <a:t>Экскурсии развивают наблюдательность, интерес к природе.</a:t>
            </a:r>
          </a:p>
          <a:p>
            <a:pPr lvl="0"/>
            <a:r>
              <a:rPr lang="ru-RU" dirty="0" smtClean="0"/>
              <a:t>Красота природы вызывает у детей глубокие переживания, разнообразные положительные впечатления, способствует развитию эстетических чувств.</a:t>
            </a:r>
          </a:p>
          <a:p>
            <a:pPr lvl="0"/>
            <a:r>
              <a:rPr lang="ru-RU" dirty="0" smtClean="0"/>
              <a:t>Экскурсии помогают воспитывать у детей любовь и бережное отношение к родной природе, любовь к Родине.</a:t>
            </a:r>
          </a:p>
          <a:p>
            <a:endParaRPr lang="ru-RU"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85</TotalTime>
  <Words>182</Words>
  <Application>Microsoft Office PowerPoint</Application>
  <PresentationFormat>Экран (4:3)</PresentationFormat>
  <Paragraphs>68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Поток</vt:lpstr>
      <vt:lpstr>    «Формирование социально – экологической направленности личности старшего дошкольника в условиях образовательного комплекса».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«Формирование социально – экологической направленности личности старшего дошкольника в условиях образовательного комплекса». </dc:title>
  <cp:lastModifiedBy>User</cp:lastModifiedBy>
  <cp:revision>12</cp:revision>
  <dcterms:modified xsi:type="dcterms:W3CDTF">2020-11-15T18:20:14Z</dcterms:modified>
</cp:coreProperties>
</file>