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289" r:id="rId2"/>
    <p:sldId id="290" r:id="rId3"/>
    <p:sldId id="291" r:id="rId4"/>
    <p:sldId id="294" r:id="rId5"/>
    <p:sldId id="295" r:id="rId6"/>
    <p:sldId id="296" r:id="rId7"/>
    <p:sldId id="297" r:id="rId8"/>
    <p:sldId id="298" r:id="rId9"/>
    <p:sldId id="306" r:id="rId10"/>
    <p:sldId id="301" r:id="rId11"/>
    <p:sldId id="302" r:id="rId12"/>
    <p:sldId id="303" r:id="rId13"/>
    <p:sldId id="304" r:id="rId14"/>
    <p:sldId id="305" r:id="rId15"/>
    <p:sldId id="307" r:id="rId16"/>
    <p:sldId id="309" r:id="rId17"/>
    <p:sldId id="308" r:id="rId18"/>
    <p:sldId id="311" r:id="rId19"/>
    <p:sldId id="312" r:id="rId20"/>
    <p:sldId id="313" r:id="rId21"/>
    <p:sldId id="314" r:id="rId22"/>
    <p:sldId id="315" r:id="rId23"/>
    <p:sldId id="31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60"/>
  </p:normalViewPr>
  <p:slideViewPr>
    <p:cSldViewPr>
      <p:cViewPr varScale="1">
        <p:scale>
          <a:sx n="49" d="100"/>
          <a:sy n="49" d="100"/>
        </p:scale>
        <p:origin x="-108" y="-11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711843657084134E-2"/>
          <c:y val="3.2099947794501524E-2"/>
          <c:w val="0.75660645909671065"/>
          <c:h val="0.935800104410996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лучина 1</c:v>
                </c:pt>
                <c:pt idx="1">
                  <c:v>факел12</c:v>
                </c:pt>
                <c:pt idx="2">
                  <c:v>огонь 7</c:v>
                </c:pt>
                <c:pt idx="3">
                  <c:v>свеча 1</c:v>
                </c:pt>
                <c:pt idx="4">
                  <c:v>солнце 2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</c:v>
                </c:pt>
                <c:pt idx="1">
                  <c:v>12</c:v>
                </c:pt>
                <c:pt idx="2">
                  <c:v>7</c:v>
                </c:pt>
                <c:pt idx="3">
                  <c:v>1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лампа 13</c:v>
                </c:pt>
                <c:pt idx="1">
                  <c:v>люстра 9</c:v>
                </c:pt>
                <c:pt idx="2">
                  <c:v>свеча 14</c:v>
                </c:pt>
                <c:pt idx="3">
                  <c:v>фонарь 4</c:v>
                </c:pt>
                <c:pt idx="4">
                  <c:v>торшер 2</c:v>
                </c:pt>
                <c:pt idx="5">
                  <c:v>бра 5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13</c:v>
                </c:pt>
                <c:pt idx="1">
                  <c:v>9</c:v>
                </c:pt>
                <c:pt idx="2">
                  <c:v>14</c:v>
                </c:pt>
                <c:pt idx="3">
                  <c:v>4</c:v>
                </c:pt>
                <c:pt idx="4">
                  <c:v>2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"/>
          <c:cat>
            <c:strRef>
              <c:f>Лист1!$A$2:$A$4</c:f>
              <c:strCache>
                <c:ptCount val="3"/>
                <c:pt idx="0">
                  <c:v>свеча 17</c:v>
                </c:pt>
                <c:pt idx="1">
                  <c:v>керосиновая лампа 3</c:v>
                </c:pt>
                <c:pt idx="2">
                  <c:v>факел 6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</c:v>
                </c:pt>
                <c:pt idx="1">
                  <c:v>3</c:v>
                </c:pt>
                <c:pt idx="2">
                  <c:v>6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67104736760018135"/>
          <c:y val="0.23672367257753693"/>
          <c:w val="0.25263899630810249"/>
          <c:h val="0.53842174716777291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706994-9A02-4D8F-B06C-D023D5B79C09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BDBC9-C592-4FFF-A4A4-457A90D55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4876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BDBC9-C592-4FFF-A4A4-457A90D5566A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6695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Orange-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3212153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122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6688" y="274638"/>
            <a:ext cx="1943100" cy="61785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4213" y="274638"/>
            <a:ext cx="5680075" cy="61785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982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9485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010682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4213" y="1600200"/>
            <a:ext cx="3811587" cy="4852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1588" cy="4852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2496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9507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0019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6270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380261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655892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Orange-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74638"/>
            <a:ext cx="77755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600200"/>
            <a:ext cx="7775575" cy="4852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3537741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 i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 i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 i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 i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 i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 i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 i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 i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1988840"/>
            <a:ext cx="7772400" cy="1470025"/>
          </a:xfrm>
        </p:spPr>
        <p:txBody>
          <a:bodyPr/>
          <a:lstStyle/>
          <a:p>
            <a:r>
              <a:rPr lang="ru-RU" sz="3200" dirty="0" smtClean="0">
                <a:solidFill>
                  <a:srgbClr val="A50021"/>
                </a:solidFill>
              </a:rPr>
              <a:t>Исследовательская работа</a:t>
            </a:r>
            <a:br>
              <a:rPr lang="ru-RU" sz="3200" dirty="0" smtClean="0">
                <a:solidFill>
                  <a:srgbClr val="A50021"/>
                </a:solidFill>
              </a:rPr>
            </a:br>
            <a:r>
              <a:rPr lang="ru-RU" sz="3200" dirty="0" smtClean="0">
                <a:solidFill>
                  <a:srgbClr val="A50021"/>
                </a:solidFill>
              </a:rPr>
              <a:t/>
            </a:r>
            <a:br>
              <a:rPr lang="ru-RU" sz="3200" dirty="0" smtClean="0">
                <a:solidFill>
                  <a:srgbClr val="A50021"/>
                </a:solidFill>
              </a:rPr>
            </a:br>
            <a:r>
              <a:rPr lang="ru-RU" dirty="0" smtClean="0">
                <a:solidFill>
                  <a:srgbClr val="A50021"/>
                </a:solidFill>
              </a:rPr>
              <a:t>Раз, два , три – лампочка, гори </a:t>
            </a:r>
            <a:endParaRPr lang="ru-RU" altLang="ru-RU" dirty="0">
              <a:solidFill>
                <a:srgbClr val="A5002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71800" y="4221088"/>
            <a:ext cx="6736800" cy="1752600"/>
          </a:xfrm>
        </p:spPr>
        <p:txBody>
          <a:bodyPr/>
          <a:lstStyle/>
          <a:p>
            <a:pPr algn="l"/>
            <a:r>
              <a:rPr lang="ru-RU" sz="2400" dirty="0"/>
              <a:t>Автор: </a:t>
            </a:r>
            <a:r>
              <a:rPr lang="ru-RU" sz="2400" dirty="0" err="1" smtClean="0"/>
              <a:t>Байжев</a:t>
            </a:r>
            <a:r>
              <a:rPr lang="ru-RU" sz="2400" smtClean="0"/>
              <a:t> Владислав</a:t>
            </a:r>
            <a:r>
              <a:rPr lang="ru-RU" smtClean="0"/>
              <a:t>,</a:t>
            </a:r>
            <a:endParaRPr lang="ru-RU" dirty="0"/>
          </a:p>
          <a:p>
            <a:pPr algn="l"/>
            <a:r>
              <a:rPr lang="ru-RU" sz="2000" dirty="0"/>
              <a:t>ученик </a:t>
            </a:r>
            <a:r>
              <a:rPr lang="ru-RU" sz="2000" dirty="0" smtClean="0"/>
              <a:t>4А </a:t>
            </a:r>
            <a:r>
              <a:rPr lang="ru-RU" sz="2000" dirty="0" smtClean="0"/>
              <a:t>класса МБОУ «СШ №8»</a:t>
            </a:r>
            <a:endParaRPr lang="ru-RU" sz="2000" dirty="0"/>
          </a:p>
          <a:p>
            <a:pPr algn="l"/>
            <a:r>
              <a:rPr lang="ru-RU" sz="2000" dirty="0" smtClean="0"/>
              <a:t>Руководитель</a:t>
            </a:r>
            <a:r>
              <a:rPr lang="ru-RU" sz="2000" dirty="0"/>
              <a:t>: </a:t>
            </a:r>
            <a:r>
              <a:rPr lang="ru-RU" sz="2000" dirty="0" smtClean="0"/>
              <a:t> Курбанова А.Ф., </a:t>
            </a:r>
            <a:endParaRPr lang="ru-RU" sz="2000" dirty="0"/>
          </a:p>
          <a:p>
            <a:pPr algn="l"/>
            <a:r>
              <a:rPr lang="ru-RU" sz="2000" dirty="0"/>
              <a:t>учитель начальных классов</a:t>
            </a:r>
            <a:r>
              <a:rPr lang="ru-RU" sz="2000" dirty="0" smtClean="0"/>
              <a:t>, </a:t>
            </a:r>
          </a:p>
          <a:p>
            <a:pPr algn="l"/>
            <a:r>
              <a:rPr lang="ru-RU" sz="2000" dirty="0" smtClean="0"/>
              <a:t>МБОУ «СШ №8»</a:t>
            </a:r>
          </a:p>
          <a:p>
            <a:endParaRPr lang="ru-RU" sz="1600" dirty="0"/>
          </a:p>
          <a:p>
            <a:r>
              <a:rPr lang="ru-RU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716890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4" y="188640"/>
            <a:ext cx="7776864" cy="485298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 smtClean="0"/>
              <a:t>Кероси́новая</a:t>
            </a:r>
            <a:r>
              <a:rPr lang="ru-RU" dirty="0" smtClean="0"/>
              <a:t> </a:t>
            </a:r>
            <a:r>
              <a:rPr lang="ru-RU" dirty="0" err="1" smtClean="0"/>
              <a:t>ла́мпа</a:t>
            </a:r>
            <a:endParaRPr lang="ru-RU" dirty="0" smtClean="0"/>
          </a:p>
          <a:p>
            <a:pPr marL="0" indent="0" algn="just">
              <a:buNone/>
            </a:pPr>
            <a:r>
              <a:rPr lang="ru-RU" sz="2000" dirty="0" smtClean="0"/>
              <a:t> 	</a:t>
            </a:r>
            <a:r>
              <a:rPr lang="ru-RU" sz="2400" dirty="0" err="1" smtClean="0"/>
              <a:t>Кероси́новая</a:t>
            </a:r>
            <a:r>
              <a:rPr lang="ru-RU" sz="2400" dirty="0" smtClean="0"/>
              <a:t> </a:t>
            </a:r>
            <a:r>
              <a:rPr lang="ru-RU" sz="2400" dirty="0" err="1" smtClean="0"/>
              <a:t>ла́мпа</a:t>
            </a:r>
            <a:r>
              <a:rPr lang="ru-RU" sz="2400" dirty="0" smtClean="0"/>
              <a:t> -  светильник, работающий на основе сгорания керосина . Принцип действия лампы примерно такой же, что и у масляной лампы. </a:t>
            </a:r>
            <a:endParaRPr lang="ru-RU" sz="2400" dirty="0"/>
          </a:p>
          <a:p>
            <a:pPr marL="0" indent="0" algn="just">
              <a:buNone/>
            </a:pPr>
            <a:endParaRPr lang="ru-RU" sz="2000" dirty="0" smtClean="0"/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endParaRPr lang="ru-RU" sz="2000" dirty="0" smtClean="0"/>
          </a:p>
          <a:p>
            <a:pPr marL="0" indent="0" algn="just">
              <a:buNone/>
            </a:pPr>
            <a:endParaRPr lang="ru-RU" sz="2000" dirty="0" smtClean="0"/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endParaRPr lang="ru-RU" sz="2000" dirty="0" smtClean="0"/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endParaRPr lang="ru-RU" sz="2000" dirty="0" smtClean="0"/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endParaRPr lang="ru-RU" sz="2000" dirty="0" smtClean="0"/>
          </a:p>
          <a:p>
            <a:pPr marL="0" indent="0" algn="just">
              <a:buNone/>
            </a:pPr>
            <a:r>
              <a:rPr lang="ru-RU" sz="2000" dirty="0" smtClean="0"/>
              <a:t>Керосиновый фонарь                 Керосиновая лампа</a:t>
            </a:r>
          </a:p>
        </p:txBody>
      </p:sp>
      <p:pic>
        <p:nvPicPr>
          <p:cNvPr id="3" name="Содержимое 4" descr="images (2)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1600" y="2708920"/>
            <a:ext cx="2664296" cy="28803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744072017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2492896"/>
            <a:ext cx="280831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6657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88024" y="188640"/>
            <a:ext cx="4104456" cy="48529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Александр Лодыгин </a:t>
            </a:r>
          </a:p>
          <a:p>
            <a:pPr marL="0" indent="0">
              <a:buNone/>
            </a:pPr>
            <a:r>
              <a:rPr lang="ru-RU" sz="1800" dirty="0" smtClean="0"/>
              <a:t>Во второй половине 19 века керосиновые лампы были очень популярными, но и они  не выдержали конкуренцию, вызванную появлением электрического</a:t>
            </a:r>
          </a:p>
          <a:p>
            <a:pPr marL="0" indent="0">
              <a:buNone/>
            </a:pPr>
            <a:r>
              <a:rPr lang="ru-RU" sz="1800" dirty="0" smtClean="0"/>
              <a:t>освещения. В 1872  году русский инженер Александр  Лодыгин подал заявку на изобретение лампы накаливания.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011445657"/>
              </p:ext>
            </p:extLst>
          </p:nvPr>
        </p:nvGraphicFramePr>
        <p:xfrm>
          <a:off x="1619672" y="3573016"/>
          <a:ext cx="2461856" cy="3140680"/>
        </p:xfrm>
        <a:graphic>
          <a:graphicData uri="http://schemas.openxmlformats.org/presentationml/2006/ole">
            <p:oleObj spid="_x0000_s5148" r:id="rId3" imgW="2857500" imgH="3886200" progId="">
              <p:embed/>
            </p:oleObj>
          </a:graphicData>
        </a:graphic>
      </p:graphicFrame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31640" y="620688"/>
            <a:ext cx="2873119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6657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188640"/>
            <a:ext cx="7560840" cy="4852988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/>
              <a:t>                </a:t>
            </a:r>
            <a:r>
              <a:rPr lang="ru-RU" sz="2000" dirty="0" smtClean="0"/>
              <a:t>Источник света – это неотъемлемый элемент интерьера, и поэтому в любое время к его выбору и декору относились не менее внимательно, чем к другой мебели. Светильник должен  подходить по стилю ко всему дому, но при этом и выполнять свою фактическую функцию – в достаточной степени освещать  жилище. Сегодня уже можно подобрать стиль для освещения своего жилища в духе, который наиболее близок именно каждому.</a:t>
            </a:r>
            <a:endParaRPr lang="ru-RU" sz="2000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 descr="http://www.ksk.ru/global/images/uploads/History1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63688" y="3140968"/>
            <a:ext cx="2247890" cy="3063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www.ksk.ru/global/images/uploads/Histiry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76056" y="3140968"/>
            <a:ext cx="2254245" cy="30963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66657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664" y="-459432"/>
            <a:ext cx="6912768" cy="485298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ИССЛЕДОВАНИЕ.</a:t>
            </a:r>
          </a:p>
          <a:p>
            <a:pPr marL="0" indent="0">
              <a:buNone/>
            </a:pPr>
            <a:r>
              <a:rPr lang="ru-RU" sz="2000" dirty="0" smtClean="0"/>
              <a:t>Я провёл небольшое исследование. Ребята моего класса должны были ответить на несколько вопросов.  Мною было изучено 20 анкет. И я получил такие результаты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1 вопрос:</a:t>
            </a:r>
          </a:p>
          <a:p>
            <a:pPr>
              <a:buFontTx/>
              <a:buChar char="-"/>
            </a:pPr>
            <a:r>
              <a:rPr lang="ru-RU" sz="2000" dirty="0" smtClean="0"/>
              <a:t>Как вы думаете, какой был первый источник света?</a:t>
            </a:r>
          </a:p>
          <a:p>
            <a:pPr>
              <a:buFontTx/>
              <a:buChar char="-"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2 вопрос:</a:t>
            </a:r>
          </a:p>
          <a:p>
            <a:pPr>
              <a:buFontTx/>
              <a:buChar char="-"/>
            </a:pPr>
            <a:r>
              <a:rPr lang="ru-RU" sz="2000" dirty="0" smtClean="0"/>
              <a:t>Какие вы знаете виды светильников?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3 вопрос:</a:t>
            </a:r>
          </a:p>
          <a:p>
            <a:pPr>
              <a:buFontTx/>
              <a:buChar char="-"/>
            </a:pPr>
            <a:r>
              <a:rPr lang="ru-RU" sz="2000" dirty="0" smtClean="0"/>
              <a:t>Какой из самых древних светильников популярен    в наше время?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66657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664" y="476672"/>
            <a:ext cx="7128792" cy="48529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  Вопрос : как вы думаете какой был первый источник света?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xmlns="" val="1923878906"/>
              </p:ext>
            </p:extLst>
          </p:nvPr>
        </p:nvGraphicFramePr>
        <p:xfrm>
          <a:off x="1516792" y="1988840"/>
          <a:ext cx="6624736" cy="3775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666577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3688" y="620688"/>
            <a:ext cx="7128792" cy="48529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2. Вопрос : какие вы знаете виды светильников?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xmlns="" val="902092812"/>
              </p:ext>
            </p:extLst>
          </p:nvPr>
        </p:nvGraphicFramePr>
        <p:xfrm>
          <a:off x="1331640" y="1988840"/>
          <a:ext cx="6408712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0306925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620688"/>
            <a:ext cx="8280920" cy="48529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3. Вопрос: какой из самых древних светильников популярен и в наше время?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xmlns="" val="2305826706"/>
              </p:ext>
            </p:extLst>
          </p:nvPr>
        </p:nvGraphicFramePr>
        <p:xfrm>
          <a:off x="1403648" y="1844824"/>
          <a:ext cx="7272808" cy="3919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0306925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116632"/>
            <a:ext cx="8136904" cy="48529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/>
              <a:t>ПРАКТИЧЕСКАЯ ЧАСТЬ.</a:t>
            </a:r>
          </a:p>
          <a:p>
            <a:pPr marL="0" indent="0" algn="ctr">
              <a:buNone/>
            </a:pPr>
            <a:r>
              <a:rPr lang="ru-RU" sz="1600" dirty="0" smtClean="0"/>
              <a:t>Лесное солнце.</a:t>
            </a:r>
          </a:p>
          <a:p>
            <a:pPr marL="0" indent="0">
              <a:buNone/>
            </a:pPr>
            <a:r>
              <a:rPr lang="ru-RU" sz="1600" dirty="0" smtClean="0"/>
              <a:t>Для изготовления светильника «Лесное Солнце» мне понадобилось:</a:t>
            </a:r>
          </a:p>
          <a:p>
            <a:pPr marL="0" indent="0">
              <a:buNone/>
            </a:pPr>
            <a:r>
              <a:rPr lang="ru-RU" sz="1600" dirty="0" smtClean="0"/>
              <a:t>- патрон для крепления лампы;</a:t>
            </a:r>
          </a:p>
          <a:p>
            <a:pPr marL="0" indent="0">
              <a:buNone/>
            </a:pPr>
            <a:r>
              <a:rPr lang="ru-RU" sz="1600" dirty="0" smtClean="0"/>
              <a:t>- крепление светильника; </a:t>
            </a:r>
          </a:p>
          <a:p>
            <a:pPr marL="0" indent="0">
              <a:buNone/>
            </a:pPr>
            <a:r>
              <a:rPr lang="ru-RU" sz="1600" dirty="0" smtClean="0"/>
              <a:t>- устройство ввода проводов; </a:t>
            </a:r>
          </a:p>
          <a:p>
            <a:pPr marL="0" indent="0">
              <a:buNone/>
            </a:pPr>
            <a:r>
              <a:rPr lang="ru-RU" sz="1600" dirty="0" smtClean="0"/>
              <a:t>- корпус светильника – объединяющий и скрепляющий все перечисленные части;</a:t>
            </a:r>
          </a:p>
          <a:p>
            <a:pPr marL="0" indent="0">
              <a:buNone/>
            </a:pPr>
            <a:r>
              <a:rPr lang="ru-RU" sz="1600" dirty="0" smtClean="0"/>
              <a:t>- сосновые шишки.</a:t>
            </a:r>
          </a:p>
        </p:txBody>
      </p:sp>
      <p:pic>
        <p:nvPicPr>
          <p:cNvPr id="3" name="Picture 8" descr="C:\Documents and Settings\Admin\Рабочий стол\саша\DSC_0130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139952" y="2492896"/>
            <a:ext cx="3096344" cy="1584175"/>
          </a:xfrm>
          <a:prstGeom prst="rect">
            <a:avLst/>
          </a:prstGeom>
          <a:noFill/>
          <a:extLst/>
        </p:spPr>
      </p:pic>
      <p:pic>
        <p:nvPicPr>
          <p:cNvPr id="4" name="Объект 3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636203" y="4221088"/>
            <a:ext cx="2816117" cy="22270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Picture 6" descr="C:\Documents and Settings\Admin\Рабочий стол\саша\DSC_0087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5400000">
            <a:off x="393479" y="3612549"/>
            <a:ext cx="3244474" cy="2376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0306925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672" y="15196"/>
            <a:ext cx="7128792" cy="485298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Мегаполис.</a:t>
            </a:r>
          </a:p>
          <a:p>
            <a:pPr marL="0" indent="0">
              <a:buNone/>
            </a:pPr>
            <a:r>
              <a:rPr lang="ru-RU" sz="1400" dirty="0" smtClean="0"/>
              <a:t>Для изготовления светильника «Мегаполис» мне понадобилось:</a:t>
            </a:r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- патрон для крепления лампы;</a:t>
            </a:r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- крепление светильника; </a:t>
            </a:r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- устройство ввода проводов; </a:t>
            </a:r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- корпус светильника – объединяющий и скрепляющий все перечисленные части;</a:t>
            </a:r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- пенопласт.</a:t>
            </a:r>
          </a:p>
        </p:txBody>
      </p:sp>
      <p:pic>
        <p:nvPicPr>
          <p:cNvPr id="3" name="Объект 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461260" y="4756004"/>
            <a:ext cx="3135075" cy="1983124"/>
          </a:xfrm>
          <a:prstGeom prst="rect">
            <a:avLst/>
          </a:prstGeom>
        </p:spPr>
      </p:pic>
      <p:pic>
        <p:nvPicPr>
          <p:cNvPr id="4" name="Picture 2" descr="C:\Documents and Settings\Admin\Рабочий стол\саша\DSC_013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3418713"/>
            <a:ext cx="3600400" cy="2674583"/>
          </a:xfrm>
          <a:prstGeom prst="rect">
            <a:avLst/>
          </a:prstGeom>
          <a:noFill/>
          <a:extLst/>
        </p:spPr>
      </p:pic>
      <p:pic>
        <p:nvPicPr>
          <p:cNvPr id="5" name="Объект 7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4788023" y="1340769"/>
            <a:ext cx="2520282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89726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33184"/>
            <a:ext cx="7776864" cy="485298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Робот.</a:t>
            </a:r>
          </a:p>
          <a:p>
            <a:pPr marL="0" indent="0">
              <a:buNone/>
            </a:pPr>
            <a:r>
              <a:rPr lang="ru-RU" sz="1400" dirty="0" smtClean="0"/>
              <a:t>Для изготовления светильника «Робот» мне понадобилось:</a:t>
            </a:r>
          </a:p>
          <a:p>
            <a:pPr marL="0" indent="0">
              <a:buNone/>
            </a:pPr>
            <a:r>
              <a:rPr lang="ru-RU" sz="1400" dirty="0" smtClean="0"/>
              <a:t>• патрон для крепления лампы </a:t>
            </a:r>
          </a:p>
          <a:p>
            <a:pPr marL="0" indent="0">
              <a:buNone/>
            </a:pPr>
            <a:r>
              <a:rPr lang="ru-RU" sz="1400" dirty="0" smtClean="0"/>
              <a:t>• отражатель – концентрирующий световой поток и направляющий его в нужное место </a:t>
            </a:r>
          </a:p>
          <a:p>
            <a:pPr marL="0" indent="0">
              <a:buNone/>
            </a:pPr>
            <a:r>
              <a:rPr lang="ru-RU" sz="1400" dirty="0" smtClean="0"/>
              <a:t>• плафон - </a:t>
            </a:r>
            <a:r>
              <a:rPr lang="ru-RU" sz="1400" dirty="0" err="1" smtClean="0"/>
              <a:t>рассеиватель</a:t>
            </a:r>
            <a:r>
              <a:rPr lang="ru-RU" sz="1400" dirty="0" smtClean="0"/>
              <a:t> света и придающий равномерность освещению </a:t>
            </a:r>
          </a:p>
          <a:p>
            <a:pPr marL="0" indent="0">
              <a:buNone/>
            </a:pPr>
            <a:r>
              <a:rPr lang="ru-RU" sz="1400" dirty="0" smtClean="0"/>
              <a:t>• корпус светильника – объединяющий и скрепляющий все перечисленные части </a:t>
            </a:r>
          </a:p>
          <a:p>
            <a:pPr marL="0" indent="0">
              <a:buNone/>
            </a:pPr>
            <a:r>
              <a:rPr lang="ru-RU" sz="1400" dirty="0" smtClean="0"/>
              <a:t>• крепление светильника </a:t>
            </a:r>
          </a:p>
          <a:p>
            <a:pPr marL="0" indent="0">
              <a:buNone/>
            </a:pPr>
            <a:r>
              <a:rPr lang="ru-RU" sz="1400" dirty="0" smtClean="0"/>
              <a:t>• устройство ввода проводов </a:t>
            </a:r>
          </a:p>
        </p:txBody>
      </p:sp>
      <p:pic>
        <p:nvPicPr>
          <p:cNvPr id="3" name="Объект 9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716016" y="2132856"/>
            <a:ext cx="3384376" cy="19931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Объект 6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004048" y="4431498"/>
            <a:ext cx="2880320" cy="19028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Picture 2" descr="C:\Documents and Settings\Admin\Рабочий стол\саша\DSC_012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9280" y="3305008"/>
            <a:ext cx="3810672" cy="2716280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xmlns="" val="3798972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-243408"/>
            <a:ext cx="7775575" cy="1143000"/>
          </a:xfrm>
        </p:spPr>
        <p:txBody>
          <a:bodyPr/>
          <a:lstStyle/>
          <a:p>
            <a:r>
              <a:rPr lang="ru-RU" altLang="ru-RU" dirty="0" smtClean="0"/>
              <a:t>ВВЕДЕНИЕ.</a:t>
            </a:r>
            <a:endParaRPr lang="ru-RU" altLang="ru-RU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041" y="620688"/>
            <a:ext cx="8640959" cy="4852988"/>
          </a:xfrm>
        </p:spPr>
        <p:txBody>
          <a:bodyPr/>
          <a:lstStyle/>
          <a:p>
            <a:r>
              <a:rPr lang="ru-RU" sz="2200" dirty="0" smtClean="0"/>
              <a:t>         Сегодня </a:t>
            </a:r>
            <a:r>
              <a:rPr lang="ru-RU" sz="2200" dirty="0"/>
              <a:t>все чаще в интерьерах используются оригинальные светильники, </a:t>
            </a:r>
            <a:r>
              <a:rPr lang="ru-RU" sz="2200" dirty="0" smtClean="0"/>
              <a:t>  которые  вносят  особый  колорит  в </a:t>
            </a:r>
            <a:r>
              <a:rPr lang="ru-RU" sz="2200" dirty="0"/>
              <a:t>оформление </a:t>
            </a:r>
            <a:r>
              <a:rPr lang="ru-RU" sz="2200" dirty="0" smtClean="0"/>
              <a:t>современного жилища..</a:t>
            </a:r>
          </a:p>
          <a:p>
            <a:r>
              <a:rPr lang="ru-RU" sz="2200" dirty="0"/>
              <a:t> </a:t>
            </a:r>
            <a:r>
              <a:rPr lang="ru-RU" sz="2200" dirty="0" smtClean="0"/>
              <a:t>                         </a:t>
            </a:r>
            <a:r>
              <a:rPr lang="ru-RU" sz="3600" dirty="0" smtClean="0"/>
              <a:t>Актуальность:</a:t>
            </a:r>
          </a:p>
          <a:p>
            <a:pPr marL="0" indent="0">
              <a:buNone/>
            </a:pPr>
            <a:r>
              <a:rPr lang="ru-RU" sz="2200" dirty="0" smtClean="0"/>
              <a:t>      У </a:t>
            </a:r>
            <a:r>
              <a:rPr lang="ru-RU" sz="2200" dirty="0"/>
              <a:t>меня  есть </a:t>
            </a:r>
            <a:r>
              <a:rPr lang="ru-RU" sz="2200" dirty="0" smtClean="0"/>
              <a:t>бабушка</a:t>
            </a:r>
            <a:r>
              <a:rPr lang="ru-RU" sz="2200" dirty="0"/>
              <a:t>, у которой проблемы со здоровьем. Ночью  часто  </a:t>
            </a:r>
            <a:r>
              <a:rPr lang="ru-RU" sz="2200" dirty="0" smtClean="0"/>
              <a:t>возникает   необходимость  смерить  давление</a:t>
            </a:r>
            <a:r>
              <a:rPr lang="ru-RU" sz="2200" dirty="0"/>
              <a:t>, </a:t>
            </a:r>
            <a:r>
              <a:rPr lang="ru-RU" sz="2200" dirty="0" smtClean="0"/>
              <a:t>  подать </a:t>
            </a:r>
            <a:r>
              <a:rPr lang="ru-RU" sz="2200" dirty="0"/>
              <a:t>вовремя таблетку.  В такие моменты электрический свет не должен раздражать. Поэтому я решил изготовить  ночной светильник. Хотелось, чтобы лампа понравилась бабушке, вписалась в интерьер ее </a:t>
            </a:r>
            <a:r>
              <a:rPr lang="ru-RU" sz="2200" dirty="0" smtClean="0"/>
              <a:t>комнате.</a:t>
            </a:r>
          </a:p>
          <a:p>
            <a:pPr marL="0" indent="0">
              <a:buNone/>
            </a:pPr>
            <a:r>
              <a:rPr lang="ru-RU" sz="2200" dirty="0" smtClean="0"/>
              <a:t>                                          </a:t>
            </a:r>
            <a:r>
              <a:rPr lang="ru-RU" sz="3600" dirty="0" smtClean="0"/>
              <a:t>Гипотеза:</a:t>
            </a:r>
          </a:p>
          <a:p>
            <a:pPr marL="0" indent="0">
              <a:buNone/>
            </a:pPr>
            <a:r>
              <a:rPr lang="ru-RU" sz="2200" dirty="0" smtClean="0"/>
              <a:t>если </a:t>
            </a:r>
            <a:r>
              <a:rPr lang="ru-RU" sz="2200" dirty="0"/>
              <a:t>изучить историю происхождения и строение 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dirty="0" smtClean="0"/>
              <a:t>светильников</a:t>
            </a:r>
            <a:r>
              <a:rPr lang="ru-RU" sz="2200" dirty="0"/>
              <a:t>, то </a:t>
            </a:r>
            <a:r>
              <a:rPr lang="ru-RU" sz="2200" dirty="0" smtClean="0"/>
              <a:t>можно ли </a:t>
            </a:r>
            <a:r>
              <a:rPr lang="ru-RU" sz="2200" dirty="0"/>
              <a:t>сделать светильники 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dirty="0" smtClean="0"/>
              <a:t>своими </a:t>
            </a:r>
            <a:r>
              <a:rPr lang="ru-RU" sz="2200" dirty="0"/>
              <a:t>руками</a:t>
            </a:r>
          </a:p>
        </p:txBody>
      </p:sp>
    </p:spTree>
    <p:extLst>
      <p:ext uri="{BB962C8B-B14F-4D97-AF65-F5344CB8AC3E}">
        <p14:creationId xmlns:p14="http://schemas.microsoft.com/office/powerpoint/2010/main" xmlns="" val="34075444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23120" y="188640"/>
            <a:ext cx="7920880" cy="485298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Правила безопасности при работе </a:t>
            </a:r>
          </a:p>
          <a:p>
            <a:pPr marL="0" indent="0" algn="ctr">
              <a:buNone/>
            </a:pPr>
            <a:r>
              <a:rPr lang="ru-RU" dirty="0" smtClean="0"/>
              <a:t>с электроприборами</a:t>
            </a:r>
          </a:p>
          <a:p>
            <a:pPr marL="0" indent="0">
              <a:buNone/>
            </a:pPr>
            <a:r>
              <a:rPr lang="ru-RU" sz="2400" dirty="0" smtClean="0"/>
              <a:t>1.Обязательно в присутствие взрослых!!!!</a:t>
            </a:r>
          </a:p>
          <a:p>
            <a:pPr marL="0" indent="0">
              <a:buNone/>
            </a:pPr>
            <a:r>
              <a:rPr lang="ru-RU" sz="2400" dirty="0" smtClean="0"/>
              <a:t>2.Сухие и чистые руки !!!!</a:t>
            </a:r>
          </a:p>
          <a:p>
            <a:pPr marL="0" indent="0">
              <a:buNone/>
            </a:pPr>
            <a:r>
              <a:rPr lang="ru-RU" sz="2400" dirty="0" smtClean="0"/>
              <a:t>3.Чистота на рабочем месте!!!!</a:t>
            </a:r>
          </a:p>
        </p:txBody>
      </p:sp>
      <p:pic>
        <p:nvPicPr>
          <p:cNvPr id="3" name="Рисунок 2" descr="&amp;Ecy;&amp;lcy;&amp;iecy;&amp;kcy;&amp;tcy;&amp;rcy;&amp;icy;&amp;kcy;&amp;acy; &amp;ucy;&amp;scy;&amp;lcy;&amp;ucy;&amp;gcy;&amp;icy; &amp;pcy;&amp;ocy; &amp;pcy;&amp;rcy;&amp;ocy;&amp;iecy;&amp;kcy;&amp;tcy;&amp;icy;&amp;rcy;&amp;ocy;&amp;vcy;&amp;acy;&amp;ncy;&amp;icy;&amp;yucy; &amp;icy; &amp;pcy;&amp;rcy;&amp;ocy;&amp;kcy;&amp;lcy;&amp;acy;&amp;dcy;&amp;kcy;&amp;iecy;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63688" y="2996952"/>
            <a:ext cx="4176464" cy="3384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7989726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16632"/>
            <a:ext cx="8172400" cy="485298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ЗАКЛЮЧЕНИЕ.</a:t>
            </a:r>
          </a:p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sz="1800" dirty="0" smtClean="0"/>
              <a:t>	</a:t>
            </a:r>
            <a:r>
              <a:rPr lang="ru-RU" sz="2000" dirty="0"/>
              <a:t>Работа над проектом была полезной и увлекательной. </a:t>
            </a:r>
            <a:r>
              <a:rPr lang="ru-RU" sz="2000" dirty="0" smtClean="0"/>
              <a:t>Использованы </a:t>
            </a:r>
            <a:r>
              <a:rPr lang="ru-RU" sz="2000" dirty="0"/>
              <a:t>навыки и умения, полученные в классе при изучении разделов технологии. Данные изделия служат в качестве полезной вещи для моей бабушки, а так же для интерьера дачного домика.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 	Работая над этим проектом, я узнал где и когда появился первый светильник . Человечество на протяжении многих лет изобретало много разных светильников.</a:t>
            </a:r>
          </a:p>
          <a:p>
            <a:pPr marL="0" indent="0">
              <a:buNone/>
            </a:pPr>
            <a:r>
              <a:rPr lang="ru-RU" sz="2000" dirty="0" smtClean="0"/>
              <a:t>Таким образом: основное применение светильников – </a:t>
            </a:r>
          </a:p>
          <a:p>
            <a:pPr marL="0" indent="0">
              <a:buNone/>
            </a:pPr>
            <a:r>
              <a:rPr lang="ru-RU" sz="2000" dirty="0" smtClean="0"/>
              <a:t>освещение помещения в  течение суток. Создание </a:t>
            </a:r>
          </a:p>
          <a:p>
            <a:pPr marL="0" indent="0">
              <a:buNone/>
            </a:pPr>
            <a:r>
              <a:rPr lang="ru-RU" sz="2000" dirty="0" smtClean="0"/>
              <a:t>новых технологий источников света не прекращается </a:t>
            </a:r>
          </a:p>
          <a:p>
            <a:pPr marL="0" indent="0">
              <a:buNone/>
            </a:pPr>
            <a:r>
              <a:rPr lang="ru-RU" sz="2000" dirty="0" smtClean="0"/>
              <a:t>и по сей день. Фантастика становится реальностью, </a:t>
            </a:r>
          </a:p>
          <a:p>
            <a:pPr marL="0" indent="0">
              <a:buNone/>
            </a:pPr>
            <a:r>
              <a:rPr lang="ru-RU" sz="2000" dirty="0" smtClean="0"/>
              <a:t>и не исключено, что, к примеру светящиеся стены, </a:t>
            </a:r>
          </a:p>
          <a:p>
            <a:pPr marL="0" indent="0">
              <a:buNone/>
            </a:pPr>
            <a:r>
              <a:rPr lang="ru-RU" sz="2000" dirty="0" smtClean="0"/>
              <a:t>меняющие цвет под настроение человека, появятся </a:t>
            </a:r>
          </a:p>
          <a:p>
            <a:pPr marL="0" indent="0">
              <a:buNone/>
            </a:pPr>
            <a:r>
              <a:rPr lang="ru-RU" sz="2000" dirty="0" smtClean="0"/>
              <a:t>уже завтра.</a:t>
            </a:r>
          </a:p>
        </p:txBody>
      </p:sp>
    </p:spTree>
    <p:extLst>
      <p:ext uri="{BB962C8B-B14F-4D97-AF65-F5344CB8AC3E}">
        <p14:creationId xmlns:p14="http://schemas.microsoft.com/office/powerpoint/2010/main" xmlns="" val="36815390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4" y="332656"/>
            <a:ext cx="7416824" cy="485298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ЛИТЕРАТУРА.</a:t>
            </a:r>
          </a:p>
          <a:p>
            <a:pPr marL="0" indent="0">
              <a:buNone/>
            </a:pPr>
            <a:r>
              <a:rPr lang="ru-RU" sz="1800" dirty="0" smtClean="0"/>
              <a:t>1. « Советский энциклопедический словарь под ред. </a:t>
            </a:r>
            <a:r>
              <a:rPr lang="ru-RU" sz="1800" dirty="0" err="1" smtClean="0"/>
              <a:t>А.М.Прохорова</a:t>
            </a:r>
            <a:r>
              <a:rPr lang="ru-RU" sz="1800" dirty="0" smtClean="0"/>
              <a:t>», Издательство: Москва « Советская энциклопедия», 1990 г. </a:t>
            </a:r>
          </a:p>
          <a:p>
            <a:pPr marL="0" indent="0">
              <a:buNone/>
            </a:pPr>
            <a:r>
              <a:rPr lang="ru-RU" sz="1800" dirty="0" smtClean="0"/>
              <a:t> 2. «Школьная энциклопедия. Под ред. Ю. </a:t>
            </a:r>
            <a:r>
              <a:rPr lang="ru-RU" sz="1800" dirty="0" err="1" smtClean="0"/>
              <a:t>А.Золотова</a:t>
            </a:r>
            <a:r>
              <a:rPr lang="ru-RU" sz="1800" dirty="0" smtClean="0"/>
              <a:t>» , Дрофа Научное издательство «Большая Российская энциклопедия», Москва, 2003 г.</a:t>
            </a:r>
          </a:p>
          <a:p>
            <a:pPr marL="0" indent="0">
              <a:buNone/>
            </a:pPr>
            <a:r>
              <a:rPr lang="ru-RU" sz="1800" dirty="0" smtClean="0"/>
              <a:t>3. А. </a:t>
            </a:r>
            <a:r>
              <a:rPr lang="ru-RU" sz="1800" dirty="0" err="1" smtClean="0"/>
              <a:t>Ликум</a:t>
            </a:r>
            <a:r>
              <a:rPr lang="ru-RU" sz="1800" dirty="0" smtClean="0"/>
              <a:t> «Всё обо всём. Популярная энциклопедия для детей», Компания «Ключ – С», Филологическое общество «Слово», ТКО АСТ, Москва, 1994г.</a:t>
            </a:r>
          </a:p>
          <a:p>
            <a:pPr marL="0" indent="0">
              <a:buNone/>
            </a:pPr>
            <a:r>
              <a:rPr lang="ru-RU" sz="1800" dirty="0" smtClean="0"/>
              <a:t> 4. Интернет- ресурсы. http://ru.wikipedia.org/wiki/%D1%E2%E5%F7%E0. http://www.domsvechei.ru/?show=articles&amp;id=12#startpage. http://svechu.ru/publ/istorija_svechi_i_beseda_so_svjashhennikom_o_znachenii_svechi/1-1-0-4.                                                                    http://evolutsia.com/content/view/250/17/. http://www.lforma.ru/index.php?option=com_content&amp;view=article&amp;id=53&amp;Itemid=58</a:t>
            </a:r>
          </a:p>
        </p:txBody>
      </p:sp>
    </p:spTree>
    <p:extLst>
      <p:ext uri="{BB962C8B-B14F-4D97-AF65-F5344CB8AC3E}">
        <p14:creationId xmlns:p14="http://schemas.microsoft.com/office/powerpoint/2010/main" xmlns="" val="36815390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3681539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1" y="764704"/>
            <a:ext cx="7128792" cy="48529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Цель</a:t>
            </a:r>
            <a:r>
              <a:rPr lang="ru-RU" dirty="0"/>
              <a:t>: </a:t>
            </a:r>
          </a:p>
          <a:p>
            <a:pPr>
              <a:buFontTx/>
              <a:buChar char="-"/>
            </a:pPr>
            <a:r>
              <a:rPr lang="ru-RU" sz="2000" dirty="0" smtClean="0"/>
              <a:t>разработать </a:t>
            </a:r>
            <a:r>
              <a:rPr lang="ru-RU" sz="2000" dirty="0"/>
              <a:t>и изготовить оригинальный светильник, который бы мог украсить   интерьер </a:t>
            </a:r>
            <a:r>
              <a:rPr lang="ru-RU" sz="2000" dirty="0" smtClean="0"/>
              <a:t>комнаты.</a:t>
            </a:r>
          </a:p>
          <a:p>
            <a:pPr marL="0" indent="0">
              <a:buNone/>
            </a:pPr>
            <a:r>
              <a:rPr lang="ru-RU" dirty="0" smtClean="0"/>
              <a:t>Задачи</a:t>
            </a:r>
            <a:r>
              <a:rPr lang="ru-RU" dirty="0"/>
              <a:t>:</a:t>
            </a:r>
          </a:p>
          <a:p>
            <a:r>
              <a:rPr lang="ru-RU" sz="2000" dirty="0"/>
              <a:t>- изучить историю происхождения светильников и их строение;</a:t>
            </a:r>
          </a:p>
          <a:p>
            <a:r>
              <a:rPr lang="ru-RU" sz="2000" dirty="0"/>
              <a:t>- собрать информацию о светильниках;</a:t>
            </a:r>
          </a:p>
          <a:p>
            <a:r>
              <a:rPr lang="ru-RU" sz="2000" dirty="0"/>
              <a:t>- научится работать с разными источниками;</a:t>
            </a:r>
          </a:p>
          <a:p>
            <a:r>
              <a:rPr lang="ru-RU" sz="2000" dirty="0"/>
              <a:t>- закрепить знания о различных видах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     светильников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965123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1" y="764704"/>
            <a:ext cx="7128792" cy="48529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501952" y="188640"/>
            <a:ext cx="6742456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+mj-lt"/>
              </a:rPr>
              <a:t>Объект исследования: </a:t>
            </a:r>
            <a:r>
              <a:rPr lang="ru-RU" sz="2600" b="1" i="1" dirty="0" smtClean="0">
                <a:latin typeface="+mj-lt"/>
              </a:rPr>
              <a:t>история создания светильников</a:t>
            </a:r>
            <a:r>
              <a:rPr lang="ru-RU" sz="2800" b="1" i="1" dirty="0" smtClean="0">
                <a:latin typeface="+mj-lt"/>
              </a:rPr>
              <a:t>.</a:t>
            </a:r>
          </a:p>
          <a:p>
            <a:endParaRPr lang="ru-RU" sz="2800" b="1" i="1" dirty="0">
              <a:latin typeface="+mj-lt"/>
            </a:endParaRPr>
          </a:p>
          <a:p>
            <a:r>
              <a:rPr lang="ru-RU" sz="3600" b="1" i="1" dirty="0">
                <a:latin typeface="+mj-lt"/>
              </a:rPr>
              <a:t> </a:t>
            </a:r>
            <a:r>
              <a:rPr lang="ru-RU" sz="3600" b="1" i="1" dirty="0" smtClean="0">
                <a:latin typeface="+mj-lt"/>
              </a:rPr>
              <a:t>Предмет исследования:</a:t>
            </a:r>
          </a:p>
          <a:p>
            <a:r>
              <a:rPr lang="ru-RU" sz="2600" b="1" i="1" dirty="0">
                <a:latin typeface="+mj-lt"/>
              </a:rPr>
              <a:t>с</a:t>
            </a:r>
            <a:r>
              <a:rPr lang="ru-RU" sz="2600" b="1" i="1" dirty="0" smtClean="0">
                <a:latin typeface="+mj-lt"/>
              </a:rPr>
              <a:t>ветильники.</a:t>
            </a:r>
          </a:p>
          <a:p>
            <a:endParaRPr lang="ru-RU" sz="2800" b="1" i="1" dirty="0">
              <a:latin typeface="+mj-lt"/>
            </a:endParaRPr>
          </a:p>
          <a:p>
            <a:r>
              <a:rPr lang="ru-RU" sz="3600" b="1" i="1" dirty="0">
                <a:latin typeface="+mj-lt"/>
              </a:rPr>
              <a:t>Методы исследования:</a:t>
            </a:r>
          </a:p>
          <a:p>
            <a:r>
              <a:rPr lang="ru-RU" sz="2600" b="1" i="1" dirty="0">
                <a:latin typeface="+mj-lt"/>
              </a:rPr>
              <a:t>- поиск нужной информации; </a:t>
            </a:r>
          </a:p>
          <a:p>
            <a:r>
              <a:rPr lang="ru-RU" sz="2600" b="1" i="1" dirty="0">
                <a:latin typeface="+mj-lt"/>
              </a:rPr>
              <a:t>- исследование; </a:t>
            </a:r>
          </a:p>
          <a:p>
            <a:r>
              <a:rPr lang="ru-RU" sz="2600" b="1" i="1" dirty="0">
                <a:latin typeface="+mj-lt"/>
              </a:rPr>
              <a:t>- проектирование; </a:t>
            </a:r>
          </a:p>
          <a:p>
            <a:r>
              <a:rPr lang="ru-RU" sz="2600" b="1" i="1" dirty="0">
                <a:latin typeface="+mj-lt"/>
              </a:rPr>
              <a:t>- анализ полученных данных; </a:t>
            </a:r>
          </a:p>
          <a:p>
            <a:r>
              <a:rPr lang="ru-RU" sz="2600" b="1" i="1" dirty="0">
                <a:latin typeface="+mj-lt"/>
              </a:rPr>
              <a:t>- обобщение.</a:t>
            </a:r>
          </a:p>
          <a:p>
            <a:r>
              <a:rPr lang="ru-RU" sz="2600" b="1" i="1" dirty="0">
                <a:latin typeface="+mj-lt"/>
              </a:rPr>
              <a:t>- </a:t>
            </a:r>
            <a:r>
              <a:rPr lang="ru-RU" sz="2600" b="1" i="1" dirty="0" smtClean="0">
                <a:latin typeface="+mj-lt"/>
              </a:rPr>
              <a:t>выполнение практической </a:t>
            </a:r>
            <a:r>
              <a:rPr lang="ru-RU" sz="2600" b="1" i="1" dirty="0">
                <a:latin typeface="+mj-lt"/>
              </a:rPr>
              <a:t>работы.</a:t>
            </a:r>
          </a:p>
        </p:txBody>
      </p:sp>
    </p:spTree>
    <p:extLst>
      <p:ext uri="{BB962C8B-B14F-4D97-AF65-F5344CB8AC3E}">
        <p14:creationId xmlns:p14="http://schemas.microsoft.com/office/powerpoint/2010/main" xmlns="" val="2232261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0"/>
            <a:ext cx="8856984" cy="6336704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+mj-lt"/>
                <a:ea typeface="Calibri"/>
                <a:cs typeface="Times New Roman"/>
              </a:rPr>
              <a:t>ТЕОРЕТИЧЕСКАЯ  </a:t>
            </a:r>
            <a:r>
              <a:rPr lang="ru-RU" dirty="0" smtClean="0">
                <a:latin typeface="+mj-lt"/>
                <a:ea typeface="Calibri"/>
                <a:cs typeface="Times New Roman"/>
              </a:rPr>
              <a:t>ЧАСТЬ.</a:t>
            </a:r>
          </a:p>
          <a:p>
            <a:pPr marL="0" indent="0" algn="ctr">
              <a:spcAft>
                <a:spcPts val="1000"/>
              </a:spcAft>
              <a:buNone/>
            </a:pPr>
            <a:r>
              <a:rPr lang="ru-RU" sz="2200" dirty="0" smtClean="0">
                <a:latin typeface="+mj-lt"/>
                <a:ea typeface="Calibri"/>
                <a:cs typeface="Times New Roman"/>
              </a:rPr>
              <a:t>История </a:t>
            </a:r>
            <a:r>
              <a:rPr lang="ru-RU" sz="2200" dirty="0">
                <a:latin typeface="+mj-lt"/>
                <a:ea typeface="Calibri"/>
                <a:cs typeface="Times New Roman"/>
              </a:rPr>
              <a:t>светильников.</a:t>
            </a:r>
            <a:endParaRPr lang="ru-RU" sz="2200" dirty="0" smtClean="0">
              <a:effectLst/>
              <a:latin typeface="+mj-lt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200" dirty="0" smtClean="0">
                <a:latin typeface="+mj-lt"/>
                <a:ea typeface="Calibri"/>
                <a:cs typeface="Times New Roman"/>
              </a:rPr>
              <a:t>                                  А </a:t>
            </a:r>
            <a:r>
              <a:rPr lang="ru-RU" sz="2200" dirty="0">
                <a:latin typeface="+mj-lt"/>
                <a:ea typeface="Calibri"/>
                <a:cs typeface="Times New Roman"/>
              </a:rPr>
              <a:t>начиналось  всё  </a:t>
            </a:r>
            <a:r>
              <a:rPr lang="ru-RU" sz="2200" dirty="0" smtClean="0">
                <a:latin typeface="+mj-lt"/>
                <a:ea typeface="Calibri"/>
                <a:cs typeface="Times New Roman"/>
              </a:rPr>
              <a:t>так.</a:t>
            </a:r>
            <a:endParaRPr lang="ru-RU" sz="2200" dirty="0" smtClean="0">
              <a:effectLst/>
              <a:latin typeface="+mj-lt"/>
              <a:ea typeface="Calibri"/>
              <a:cs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2200" dirty="0" smtClean="0">
                <a:effectLst/>
                <a:latin typeface="+mj-lt"/>
                <a:ea typeface="Times New Roman"/>
                <a:cs typeface="Times New Roman"/>
              </a:rPr>
              <a:t>        Первым стационарным источником света служил костер,</a:t>
            </a:r>
            <a:r>
              <a:rPr lang="ru-RU" sz="2200" dirty="0" smtClean="0">
                <a:effectLst/>
                <a:latin typeface="+mj-lt"/>
                <a:ea typeface="Calibri"/>
                <a:cs typeface="Times New Roman"/>
              </a:rPr>
              <a:t> который позволял первобытным людям не только приготовить пищу и согреться, но и осветить свое неприхотливое     жилище.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sz="22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Содержимое 4" descr="загруженное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03198" y="3573016"/>
            <a:ext cx="4257034" cy="28803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366657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88640"/>
            <a:ext cx="8100392" cy="485298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/>
              <a:t>Факел.</a:t>
            </a:r>
          </a:p>
          <a:p>
            <a:pPr marL="0" indent="0">
              <a:buNone/>
            </a:pPr>
            <a:r>
              <a:rPr lang="ru-RU" sz="1800" dirty="0" smtClean="0"/>
              <a:t>     </a:t>
            </a:r>
            <a:r>
              <a:rPr lang="ru-RU" sz="2400" dirty="0" smtClean="0"/>
              <a:t>Потребность пещерного человека выразить свои мысли через    наскальный рисунок также вызвала необходимость иметь дополнительное боковое освещение. Люди использовали факелы.</a:t>
            </a:r>
            <a:endParaRPr lang="ru-RU" sz="2400" dirty="0"/>
          </a:p>
        </p:txBody>
      </p:sp>
      <p:pic>
        <p:nvPicPr>
          <p:cNvPr id="13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88024" y="2852936"/>
            <a:ext cx="3456384" cy="3384376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14" name="Содержимое 4" descr="fakel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9552" y="3100148"/>
            <a:ext cx="3096344" cy="29211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366657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7136" y="-243408"/>
            <a:ext cx="7776864" cy="4852988"/>
          </a:xfrm>
        </p:spPr>
        <p:txBody>
          <a:bodyPr/>
          <a:lstStyle/>
          <a:p>
            <a:pPr marL="0" indent="0" algn="ctr">
              <a:buNone/>
            </a:pPr>
            <a:endParaRPr lang="ru-RU" sz="3600" dirty="0" smtClean="0"/>
          </a:p>
          <a:p>
            <a:pPr marL="0" indent="0" algn="ctr">
              <a:buNone/>
            </a:pPr>
            <a:r>
              <a:rPr lang="ru-RU" sz="3600" dirty="0" smtClean="0"/>
              <a:t>Масляная лампа.</a:t>
            </a:r>
          </a:p>
          <a:p>
            <a:pPr marL="0" indent="0">
              <a:buNone/>
            </a:pPr>
            <a:r>
              <a:rPr lang="ru-RU" sz="2800" dirty="0" err="1" smtClean="0"/>
              <a:t>Ма́сляная</a:t>
            </a:r>
            <a:r>
              <a:rPr lang="ru-RU" sz="2800" dirty="0" smtClean="0"/>
              <a:t>  </a:t>
            </a:r>
            <a:r>
              <a:rPr lang="ru-RU" sz="2800" dirty="0" err="1" smtClean="0"/>
              <a:t>ла́мпа</a:t>
            </a:r>
            <a:r>
              <a:rPr lang="ru-RU" sz="2800" dirty="0" smtClean="0"/>
              <a:t>  — светильник, работающий на основе сгорания масла или жира. </a:t>
            </a: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44" y="2780928"/>
            <a:ext cx="3672408" cy="3390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http://www.ksk.ru/global/images/uploads/Histiry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60032" y="2780928"/>
            <a:ext cx="3672408" cy="33741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66657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88640"/>
            <a:ext cx="8100392" cy="485298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Лучина.</a:t>
            </a:r>
          </a:p>
          <a:p>
            <a:pPr marL="0" indent="0">
              <a:buNone/>
            </a:pPr>
            <a:r>
              <a:rPr lang="ru-RU" sz="2800" dirty="0" smtClean="0"/>
              <a:t>Лучина - тонкая длинная щепа сухого дерева, укрепленная в светце – примитивной подставке с железными рожками кверху. </a:t>
            </a:r>
            <a:endParaRPr lang="ru-RU" sz="2800" dirty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Лучина                                                     Светцы</a:t>
            </a:r>
          </a:p>
        </p:txBody>
      </p:sp>
      <p:pic>
        <p:nvPicPr>
          <p:cNvPr id="3" name="Содержимое 4" descr="images (1)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3021" y="2852936"/>
            <a:ext cx="3168352" cy="273630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http://www.ksk.ru/global/images/uploads/Histiry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4048" y="2708920"/>
            <a:ext cx="3312368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66657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0345" y="-99392"/>
            <a:ext cx="8280920" cy="3312368"/>
          </a:xfrm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4000" dirty="0" smtClean="0"/>
              <a:t>Свеча.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800" dirty="0" smtClean="0"/>
              <a:t>Другим способом освещения были свечи. Для их закрепления использовались конструкции разного размера и формы, рассчитанные на любое количество свечей.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Подсвечник «Шандал»          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6" name="Рисунок 5" descr="http://www.ksk.ru/global/images/uploads/Histiry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59832" y="2996952"/>
            <a:ext cx="3600400" cy="29352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54939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ang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1802</TotalTime>
  <Words>784</Words>
  <Application>Microsoft Office PowerPoint</Application>
  <PresentationFormat>Экран (4:3)</PresentationFormat>
  <Paragraphs>136</Paragraphs>
  <Slides>23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Orange</vt:lpstr>
      <vt:lpstr>Исследовательская работа  Раз, два , три – лампочка, гори </vt:lpstr>
      <vt:lpstr>ВВЕДЕНИЕ.</vt:lpstr>
      <vt:lpstr>Слайд 3</vt:lpstr>
      <vt:lpstr>Слайд 4</vt:lpstr>
      <vt:lpstr>Слайд 5</vt:lpstr>
      <vt:lpstr>Слайд 6</vt:lpstr>
      <vt:lpstr>Слайд 7</vt:lpstr>
      <vt:lpstr>Слайд 8</vt:lpstr>
      <vt:lpstr>        Свеча. Другим способом освещения были свечи. Для их закрепления использовались конструкции разного размера и формы, рассчитанные на любое количество свечей.              Подсвечник «Шандал»           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Раз, Два , Три лампочка гори</dc:title>
  <dc:creator>Windows User</dc:creator>
  <cp:lastModifiedBy>Admin</cp:lastModifiedBy>
  <cp:revision>70</cp:revision>
  <dcterms:created xsi:type="dcterms:W3CDTF">2014-11-18T07:52:03Z</dcterms:created>
  <dcterms:modified xsi:type="dcterms:W3CDTF">2020-11-15T17:01:42Z</dcterms:modified>
</cp:coreProperties>
</file>