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8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8889" autoAdjust="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10000"/>
          </a:blip>
          <a:srcRect/>
          <a:stretch>
            <a:fillRect l="-7000" t="-5000" r="-7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CA695-0FCD-40CE-BA65-C07E8018F949}" type="datetimeFigureOut">
              <a:rPr lang="ru-RU" smtClean="0"/>
              <a:pPr/>
              <a:t>24.04.2020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E6B51-EA9C-4EF7-8BB8-BCB9E2768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3A8662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</a:t>
            </a:r>
            <a:br>
              <a:rPr lang="ru-RU" sz="1400" dirty="0" smtClean="0">
                <a:solidFill>
                  <a:srgbClr val="3A866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3A8662"/>
                </a:solidFill>
                <a:latin typeface="Times New Roman" pitchFamily="18" charset="0"/>
                <a:cs typeface="Times New Roman" pitchFamily="18" charset="0"/>
              </a:rPr>
              <a:t>автономное учреждение</a:t>
            </a:r>
            <a:br>
              <a:rPr lang="ru-RU" sz="1400" dirty="0" smtClean="0">
                <a:solidFill>
                  <a:srgbClr val="3A866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3A8662"/>
                </a:solidFill>
                <a:latin typeface="Times New Roman" pitchFamily="18" charset="0"/>
                <a:cs typeface="Times New Roman" pitchFamily="18" charset="0"/>
              </a:rPr>
              <a:t>«Детский сад № 142»</a:t>
            </a:r>
            <a:endParaRPr lang="ru-RU" sz="1400" dirty="0">
              <a:solidFill>
                <a:srgbClr val="3A866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7617667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Загадки 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  <a:latin typeface="Comic Sans MS" pitchFamily="66" charset="0"/>
              </a:rPr>
              <a:t>о русских народных сказках</a:t>
            </a:r>
          </a:p>
          <a:p>
            <a:pPr algn="ctr"/>
            <a:r>
              <a:rPr lang="ru-RU" sz="4000" b="1" dirty="0">
                <a:ln/>
                <a:solidFill>
                  <a:schemeClr val="accent3"/>
                </a:solidFill>
                <a:latin typeface="Comic Sans MS" pitchFamily="66" charset="0"/>
              </a:rPr>
              <a:t>и</a:t>
            </a:r>
            <a:r>
              <a:rPr lang="ru-RU" sz="4000" b="1" dirty="0" smtClean="0">
                <a:ln/>
                <a:solidFill>
                  <a:schemeClr val="accent3"/>
                </a:solidFill>
                <a:latin typeface="Comic Sans MS" pitchFamily="66" charset="0"/>
              </a:rPr>
              <a:t> сказочных героях</a:t>
            </a:r>
          </a:p>
          <a:p>
            <a:pPr algn="r"/>
            <a:endParaRPr lang="ru-RU" sz="1400" b="1" cap="none" spc="0" dirty="0" smtClean="0">
              <a:ln/>
              <a:solidFill>
                <a:schemeClr val="accent3"/>
              </a:solidFill>
              <a:effectLst/>
              <a:latin typeface="Comic Sans MS" pitchFamily="66" charset="0"/>
            </a:endParaRPr>
          </a:p>
          <a:p>
            <a:pPr algn="r"/>
            <a:r>
              <a:rPr lang="ru-RU" sz="1400" dirty="0">
                <a:ln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cap="none" spc="0" dirty="0" smtClean="0">
                <a:ln/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ыполнила: Ильина Ольга Валерьевна</a:t>
            </a:r>
          </a:p>
          <a:p>
            <a:pPr algn="r"/>
            <a:r>
              <a:rPr lang="ru-RU" sz="1400" dirty="0" smtClean="0">
                <a:ln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№8 «Здоровячки»</a:t>
            </a:r>
            <a:endParaRPr lang="ru-RU" sz="1400" cap="none" spc="0" dirty="0">
              <a:ln/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ln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cap="none" spc="0" dirty="0">
              <a:ln/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>
                <a:ln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ln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.Оренбург, 2020г.</a:t>
            </a:r>
            <a:endParaRPr lang="ru-RU" sz="1400" cap="none" spc="0" dirty="0">
              <a:ln/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692696"/>
            <a:ext cx="3744416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5" y="620688"/>
          <a:ext cx="3960440" cy="5544616"/>
        </p:xfrm>
        <a:graphic>
          <a:graphicData uri="http://schemas.openxmlformats.org/drawingml/2006/table">
            <a:tbl>
              <a:tblPr/>
              <a:tblGrid>
                <a:gridCol w="1858282"/>
                <a:gridCol w="2102158"/>
              </a:tblGrid>
              <a:tr h="1529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Я — внучка Мороза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Вьюги,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Являюсь сюда каждый год!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Со мною снежинки-подруги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Весёлый ведут хоровод.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шубке яркой, голубой,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Вся искрится шапочка,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Как пойдет плясать с тобой,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Улыбнется мамочка.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Всем загадки задает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конфеты раздает.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07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Есть внучка у деда, у Деда Мороза,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Не Таня, не Лена и даже не Роза,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Не Аня, не Маша, не Шурочка.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Зовут эту внучку …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Дедка с бабушкой грустили —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деток нету, вот беда.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Дочку снежную слепили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раз зимою в холода.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С белой длинною косою,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милая дочурочка.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Но растаяла весною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нежная …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Она в серебро с жемчугами одета —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Волшебная внучка волшебного деда.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 нам приехал Дед Мороз,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Внучку юную привез.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Дети ждут ее подарка —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Эта девочка — …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83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С кем Мороз играет в прятки,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белой шубке, в белой шапке?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Знают все его дочурку,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зовут ее …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Красна девица грустна,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Ей не нравится весна.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Ей на солнце тяжко,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Слёзы льёт бедняжка.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(Снегурочка)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7733" marR="677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Новая папка\Рабочий стол\Дс онлайн  Инстаграм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340768"/>
            <a:ext cx="4506615" cy="4946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1700808"/>
          <a:ext cx="3744416" cy="2952328"/>
        </p:xfrm>
        <a:graphic>
          <a:graphicData uri="http://schemas.openxmlformats.org/drawingml/2006/table">
            <a:tbl>
              <a:tblPr/>
              <a:tblGrid>
                <a:gridCol w="2448272"/>
                <a:gridCol w="1296144"/>
              </a:tblGrid>
              <a:tr h="295232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Он сумел поймать </a:t>
                      </a:r>
                      <a:r>
                        <a:rPr lang="ru-RU" sz="1000" dirty="0" err="1" smtClean="0">
                          <a:solidFill>
                            <a:srgbClr val="0070C0"/>
                          </a:solidFill>
                          <a:latin typeface="Comic Sans MS"/>
                        </a:rPr>
                        <a:t>волчишку</a:t>
                      </a: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.</a:t>
                      </a:r>
                      <a:endParaRPr lang="ru-RU" sz="1000" dirty="0" smtClean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Лису рыжую и мишку.</a:t>
                      </a:r>
                      <a:endParaRPr lang="ru-RU" sz="1000" dirty="0" smtClean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Он поймал их не сачком,</a:t>
                      </a:r>
                      <a:endParaRPr lang="ru-RU" sz="1000" dirty="0" smtClean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А поймал он их бочком.</a:t>
                      </a:r>
                      <a:endParaRPr lang="ru-RU" sz="1000" dirty="0" smtClean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(Бычок — смоляной бочок)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 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1000" dirty="0" smtClean="0">
                        <a:solidFill>
                          <a:srgbClr val="0070C0"/>
                        </a:solidFill>
                        <a:latin typeface="Comic Sans M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ipTalisman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5301208"/>
            <a:ext cx="1728192" cy="1199099"/>
          </a:xfrm>
        </p:spPr>
      </p:pic>
      <p:sp>
        <p:nvSpPr>
          <p:cNvPr id="5" name="Прямоугольник 4"/>
          <p:cNvSpPr/>
          <p:nvPr/>
        </p:nvSpPr>
        <p:spPr>
          <a:xfrm>
            <a:off x="1187624" y="1196752"/>
            <a:ext cx="7272808" cy="360039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3175" cmpd="sng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prstDash val="dash"/>
                </a:ln>
                <a:solidFill>
                  <a:srgbClr val="FFFFFF"/>
                </a:solidFill>
                <a:effectLst>
                  <a:glow rad="101600">
                    <a:schemeClr val="accent1">
                      <a:lumMod val="20000"/>
                      <a:lumOff val="80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18000"/>
                    </a:srgbClr>
                  </a:outerShdw>
                </a:effectLst>
              </a:rPr>
              <a:t>Ильина О.В.</a:t>
            </a:r>
            <a:endParaRPr lang="ru-RU" sz="5400" dirty="0">
              <a:ln w="3175" cmpd="sng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prstDash val="dash"/>
              </a:ln>
              <a:solidFill>
                <a:srgbClr val="FFFFFF"/>
              </a:solidFill>
              <a:effectLst>
                <a:glow rad="101600">
                  <a:schemeClr val="accent1">
                    <a:lumMod val="20000"/>
                    <a:lumOff val="80000"/>
                    <a:alpha val="60000"/>
                  </a:schemeClr>
                </a:glow>
                <a:outerShdw blurRad="63500" dir="3600000" algn="tl" rotWithShape="0">
                  <a:srgbClr val="000000">
                    <a:alpha val="1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836712"/>
            <a:ext cx="3678755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764704"/>
          <a:ext cx="4032448" cy="5568048"/>
        </p:xfrm>
        <a:graphic>
          <a:graphicData uri="http://schemas.openxmlformats.org/drawingml/2006/table">
            <a:tbl>
              <a:tblPr/>
              <a:tblGrid>
                <a:gridCol w="2016224"/>
                <a:gridCol w="2016224"/>
              </a:tblGrid>
              <a:tr h="11974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В сказке небо синее,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В сказке птицы страшные.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Реченька, спаси меня,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Ты спаси меня и братца!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(«Гуси-лебеди»)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	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Гуси-лебеди летели,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Унести детей хотели.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Что за дерево стояло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И ребят от них скрывало?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(Яблоня)</a:t>
                      </a:r>
                      <a:endParaRPr lang="ru-RU" sz="110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29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Помогла им яблонька,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Помогла им печка,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Помогла им голубая речка.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Все им помогали,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Все их укрывали.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К матушке и батюшке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Они домой попали.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Что это за сказка? 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(«Гуси-лебеди»)</a:t>
                      </a:r>
                      <a:endParaRPr lang="ru-RU" sz="110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Разбойники белые!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Вот беды наделали: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В деревню прилетали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И мальчика украли.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Только смелая сестра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Всё равно его нашла.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Помогли ей печка,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Яблонька и речка.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(Гуси-лебеди)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74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У Алёнушки сестрицы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Унесли братишку птицы,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Та с подружками играла,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Братца Ваню проморгала.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(Гуси-лебеди)</a:t>
                      </a:r>
                      <a:endParaRPr lang="ru-RU" sz="110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Братца украли,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Себе на спину сажали,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Крыльями махали,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Бабе-Яге угождали.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(Гуси-лебеди)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67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В сказке я детей кормила, 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За заслонкой схоронила.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Что за сказка, догадайтесь, 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Отвечайте, не стесняйтесь!</a:t>
                      </a:r>
                      <a:endParaRPr lang="ru-RU" sz="11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70C0"/>
                          </a:solidFill>
                          <a:latin typeface="Comic Sans MS"/>
                        </a:rPr>
                        <a:t>(Печка)</a:t>
                      </a:r>
                      <a:endParaRPr lang="ru-RU" sz="110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У </a:t>
                      </a:r>
                      <a:r>
                        <a:rPr lang="ru-RU" sz="11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Аленушки-сестрицы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Унесли братишку птицы.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Высоко они летят.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Далеко они глядят.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(Гуси лебеди) </a:t>
                      </a:r>
                      <a:endParaRPr lang="ru-RU" sz="11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Comic Sans MS"/>
                        </a:rPr>
                        <a:t>	</a:t>
                      </a:r>
                      <a:endParaRPr lang="ru-RU" sz="1100" dirty="0">
                        <a:latin typeface="Calibri"/>
                      </a:endParaRPr>
                    </a:p>
                  </a:txBody>
                  <a:tcPr marL="60084" marR="60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764704"/>
            <a:ext cx="4032448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052736"/>
          <a:ext cx="3744416" cy="5184576"/>
        </p:xfrm>
        <a:graphic>
          <a:graphicData uri="http://schemas.openxmlformats.org/drawingml/2006/table">
            <a:tbl>
              <a:tblPr/>
              <a:tblGrid>
                <a:gridCol w="1872207"/>
                <a:gridCol w="1872209"/>
              </a:tblGrid>
              <a:tr h="8669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Нравом зол, цветом сер,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Семерых козлят он съел.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(Волк)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	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Жили-были семь ребят —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Белых маленьких … .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(Козлят)</a:t>
                      </a:r>
                      <a:endParaRPr lang="ru-RU" sz="100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23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 лесу тёмном на опушке,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Жили дружно все в избушке.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Маму дети поджидали,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 домик волка не пускали.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Эта сказка для ребят…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(Волк и семеро козлят)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Мы дружно, весело живём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терпеливо маму ждем.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Она нам песенку споет,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Накормит, молочка нальёт.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(Волк и семеро козлят)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183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Уходя сказала мама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своим деточкам упрямым: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"Вы к дверям не подходите,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не балуйтесь, не шумите.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Никому не открывать.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Я приду вас стану звать."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Это сказ для всех ребят -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(Волк и семеро козлят)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	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 козлятами своими,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родными, дорогими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жила Коза в избушке –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любили все друг дружку.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 Всей семьёй, в любви и счастье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так бы им и дальше жить.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Вдруг из леса к ним, из чащи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Волк повадился ходить!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 («</a:t>
                      </a: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Волк и 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семеро козлят»)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34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дом козлят с козой впускает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из дома выпускает.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Не войдёт в дом серый зверь,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дом не впустит волка.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(Дверь)</a:t>
                      </a:r>
                      <a:endParaRPr lang="ru-RU" sz="100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Ждали маму с молоком,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А пустили волка в дом.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Кем же были эти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Маленькие дети?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(Семеро козлят)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	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4480" marR="644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764704"/>
            <a:ext cx="3937620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980728"/>
          <a:ext cx="3888432" cy="5330552"/>
        </p:xfrm>
        <a:graphic>
          <a:graphicData uri="http://schemas.openxmlformats.org/drawingml/2006/table">
            <a:tbl>
              <a:tblPr/>
              <a:tblGrid>
                <a:gridCol w="1829850"/>
                <a:gridCol w="2058582"/>
              </a:tblGrid>
              <a:tr h="1512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Он румяный и красивый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 лес из дома убежал.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Путешествовал счастливый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песни громко напевал.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Как сумел сбежать он ловко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унося румяный бок.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Только вот лиса-плутовка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ам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... и съела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(Колобок)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Из муки он был печен,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На сметане был мешен.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На окошке он студился,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По дорожке он катился.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Съесть его хотел зайчишка,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Серый волк и бурый мишка.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От лисы уйти не смог.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за сказка?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(«Колобок»)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Он от дедушки ушёл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от бабушки ушёл.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На беду свою, в лесу,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Встретил хитрую лису.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пропал румяный бок.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Кто был съеден?…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(Колобок)</a:t>
                      </a:r>
                      <a:endParaRPr lang="ru-RU" sz="100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На тарелочке лежал,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Как остыл и убежал.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Встретил он зверей в лесу,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На беду свою — лису.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Ей попался на зубок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Круглый, вкусный ...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(Колобок)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Круглолиц, без рук, без ног,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Он из сказки...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(«Колобок»)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Его съесть хотели все,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Но попал он в пасть к лисе.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Сдобный, маленький клубок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 сказке звался .....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(Колобок)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8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Из муки, сметаны он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жаркой печке был печён.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На окошке полежал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Да из дома убежал.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Он румян и круглобок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Кто же это?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(Колобок)</a:t>
                      </a:r>
                      <a:endParaRPr lang="ru-RU" sz="100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Формой он похож на мяч.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Был когда-то он горяч.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Спрыгнул со стола на пол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от бабушки ушел.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У него румяный бок…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Вы, узнали?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(Колобок)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57150" marR="571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6384" y="692696"/>
            <a:ext cx="3820032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908720"/>
          <a:ext cx="3888432" cy="5202601"/>
        </p:xfrm>
        <a:graphic>
          <a:graphicData uri="http://schemas.openxmlformats.org/drawingml/2006/table">
            <a:tbl>
              <a:tblPr/>
              <a:tblGrid>
                <a:gridCol w="1943904"/>
                <a:gridCol w="1944528"/>
              </a:tblGrid>
              <a:tr h="12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«Было яичко у нас золотое,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А осталось лукошко пустое…»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Плачет дед, плачет баба,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Но их утешает …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marR="696595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</a:t>
                      </a:r>
                      <a:r>
                        <a:rPr lang="ru-RU" sz="10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Курочка-Ряба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этой сказке всё отлично: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Дед, и баба, и яичко.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Очень рады дед и баба,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Что у них есть …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(Курочка ряба)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6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разбила мышка —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Серая малышка?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(Золотое яичко)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Ни дед, ни баба не сумели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Яичко чудное разбить.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А кто сумел? — о том хотели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У вас, ребята, мы спросить.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(Мышка)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2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разбила мышка —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Серая малышка?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Курочки рябы…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(Золотое яичко)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Баба била — не разбила.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Слабовата бабья сила!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Да не смог разбить и дед.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Ведь ему сто лет в обед.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Кликнули они норушку —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Та разбила, как игрушку,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сбежала под крыльцо.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разбила-то? …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(Золотое яичко)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8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Баба била — не разбила,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Дед ударил — не разбил.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Баба очень загрустила.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Кто же бабе подсобил?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Прибежала в дом малышка.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Вмиг яйцо разбила … 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(Мышка)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Снесла курочка яичко, —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Говорит моя сестричка.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Оказалось не простым,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А чудесно золотым.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Кто яйцо разбить то смог?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Подскажи — </a:t>
                      </a:r>
                      <a:r>
                        <a:rPr lang="ru-RU" sz="10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ка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 мне, дружок.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(Мышка)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1723" marR="6172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836712"/>
            <a:ext cx="3938166" cy="5555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980728"/>
          <a:ext cx="3672408" cy="5112567"/>
        </p:xfrm>
        <a:graphic>
          <a:graphicData uri="http://schemas.openxmlformats.org/drawingml/2006/table">
            <a:tbl>
              <a:tblPr/>
              <a:tblGrid>
                <a:gridCol w="1812062"/>
                <a:gridCol w="1860346"/>
              </a:tblGrid>
              <a:tr h="1578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«Не садись на пенёк,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Не ешь пирожок!»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Ну-ка, вспомни сказку, дружок!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Кто умнее был, ответь,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 сказке …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(«Маша 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</a:t>
                      </a: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Медведь»)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чаще тёмной заблудилась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в избушке поселилась.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У медведя на свой страх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Пожила она в гостях.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(Маша)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99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От подружек всех отстала,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У медведей побывала.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Поспала, наелась каши…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Как зовут девчушку? …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(Маша)</a:t>
                      </a:r>
                      <a:endParaRPr lang="ru-RU" sz="100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По лесу медведь идёт,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Кроху в коробе несёт.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У медведя пожила,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 бабе с дедом ей пора.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mtClean="0">
                          <a:solidFill>
                            <a:srgbClr val="0070C0"/>
                          </a:solidFill>
                          <a:latin typeface="Comic Sans MS"/>
                        </a:rPr>
                        <a:t>(«Маша </a:t>
                      </a: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</a:t>
                      </a:r>
                      <a:r>
                        <a:rPr lang="ru-RU" sz="1000" smtClean="0">
                          <a:solidFill>
                            <a:srgbClr val="0070C0"/>
                          </a:solidFill>
                          <a:latin typeface="Comic Sans MS"/>
                        </a:rPr>
                        <a:t>медведь»)</a:t>
                      </a:r>
                      <a:endParaRPr lang="ru-RU" sz="100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79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Сидит в корзине девочка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У мишки за спиной,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Он, сам того не ведая,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Несет её домой.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Ну, отгадал загадку?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Тогда скорей ответь!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Название этой сказки … 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(«Маша и медведь»)</a:t>
                      </a:r>
                      <a:endParaRPr lang="ru-RU" sz="100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Миша по лесу идёт,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Короб на спине несёт —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Пироги для бабы с дедом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Внучка Маша напекла —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Несговорчивого Мишу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Вокруг пальца обвела!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(«Маша 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</a:t>
                      </a: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Медведь»)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5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Кто мохнатый, косолапый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По лесной тропе идет?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Что мохнатый, косолапый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 большом коробе несет?</a:t>
                      </a:r>
                      <a:endParaRPr lang="ru-RU" sz="10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(Маша и Медведь)</a:t>
                      </a:r>
                      <a:endParaRPr lang="ru-RU" sz="100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А дорога далека,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А корзинка — нелегка,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Сесть бы на пенек,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Съесть бы пирожок.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это за сказка?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(«Маша </a:t>
                      </a: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</a:t>
                      </a:r>
                      <a:r>
                        <a:rPr lang="ru-RU" sz="10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Медведь»)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5617" marR="6561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908720"/>
            <a:ext cx="3851300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908719"/>
          <a:ext cx="3888432" cy="5256586"/>
        </p:xfrm>
        <a:graphic>
          <a:graphicData uri="http://schemas.openxmlformats.org/drawingml/2006/table">
            <a:tbl>
              <a:tblPr/>
              <a:tblGrid>
                <a:gridCol w="2042586"/>
                <a:gridCol w="1845846"/>
              </a:tblGrid>
              <a:tr h="16313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70C0"/>
                        </a:solidFill>
                        <a:latin typeface="Comic Sans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Ее тянут бабка с внучкой,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Кошка, дед и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Мышка с Жучкой.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(Репка)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Тянет и дед её, тянет и внучка,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Бабка, и кошка, и мышка, и Жучка,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Пусть этот овощ и держится крепко,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С грядки все вместе мы вытянем … 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(Репка)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00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В огороде шум и гам!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Что же приключилось там?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Дед-ворчун и бабка с внучкой,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мышь-норушка, кошка с Жучкой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уцепившись в хвостик крепко,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дружно тащат с грядки …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(Репку)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В землю села она крепко.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Одному не справиться,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 поэтому за дедом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Хвост длиннющий тянется.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(Репка)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6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Выросла большой и крепкой,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Из земли тащили: внучка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Бабка, кошка, мышка, Жучка —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Ели вытащили … 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(Репку)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Чтобы вырвать этот овощ,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Не хватило деду сил.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Но пришли ему на помощь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Все, кого он попросил.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(Репка)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88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Вырастил однажды дед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Этот овощ на обед,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А потом его тащил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Вместе с бабкой что есть сил…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Не нужна подсказка,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Дети знают сказку.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(«Репка»)</a:t>
                      </a:r>
                      <a:endParaRPr lang="ru-RU" sz="90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за сказка: кошка, внучка,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Мышь, ещё собака Жучка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Деду с бабой помогали,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Корнеплоды собирали?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(«Репка»)</a:t>
                      </a:r>
                      <a:endParaRPr lang="ru-RU" sz="900" dirty="0">
                        <a:latin typeface="Calibri"/>
                      </a:endParaRPr>
                    </a:p>
                  </a:txBody>
                  <a:tcPr marL="63062" marR="630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764704"/>
            <a:ext cx="3588792" cy="5426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1" y="836713"/>
          <a:ext cx="3816423" cy="5400598"/>
        </p:xfrm>
        <a:graphic>
          <a:graphicData uri="http://schemas.openxmlformats.org/drawingml/2006/table">
            <a:tbl>
              <a:tblPr/>
              <a:tblGrid>
                <a:gridCol w="1673869"/>
                <a:gridCol w="2142554"/>
              </a:tblGrid>
              <a:tr h="13125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Мастер он колоть дрова,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Рыбок уважает,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Хоть и дурья голова,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Печь его катает.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(Емеля)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По первому морозцу,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По первому снежку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Кто на печке едет,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Лёжа на боку? …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(Емеля)</a:t>
                      </a:r>
                      <a:endParaRPr lang="ru-RU" sz="10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30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Можно в ней пирог испечь,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Можно отдохнуть прилечь.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Ну, а если ты Емеля,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То тебя прокатит … 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(Печь) 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Парень слез с любимой печки,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За водой поплелся к речке.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Щуку в проруби поймал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И с тех пор забот не знал.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(Емеля)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25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Щуку во время поймал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И на печке разъезжал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Просьбы рыба выполняла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Лежебоку, как же звали?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(Емеля)</a:t>
                      </a:r>
                      <a:endParaRPr lang="ru-RU" sz="10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Уплетая калачи,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Едет парень на печи.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Едет прямо во дворец,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Кто же этот молодец?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(Емеля)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25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Скрип мороза, вой метели,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Он из проруби черпал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Воду, Щуку он поймал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Повезло то как …</a:t>
                      </a:r>
                      <a:endParaRPr lang="ru-RU" sz="100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70C0"/>
                          </a:solidFill>
                          <a:latin typeface="Comic Sans MS"/>
                        </a:rPr>
                        <a:t>(Емеля)</a:t>
                      </a:r>
                      <a:endParaRPr lang="ru-RU" sz="100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Вёдра в дом идут с водой,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Едет печь сама собой…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Что за чудо, в самом деле?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Это сказка о …</a:t>
                      </a:r>
                      <a:endParaRPr lang="ru-RU" sz="1000" dirty="0"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70C0"/>
                          </a:solidFill>
                          <a:latin typeface="Comic Sans MS"/>
                        </a:rPr>
                        <a:t>(«По щучьему велению»)</a:t>
                      </a:r>
                      <a:endParaRPr lang="ru-RU" sz="1000" dirty="0"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620688"/>
            <a:ext cx="3672408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576" y="692696"/>
          <a:ext cx="3672408" cy="5439164"/>
        </p:xfrm>
        <a:graphic>
          <a:graphicData uri="http://schemas.openxmlformats.org/drawingml/2006/table">
            <a:tbl>
              <a:tblPr/>
              <a:tblGrid>
                <a:gridCol w="1875272"/>
                <a:gridCol w="1797136"/>
              </a:tblGrid>
              <a:tr h="14111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Уговаривала братца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Старшая сестрица: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«Ты из лужицы не пей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Мутную водицу».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Не послушался мальчонка —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Превратился он в козлёнка.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(«Сестрица </a:t>
                      </a:r>
                      <a:r>
                        <a:rPr lang="ru-RU" sz="9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Алёнушка</a:t>
                      </a: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 и братец Иванушка»)</a:t>
                      </a:r>
                      <a:endParaRPr lang="ru-RU" sz="900" dirty="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Не послушался братишка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Старшую сестрицу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 попил из лужицы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Мутную водицу.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Много горя принесла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Им нечистая вода.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(«Сестрица Аленушка и братец Иванушка»)</a:t>
                      </a:r>
                      <a:endParaRPr lang="ru-RU" sz="90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1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Как зовут ребёночка,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Который стал козлёночком,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Не слушался сестрицу,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В копытце пил водицу?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(Братец Иванушка)</a:t>
                      </a:r>
                      <a:endParaRPr lang="ru-RU" sz="900" dirty="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Братишка ей не подчинился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И вот в козлёнка превратился,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Когда водицы из копытца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Он в знойный день решил напиться.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(</a:t>
                      </a:r>
                      <a:r>
                        <a:rPr lang="ru-RU" sz="9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Алёнушка</a:t>
                      </a:r>
                      <a:r>
                        <a:rPr lang="ru-RU" sz="900" dirty="0" smtClean="0">
                          <a:solidFill>
                            <a:srgbClr val="0070C0"/>
                          </a:solidFill>
                          <a:latin typeface="Comic Sans MS"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endParaRPr lang="ru-RU" sz="900" dirty="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1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«Позволь, Алёнушка, сестрица,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Из этой лужицы напиться!»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«Не пей, Иванушка, беда…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Ягой отравлена вода!»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Но не послушался сестрицы,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Нагнулся и… хлебнул водицы.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Был братик мальчиком. Ребёнок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Кем стал теперь? Кто он? …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(Козленок)</a:t>
                      </a:r>
                      <a:endParaRPr lang="ru-RU" sz="90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Нет ни речки, ни пруда,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Где воды напиться?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Очень вкусная вода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В ямке от копытца.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(«Сестрица </a:t>
                      </a:r>
                      <a:r>
                        <a:rPr lang="ru-RU" sz="9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Аленушка</a:t>
                      </a: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 и братец Иванушка»)</a:t>
                      </a:r>
                      <a:endParaRPr lang="ru-RU" sz="900" dirty="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1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Не слушался маленький братец сестрицу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 выпил из лужи воды, чтоб напиться: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И в то же мгновенье, не веря словам,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Он сразу козлёночком сделался сам!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solidFill>
                            <a:srgbClr val="0070C0"/>
                          </a:solidFill>
                          <a:latin typeface="Comic Sans MS"/>
                        </a:rPr>
                        <a:t>(«Сестрица Алёнушка и братец Иванушка»)</a:t>
                      </a:r>
                      <a:endParaRPr lang="ru-RU" sz="90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>
                          <a:latin typeface="Comic Sans MS"/>
                        </a:rPr>
                        <a:t>                                                                                                                           </a:t>
                      </a:r>
                      <a:endParaRPr lang="ru-RU" sz="90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«Не пей, Иванушка, если устанешь…»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А братец всё выпел до донышка.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«Не пей, Иванушка, козлёночком станешь» —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Плачет сестрица …</a:t>
                      </a:r>
                      <a:endParaRPr lang="ru-RU" sz="900" dirty="0">
                        <a:latin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1575" algn="l"/>
                        </a:tabLst>
                      </a:pP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(«Сестрица </a:t>
                      </a:r>
                      <a:r>
                        <a:rPr lang="ru-RU" sz="900" dirty="0" err="1">
                          <a:solidFill>
                            <a:srgbClr val="0070C0"/>
                          </a:solidFill>
                          <a:latin typeface="Comic Sans MS"/>
                        </a:rPr>
                        <a:t>Алёнушка</a:t>
                      </a:r>
                      <a:r>
                        <a:rPr lang="ru-RU" sz="900" dirty="0">
                          <a:solidFill>
                            <a:srgbClr val="0070C0"/>
                          </a:solidFill>
                          <a:latin typeface="Comic Sans MS"/>
                        </a:rPr>
                        <a:t> и братец Иванушка»)</a:t>
                      </a:r>
                      <a:endParaRPr lang="ru-RU" sz="900" dirty="0">
                        <a:latin typeface="Calibri"/>
                      </a:endParaRPr>
                    </a:p>
                  </a:txBody>
                  <a:tcPr marL="48461" marR="4846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2019</Words>
  <Application>Microsoft Office PowerPoint</Application>
  <PresentationFormat>Экран (4:3)</PresentationFormat>
  <Paragraphs>482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дошкольное образовательное  автономное учреждение «Детский сад № 142»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45</cp:revision>
  <dcterms:created xsi:type="dcterms:W3CDTF">2020-04-23T11:51:58Z</dcterms:created>
  <dcterms:modified xsi:type="dcterms:W3CDTF">2020-04-24T13:09:33Z</dcterms:modified>
</cp:coreProperties>
</file>