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57" r:id="rId3"/>
    <p:sldId id="260" r:id="rId4"/>
    <p:sldId id="265" r:id="rId5"/>
    <p:sldId id="263" r:id="rId6"/>
    <p:sldId id="264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1E6F1-C415-4D8C-8042-1FC7615978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B2EE8-3E16-4513-843A-C0ACF584BB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69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FAADBD-6F10-4B9C-9CD1-B91E22414D8E}" type="slidenum">
              <a:rPr lang="ru-RU"/>
              <a:pPr/>
              <a:t>2</a:t>
            </a:fld>
            <a:endParaRPr lang="ru-RU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fld id="{AA80EEE0-5461-4C4F-95D8-A04469CF92E4}" type="slidenum">
              <a:rPr lang="ru-RU" smtClean="0"/>
              <a:pPr eaLnBrk="1" hangingPunct="1"/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957BD-A8E4-48A0-B8F9-4C523365E5E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45C16-F3AB-4D5B-AB8C-FF4E5DB67C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err="1"/>
              <a:t>Ве</a:t>
            </a:r>
            <a:r>
              <a:rPr lang="ru-RU" sz="4400" dirty="0"/>
              <a:t> +4 ) ) </a:t>
            </a:r>
            <a:r>
              <a:rPr lang="en-US" sz="4400" dirty="0"/>
              <a:t>                  </a:t>
            </a:r>
            <a:r>
              <a:rPr lang="en-US" sz="4400" dirty="0" smtClean="0"/>
              <a:t> </a:t>
            </a:r>
            <a:r>
              <a:rPr lang="en-US" sz="4400" dirty="0"/>
              <a:t>  </a:t>
            </a:r>
            <a:r>
              <a:rPr lang="en-US" sz="4400" dirty="0" smtClean="0"/>
              <a:t>Mg</a:t>
            </a:r>
            <a:r>
              <a:rPr lang="ru-RU" sz="4400" dirty="0" smtClean="0"/>
              <a:t> </a:t>
            </a:r>
            <a:r>
              <a:rPr lang="ru-RU" sz="4400" dirty="0"/>
              <a:t>+12 ) </a:t>
            </a:r>
            <a:r>
              <a:rPr lang="ru-RU" sz="4400" dirty="0" smtClean="0"/>
              <a:t>) ) </a:t>
            </a:r>
            <a:r>
              <a:rPr lang="en-US" sz="4400" dirty="0"/>
              <a:t> </a:t>
            </a:r>
            <a:r>
              <a:rPr lang="en-US" dirty="0"/>
              <a:t>    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/>
              <a:t>       </a:t>
            </a:r>
            <a:r>
              <a:rPr lang="ru-RU" dirty="0" smtClean="0"/>
              <a:t>    </a:t>
            </a:r>
            <a:r>
              <a:rPr lang="en-US" dirty="0"/>
              <a:t> </a:t>
            </a:r>
            <a:r>
              <a:rPr lang="ru-RU" dirty="0" smtClean="0"/>
              <a:t> </a:t>
            </a:r>
            <a:r>
              <a:rPr lang="en-US" sz="2800" dirty="0" smtClean="0"/>
              <a:t> </a:t>
            </a:r>
            <a:r>
              <a:rPr lang="ru-RU" sz="2800" dirty="0" smtClean="0"/>
              <a:t>2 </a:t>
            </a:r>
            <a:r>
              <a:rPr lang="en-US" sz="2800" dirty="0"/>
              <a:t> </a:t>
            </a:r>
            <a:r>
              <a:rPr lang="ru-RU" sz="2800" dirty="0"/>
              <a:t>2 </a:t>
            </a:r>
            <a:r>
              <a:rPr lang="en-US" dirty="0"/>
              <a:t>                                 </a:t>
            </a:r>
            <a:r>
              <a:rPr lang="ru-RU" sz="2800" dirty="0" smtClean="0"/>
              <a:t>                 2 </a:t>
            </a:r>
            <a:r>
              <a:rPr lang="en-US" sz="2800" dirty="0"/>
              <a:t> </a:t>
            </a:r>
            <a:r>
              <a:rPr lang="ru-RU" sz="2800" dirty="0"/>
              <a:t>8 </a:t>
            </a:r>
            <a:r>
              <a:rPr lang="en-US" sz="2800" dirty="0"/>
              <a:t> </a:t>
            </a:r>
            <a:r>
              <a:rPr lang="ru-RU" sz="2800" dirty="0"/>
              <a:t>2</a:t>
            </a:r>
            <a:r>
              <a:rPr lang="en-US" dirty="0"/>
              <a:t>  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/>
              <a:t> </a:t>
            </a:r>
            <a:r>
              <a:rPr lang="ru-RU" dirty="0"/>
              <a:t>1</a:t>
            </a:r>
            <a:r>
              <a:rPr lang="en-US" dirty="0"/>
              <a:t>S</a:t>
            </a:r>
            <a:r>
              <a:rPr lang="ru-RU" baseline="30000" dirty="0"/>
              <a:t>2</a:t>
            </a:r>
            <a:r>
              <a:rPr lang="en-US" dirty="0"/>
              <a:t> </a:t>
            </a:r>
            <a:r>
              <a:rPr lang="ru-RU" dirty="0" smtClean="0"/>
              <a:t>2</a:t>
            </a:r>
            <a:r>
              <a:rPr lang="en-US" dirty="0" smtClean="0"/>
              <a:t>S</a:t>
            </a:r>
            <a:r>
              <a:rPr lang="ru-RU" baseline="30000" dirty="0"/>
              <a:t>2</a:t>
            </a:r>
            <a:r>
              <a:rPr lang="en-US" baseline="30000" dirty="0"/>
              <a:t>                       </a:t>
            </a:r>
            <a:r>
              <a:rPr lang="ru-RU" baseline="30000" dirty="0" smtClean="0"/>
              <a:t>                          </a:t>
            </a:r>
            <a:r>
              <a:rPr lang="en-US" baseline="30000" dirty="0"/>
              <a:t>        </a:t>
            </a:r>
            <a:r>
              <a:rPr lang="ru-RU" dirty="0"/>
              <a:t>1</a:t>
            </a:r>
            <a:r>
              <a:rPr lang="en-US" dirty="0"/>
              <a:t>S</a:t>
            </a:r>
            <a:r>
              <a:rPr lang="ru-RU" baseline="30000" dirty="0"/>
              <a:t>2</a:t>
            </a:r>
            <a:r>
              <a:rPr lang="en-US" dirty="0"/>
              <a:t> </a:t>
            </a:r>
            <a:r>
              <a:rPr lang="ru-RU" dirty="0" smtClean="0"/>
              <a:t>2</a:t>
            </a:r>
            <a:r>
              <a:rPr lang="en-US" dirty="0" smtClean="0"/>
              <a:t>S</a:t>
            </a:r>
            <a:r>
              <a:rPr lang="ru-RU" baseline="30000" dirty="0"/>
              <a:t>2</a:t>
            </a:r>
            <a:r>
              <a:rPr lang="en-US" dirty="0"/>
              <a:t> </a:t>
            </a:r>
            <a:r>
              <a:rPr lang="ru-RU" dirty="0"/>
              <a:t>2Р</a:t>
            </a:r>
            <a:r>
              <a:rPr lang="ru-RU" baseline="30000" dirty="0"/>
              <a:t>6</a:t>
            </a:r>
            <a:r>
              <a:rPr lang="en-US" dirty="0"/>
              <a:t> </a:t>
            </a:r>
            <a:r>
              <a:rPr lang="ru-RU" dirty="0"/>
              <a:t>3</a:t>
            </a:r>
            <a:r>
              <a:rPr lang="en-US" dirty="0"/>
              <a:t>S</a:t>
            </a:r>
            <a:r>
              <a:rPr lang="ru-RU" baseline="30000" dirty="0"/>
              <a:t>2</a:t>
            </a:r>
            <a:r>
              <a:rPr lang="en-US" baseline="30000" dirty="0"/>
              <a:t> </a:t>
            </a:r>
            <a:r>
              <a:rPr lang="en-US" dirty="0"/>
              <a:t>                                                                                                          </a:t>
            </a:r>
            <a:r>
              <a:rPr lang="en-US" dirty="0" smtClean="0"/>
              <a:t> </a:t>
            </a:r>
            <a:r>
              <a:rPr lang="en-US" dirty="0"/>
              <a:t>                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729286" y="4581128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2915816" y="4221088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2195736" y="4221088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1161335" y="4221088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971600" y="4581128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827584" y="4581128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403648" y="4293096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259632" y="4293096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 flipH="1">
            <a:off x="2555776" y="4221088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1520" y="4581128"/>
            <a:ext cx="433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</a:t>
            </a:r>
            <a:r>
              <a:rPr lang="en-US" sz="2000" dirty="0" smtClean="0"/>
              <a:t>S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539552" y="4149080"/>
            <a:ext cx="433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</a:t>
            </a:r>
            <a:r>
              <a:rPr lang="en-US" sz="2000" dirty="0" smtClean="0"/>
              <a:t>S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619672" y="4149080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2P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7452320" y="4221088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7020272" y="4725144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6660232" y="4725144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flipH="1">
            <a:off x="6300192" y="4725144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flipH="1">
            <a:off x="5436096" y="4725144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 flipH="1">
            <a:off x="5004048" y="5085184"/>
            <a:ext cx="38632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426900" y="5085184"/>
            <a:ext cx="433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</a:t>
            </a:r>
            <a:r>
              <a:rPr lang="en-US" sz="2000" dirty="0" smtClean="0"/>
              <a:t>S</a:t>
            </a:r>
            <a:endParaRPr lang="ru-RU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4932040" y="4653136"/>
            <a:ext cx="433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2S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6876256" y="4221088"/>
            <a:ext cx="433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3S</a:t>
            </a:r>
            <a:endParaRPr lang="ru-RU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5867060" y="4653136"/>
            <a:ext cx="505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</a:t>
            </a:r>
            <a:r>
              <a:rPr lang="en-US" sz="2000" dirty="0"/>
              <a:t>P</a:t>
            </a:r>
            <a:endParaRPr lang="ru-RU" sz="2000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5076056" y="508518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5508104" y="472514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6444208" y="472514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6804248" y="472514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7164288" y="472514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220072" y="508518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652120" y="472514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6588224" y="472514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6948264" y="472514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7308304" y="4725144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7740352" y="4221088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7596336" y="4221088"/>
            <a:ext cx="0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51520" y="1340768"/>
            <a:ext cx="806489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51520" y="1340768"/>
            <a:ext cx="0" cy="41764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51520" y="5517232"/>
            <a:ext cx="806489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8316416" y="1340768"/>
            <a:ext cx="0" cy="41764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4067944" y="1340768"/>
            <a:ext cx="0" cy="41764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83568" y="5517232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Заряды </a:t>
            </a:r>
            <a:r>
              <a:rPr lang="ru-RU" sz="2400" dirty="0"/>
              <a:t>ядер и радиусы атомов увеличиваются </a:t>
            </a:r>
            <a:r>
              <a:rPr lang="ru-RU" sz="2400" dirty="0" smtClean="0"/>
              <a:t>по </a:t>
            </a:r>
            <a:r>
              <a:rPr lang="ru-RU" sz="2400" dirty="0"/>
              <a:t>группе с верху вниз, а значит и </a:t>
            </a:r>
            <a:r>
              <a:rPr lang="ru-RU" sz="2400" dirty="0" smtClean="0"/>
              <a:t>металлические, </a:t>
            </a:r>
            <a:r>
              <a:rPr lang="ru-RU" sz="2400" dirty="0"/>
              <a:t>и восстановительные свойства увеличиваются.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072198" y="1571612"/>
            <a:ext cx="1857388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1285852" y="1500174"/>
            <a:ext cx="1857388" cy="1428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6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33375"/>
            <a:ext cx="7772400" cy="15113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ОБЩАЯ  ХАРАКТЕРИСТИКА  ЩЕЛОЧНОЗЕМЕЛЬНЫХ МЕТАЛЛОВ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5589240"/>
            <a:ext cx="8496944" cy="126012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b="1" i="1" dirty="0">
                <a:solidFill>
                  <a:schemeClr val="tx1"/>
                </a:solidFill>
              </a:rPr>
              <a:t>Заряды ядер и радиусы атомов увеличиваются по группе с верху вниз, а значит и металлические, и восстановительные свойства увеличиваются</a:t>
            </a:r>
            <a:endParaRPr lang="ru-RU" sz="1800" b="1" i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2131" name="Group 83"/>
          <p:cNvGraphicFramePr>
            <a:graphicFrameLocks noGrp="1"/>
          </p:cNvGraphicFramePr>
          <p:nvPr/>
        </p:nvGraphicFramePr>
        <p:xfrm>
          <a:off x="1524000" y="2276475"/>
          <a:ext cx="6096000" cy="311385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Be             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Бериллий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9,0122               2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</a:t>
                      </a:r>
                      <a:r>
                        <a:rPr kumimoji="0" lang="ru-RU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Mg           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Магний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,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305              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Ca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    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Кальций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40,08 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     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4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      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Стронций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8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,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62    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      5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Ba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      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Барий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7,327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       6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Ra            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Радий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226,025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       7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Бериллий </a:t>
            </a:r>
            <a:r>
              <a:rPr lang="ru-RU" dirty="0" smtClean="0"/>
              <a:t>– восстановлением фторида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               </a:t>
            </a:r>
            <a:r>
              <a:rPr lang="ru-RU" dirty="0" err="1" smtClean="0"/>
              <a:t>t</a:t>
            </a:r>
            <a:r>
              <a:rPr lang="ru-RU" dirty="0" err="1"/>
              <a:t>°</a:t>
            </a:r>
            <a:r>
              <a:rPr lang="ru-RU" dirty="0"/>
              <a:t>  </a:t>
            </a:r>
            <a:endParaRPr lang="ru-RU" dirty="0" smtClean="0"/>
          </a:p>
          <a:p>
            <a:pPr algn="ctr">
              <a:buNone/>
            </a:pPr>
            <a:r>
              <a:rPr lang="ru-RU" dirty="0"/>
              <a:t>BeF</a:t>
            </a:r>
            <a:r>
              <a:rPr lang="ru-RU" baseline="-25000" dirty="0"/>
              <a:t>2</a:t>
            </a:r>
            <a:r>
              <a:rPr lang="ru-RU" dirty="0"/>
              <a:t> + </a:t>
            </a:r>
            <a:r>
              <a:rPr lang="ru-RU" dirty="0" err="1"/>
              <a:t>Mg</a:t>
            </a:r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dirty="0" err="1" smtClean="0"/>
              <a:t>Be</a:t>
            </a:r>
            <a:r>
              <a:rPr lang="ru-RU" dirty="0" smtClean="0"/>
              <a:t> </a:t>
            </a:r>
            <a:r>
              <a:rPr lang="ru-RU" dirty="0"/>
              <a:t>+ MgF</a:t>
            </a:r>
            <a:r>
              <a:rPr lang="ru-RU" baseline="-25000" dirty="0"/>
              <a:t>2</a:t>
            </a:r>
            <a:endParaRPr lang="ru-RU" dirty="0" smtClean="0"/>
          </a:p>
          <a:p>
            <a:pPr>
              <a:buNone/>
            </a:pPr>
            <a:r>
              <a:rPr lang="ru-RU" dirty="0"/>
              <a:t>Барий </a:t>
            </a:r>
            <a:r>
              <a:rPr lang="ru-RU" dirty="0" smtClean="0"/>
              <a:t>– </a:t>
            </a:r>
            <a:r>
              <a:rPr lang="ru-RU" dirty="0"/>
              <a:t>восстановлением оксида:</a:t>
            </a:r>
            <a:endParaRPr lang="ru-RU" dirty="0" smtClean="0"/>
          </a:p>
          <a:p>
            <a:pPr>
              <a:buNone/>
            </a:pPr>
            <a:r>
              <a:rPr lang="ru-RU" dirty="0"/>
              <a:t>                     </a:t>
            </a:r>
            <a:r>
              <a:rPr lang="ru-RU" dirty="0" smtClean="0"/>
              <a:t>                                 </a:t>
            </a:r>
            <a:r>
              <a:rPr lang="ru-RU" dirty="0" err="1" smtClean="0"/>
              <a:t>t</a:t>
            </a:r>
            <a:r>
              <a:rPr lang="ru-RU" dirty="0" err="1"/>
              <a:t>°</a:t>
            </a:r>
            <a:endParaRPr lang="ru-RU" dirty="0" smtClean="0"/>
          </a:p>
          <a:p>
            <a:pPr algn="ctr">
              <a:buNone/>
            </a:pPr>
            <a:r>
              <a:rPr lang="ru-RU" dirty="0"/>
              <a:t>3BaO + 2Al  </a:t>
            </a:r>
            <a:r>
              <a:rPr lang="ru-RU" dirty="0" smtClean="0"/>
              <a:t>      3Ba </a:t>
            </a:r>
            <a:r>
              <a:rPr lang="ru-RU" dirty="0"/>
              <a:t>+ Al</a:t>
            </a:r>
            <a:r>
              <a:rPr lang="ru-RU" baseline="-25000" dirty="0"/>
              <a:t>2</a:t>
            </a:r>
            <a:r>
              <a:rPr lang="ru-RU" dirty="0"/>
              <a:t>O</a:t>
            </a:r>
            <a:r>
              <a:rPr lang="ru-RU" baseline="-25000" dirty="0"/>
              <a:t>3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r>
              <a:rPr lang="ru-RU" dirty="0"/>
              <a:t>Остальные металлы </a:t>
            </a:r>
            <a:r>
              <a:rPr lang="ru-RU" dirty="0" smtClean="0"/>
              <a:t>– </a:t>
            </a:r>
            <a:r>
              <a:rPr lang="ru-RU" dirty="0"/>
              <a:t>электролизом расплавов хлоридов</a:t>
            </a:r>
            <a:r>
              <a:rPr lang="ru-RU" dirty="0" smtClean="0"/>
              <a:t>:</a:t>
            </a:r>
            <a:r>
              <a:rPr lang="el-GR" dirty="0"/>
              <a:t> </a:t>
            </a:r>
            <a:r>
              <a:rPr lang="ru-RU" dirty="0" smtClean="0"/>
              <a:t>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</a:t>
            </a:r>
            <a:r>
              <a:rPr lang="el-GR" dirty="0" smtClean="0"/>
              <a:t>ϟ</a:t>
            </a:r>
            <a:endParaRPr lang="ru-RU" dirty="0" smtClean="0"/>
          </a:p>
          <a:p>
            <a:pPr algn="ctr">
              <a:buNone/>
            </a:pPr>
            <a:r>
              <a:rPr lang="ru-RU" dirty="0"/>
              <a:t>CaCl</a:t>
            </a:r>
            <a:r>
              <a:rPr lang="ru-RU" sz="2300" dirty="0"/>
              <a:t>2</a:t>
            </a:r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dirty="0" err="1" smtClean="0"/>
              <a:t>Ca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smtClean="0"/>
              <a:t>Cl</a:t>
            </a:r>
            <a:r>
              <a:rPr lang="ru-RU" baseline="-25000" dirty="0" smtClean="0"/>
              <a:t>2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Катод </a:t>
            </a:r>
            <a:r>
              <a:rPr lang="en-US" dirty="0"/>
              <a:t>(</a:t>
            </a:r>
            <a:r>
              <a:rPr lang="ru-RU" dirty="0"/>
              <a:t>К</a:t>
            </a:r>
            <a:r>
              <a:rPr lang="en-US" baseline="30000" dirty="0"/>
              <a:t>-</a:t>
            </a:r>
            <a:r>
              <a:rPr lang="en-US" dirty="0" smtClean="0"/>
              <a:t>)</a:t>
            </a:r>
            <a:r>
              <a:rPr lang="ru-RU" dirty="0" smtClean="0"/>
              <a:t>: Ca</a:t>
            </a:r>
            <a:r>
              <a:rPr lang="ru-RU" baseline="30000" dirty="0" smtClean="0"/>
              <a:t>2</a:t>
            </a:r>
            <a:r>
              <a:rPr lang="ru-RU" baseline="30000" dirty="0"/>
              <a:t>+</a:t>
            </a:r>
            <a:r>
              <a:rPr lang="ru-RU" dirty="0"/>
              <a:t> + 2ē -&gt; </a:t>
            </a:r>
            <a:r>
              <a:rPr lang="ru-RU" dirty="0" smtClean="0"/>
              <a:t>Ca</a:t>
            </a:r>
            <a:r>
              <a:rPr lang="ru-RU" baseline="30000" dirty="0" smtClean="0"/>
              <a:t>0</a:t>
            </a:r>
            <a:r>
              <a:rPr lang="ru-RU" dirty="0"/>
              <a:t> </a:t>
            </a:r>
            <a:r>
              <a:rPr lang="ru-RU" dirty="0" smtClean="0"/>
              <a:t>           Анод </a:t>
            </a:r>
            <a:r>
              <a:rPr lang="en-US" dirty="0" smtClean="0"/>
              <a:t>(</a:t>
            </a:r>
            <a:r>
              <a:rPr lang="ru-RU" dirty="0" smtClean="0"/>
              <a:t>А</a:t>
            </a:r>
            <a:r>
              <a:rPr lang="ru-RU" baseline="30000" dirty="0"/>
              <a:t>+</a:t>
            </a:r>
            <a:r>
              <a:rPr lang="en-US" dirty="0" smtClean="0"/>
              <a:t>) </a:t>
            </a:r>
            <a:r>
              <a:rPr lang="ru-RU" dirty="0" smtClean="0"/>
              <a:t>: </a:t>
            </a:r>
            <a:r>
              <a:rPr lang="ru-RU" dirty="0"/>
              <a:t>2Cl- – 2ē -&gt; Cl</a:t>
            </a:r>
            <a:r>
              <a:rPr lang="ru-RU" baseline="-25000" dirty="0"/>
              <a:t>2</a:t>
            </a:r>
            <a:r>
              <a:rPr lang="ru-RU" dirty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283968" y="256490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283968" y="364502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11960" y="521495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85786" y="5715016"/>
            <a:ext cx="7715304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Химические свойства щелочноземельных металлов.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о </a:t>
            </a:r>
            <a:r>
              <a:rPr lang="ru-RU" dirty="0"/>
              <a:t>своим восстановительным свойствам </a:t>
            </a:r>
            <a:r>
              <a:rPr lang="ru-RU" dirty="0" smtClean="0"/>
              <a:t>металлы </a:t>
            </a:r>
            <a:r>
              <a:rPr lang="en-US" dirty="0"/>
              <a:t>II</a:t>
            </a:r>
            <a:r>
              <a:rPr lang="ru-RU" dirty="0"/>
              <a:t>А </a:t>
            </a:r>
            <a:r>
              <a:rPr lang="ru-RU" dirty="0" smtClean="0"/>
              <a:t>группы несколько </a:t>
            </a:r>
            <a:r>
              <a:rPr lang="ru-RU" dirty="0"/>
              <a:t>уступают щелочным металлам. </a:t>
            </a:r>
            <a:endParaRPr lang="ru-RU" dirty="0" smtClean="0"/>
          </a:p>
          <a:p>
            <a:pPr algn="ctr"/>
            <a:r>
              <a:rPr lang="ru-RU" dirty="0" smtClean="0"/>
              <a:t>В </a:t>
            </a:r>
            <a:r>
              <a:rPr lang="ru-RU" dirty="0"/>
              <a:t>соединениях проявляют только степень окисления +2. </a:t>
            </a:r>
            <a:endParaRPr lang="ru-RU" dirty="0" smtClean="0"/>
          </a:p>
          <a:p>
            <a:pPr algn="ctr"/>
            <a:r>
              <a:rPr lang="ru-RU" dirty="0" smtClean="0"/>
              <a:t>Активность </a:t>
            </a:r>
            <a:r>
              <a:rPr lang="ru-RU" dirty="0"/>
              <a:t>металлов и их восстановительная способность увеличивается в ряду: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––</a:t>
            </a:r>
            <a:r>
              <a:rPr lang="ru-RU" dirty="0" err="1"/>
              <a:t>Be</a:t>
            </a:r>
            <a:r>
              <a:rPr lang="ru-RU" dirty="0"/>
              <a:t>–</a:t>
            </a:r>
            <a:r>
              <a:rPr lang="ru-RU" dirty="0" err="1"/>
              <a:t>Mg</a:t>
            </a:r>
            <a:r>
              <a:rPr lang="ru-RU" dirty="0"/>
              <a:t>–</a:t>
            </a:r>
            <a:r>
              <a:rPr lang="ru-RU" dirty="0" err="1"/>
              <a:t>Ca</a:t>
            </a:r>
            <a:r>
              <a:rPr lang="ru-RU" dirty="0"/>
              <a:t>–</a:t>
            </a:r>
            <a:r>
              <a:rPr lang="ru-RU" dirty="0" err="1"/>
              <a:t>Sr</a:t>
            </a:r>
            <a:r>
              <a:rPr lang="ru-RU" dirty="0"/>
              <a:t>–</a:t>
            </a:r>
            <a:r>
              <a:rPr lang="ru-RU" dirty="0" err="1"/>
              <a:t>Ba</a:t>
            </a:r>
            <a:endParaRPr lang="ru-RU" dirty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Химические свойства щелочноземельных металлов.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С </a:t>
            </a:r>
            <a:r>
              <a:rPr lang="ru-RU" dirty="0"/>
              <a:t>водой. </a:t>
            </a:r>
            <a:endParaRPr lang="ru-RU" sz="2400" dirty="0"/>
          </a:p>
          <a:p>
            <a:pPr marL="514350" indent="-514350">
              <a:buNone/>
            </a:pPr>
            <a:r>
              <a:rPr lang="ru-RU" sz="2400" dirty="0" smtClean="0"/>
              <a:t>                                                      </a:t>
            </a:r>
            <a:r>
              <a:rPr lang="ru-RU" dirty="0" smtClean="0"/>
              <a:t>  </a:t>
            </a:r>
          </a:p>
          <a:p>
            <a:pPr algn="ctr">
              <a:buNone/>
            </a:pPr>
            <a:r>
              <a:rPr lang="en-US" dirty="0" smtClean="0"/>
              <a:t>Ca + 2H</a:t>
            </a:r>
            <a:r>
              <a:rPr lang="en-US" baseline="-25000" dirty="0" smtClean="0"/>
              <a:t>2</a:t>
            </a:r>
            <a:r>
              <a:rPr lang="en-US" dirty="0" smtClean="0"/>
              <a:t>O </a:t>
            </a:r>
            <a:r>
              <a:rPr lang="ru-RU" dirty="0" smtClean="0"/>
              <a:t>      </a:t>
            </a:r>
            <a:r>
              <a:rPr lang="en-US" dirty="0" smtClean="0"/>
              <a:t> Ca(OH)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Исключение!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en-US" dirty="0" smtClean="0"/>
              <a:t>t</a:t>
            </a:r>
            <a:r>
              <a:rPr lang="ru-RU" dirty="0" smtClean="0"/>
              <a:t>° </a:t>
            </a:r>
          </a:p>
          <a:p>
            <a:pPr algn="ctr">
              <a:buNone/>
            </a:pPr>
            <a:r>
              <a:rPr lang="en-US" dirty="0" smtClean="0"/>
              <a:t> Mg</a:t>
            </a:r>
            <a:r>
              <a:rPr lang="ru-RU" dirty="0" smtClean="0"/>
              <a:t> + </a:t>
            </a:r>
            <a:r>
              <a:rPr lang="en-US" dirty="0" smtClean="0"/>
              <a:t>H</a:t>
            </a:r>
            <a:r>
              <a:rPr lang="ru-RU" baseline="-25000" dirty="0" smtClean="0"/>
              <a:t>2</a:t>
            </a:r>
            <a:r>
              <a:rPr lang="en-US" dirty="0" smtClean="0"/>
              <a:t>O</a:t>
            </a:r>
            <a:r>
              <a:rPr lang="ru-RU" dirty="0" smtClean="0"/>
              <a:t>         </a:t>
            </a:r>
            <a:r>
              <a:rPr lang="en-US" dirty="0" err="1" smtClean="0"/>
              <a:t>MgO</a:t>
            </a:r>
            <a:r>
              <a:rPr lang="ru-RU" dirty="0" smtClean="0"/>
              <a:t> + </a:t>
            </a:r>
            <a:r>
              <a:rPr lang="en-US" dirty="0" smtClean="0"/>
              <a:t>H</a:t>
            </a:r>
            <a:r>
              <a:rPr lang="ru-RU" baseline="-25000" dirty="0" smtClean="0"/>
              <a:t>2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071934" y="307181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357686" y="542926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2. С</a:t>
            </a:r>
            <a:r>
              <a:rPr lang="ru-RU" dirty="0" smtClean="0"/>
              <a:t> кислородом.</a:t>
            </a:r>
            <a:r>
              <a:rPr lang="ru-RU" dirty="0"/>
              <a:t> </a:t>
            </a:r>
            <a:r>
              <a:rPr lang="ru-RU" dirty="0" smtClean="0"/>
              <a:t>(Все </a:t>
            </a:r>
            <a:r>
              <a:rPr lang="ru-RU" dirty="0"/>
              <a:t>металлы образуют оксиды RO, </a:t>
            </a:r>
            <a:r>
              <a:rPr lang="ru-RU" dirty="0" smtClean="0"/>
              <a:t>а барий - </a:t>
            </a:r>
            <a:r>
              <a:rPr lang="ru-RU" dirty="0" err="1" smtClean="0"/>
              <a:t>пероксид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smtClean="0"/>
              <a:t>BaO</a:t>
            </a:r>
            <a:r>
              <a:rPr lang="ru-RU" sz="1800" dirty="0" smtClean="0"/>
              <a:t>2</a:t>
            </a:r>
            <a:r>
              <a:rPr lang="ru-RU" dirty="0" smtClean="0"/>
              <a:t>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en-US" dirty="0" smtClean="0"/>
              <a:t>2Mg </a:t>
            </a:r>
            <a:r>
              <a:rPr lang="en-US" dirty="0"/>
              <a:t>+ O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ru-RU" dirty="0" smtClean="0"/>
              <a:t>     </a:t>
            </a:r>
            <a:r>
              <a:rPr lang="en-US" dirty="0" smtClean="0"/>
              <a:t> </a:t>
            </a:r>
            <a:r>
              <a:rPr lang="en-US" dirty="0"/>
              <a:t>2MgO</a:t>
            </a:r>
            <a:endParaRPr lang="ru-RU" dirty="0" smtClean="0"/>
          </a:p>
          <a:p>
            <a:pPr algn="ctr">
              <a:buNone/>
            </a:pPr>
            <a:r>
              <a:rPr lang="en-US" dirty="0" err="1" smtClean="0"/>
              <a:t>Ba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    </a:t>
            </a:r>
            <a:r>
              <a:rPr lang="en-US" dirty="0" smtClean="0"/>
              <a:t>BaO</a:t>
            </a:r>
            <a:r>
              <a:rPr lang="en-US" baseline="-25000" dirty="0" smtClean="0"/>
              <a:t>2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572000" y="357301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99992" y="414908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 startAt="3"/>
            </a:pPr>
            <a:r>
              <a:rPr lang="ru-RU" sz="3300" dirty="0" smtClean="0"/>
              <a:t>С </a:t>
            </a:r>
            <a:r>
              <a:rPr lang="ru-RU" sz="3300" dirty="0"/>
              <a:t>другими </a:t>
            </a:r>
            <a:r>
              <a:rPr lang="ru-RU" sz="3300" dirty="0" smtClean="0"/>
              <a:t>неметаллами</a:t>
            </a:r>
          </a:p>
          <a:p>
            <a:pPr marL="514350" indent="-514350">
              <a:buNone/>
            </a:pPr>
            <a:r>
              <a:rPr lang="ru-RU" sz="3300" dirty="0"/>
              <a:t> </a:t>
            </a:r>
            <a:r>
              <a:rPr lang="ru-RU" sz="3300" dirty="0" smtClean="0"/>
              <a:t>             </a:t>
            </a:r>
            <a:r>
              <a:rPr lang="en-US" sz="3300" dirty="0" smtClean="0"/>
              <a:t>t°  </a:t>
            </a:r>
            <a:endParaRPr lang="ru-RU" sz="3300" dirty="0" smtClean="0"/>
          </a:p>
          <a:p>
            <a:pPr>
              <a:buNone/>
            </a:pPr>
            <a:r>
              <a:rPr lang="en-US" sz="3300" dirty="0" smtClean="0"/>
              <a:t>Be </a:t>
            </a:r>
            <a:r>
              <a:rPr lang="en-US" sz="3300" dirty="0"/>
              <a:t>+ Cl</a:t>
            </a:r>
            <a:r>
              <a:rPr lang="en-US" sz="3300" baseline="-25000" dirty="0"/>
              <a:t>2</a:t>
            </a:r>
            <a:r>
              <a:rPr lang="en-US" sz="3300" dirty="0"/>
              <a:t> </a:t>
            </a:r>
            <a:r>
              <a:rPr lang="ru-RU" sz="3300" dirty="0" smtClean="0"/>
              <a:t>     </a:t>
            </a:r>
            <a:r>
              <a:rPr lang="en-US" sz="3300" dirty="0" smtClean="0"/>
              <a:t>BeCl</a:t>
            </a:r>
            <a:r>
              <a:rPr lang="en-US" sz="3300" baseline="-25000" dirty="0" smtClean="0"/>
              <a:t>2</a:t>
            </a:r>
            <a:r>
              <a:rPr lang="en-US" sz="3300" dirty="0" smtClean="0"/>
              <a:t>(</a:t>
            </a:r>
            <a:r>
              <a:rPr lang="ru-RU" sz="3300" dirty="0"/>
              <a:t>галогениды</a:t>
            </a:r>
            <a:r>
              <a:rPr lang="en-US" sz="3300" dirty="0"/>
              <a:t>)</a:t>
            </a:r>
            <a:endParaRPr lang="ru-RU" sz="3300" dirty="0" smtClean="0"/>
          </a:p>
          <a:p>
            <a:pPr>
              <a:buNone/>
            </a:pPr>
            <a:r>
              <a:rPr lang="en-US" sz="3300" dirty="0" err="1"/>
              <a:t>Ba</a:t>
            </a:r>
            <a:r>
              <a:rPr lang="en-US" sz="3300" dirty="0"/>
              <a:t> + S </a:t>
            </a:r>
            <a:r>
              <a:rPr lang="ru-RU" sz="3300" dirty="0" smtClean="0"/>
              <a:t>       </a:t>
            </a:r>
            <a:r>
              <a:rPr lang="en-US" sz="3300" dirty="0" err="1" smtClean="0"/>
              <a:t>BaS</a:t>
            </a:r>
            <a:r>
              <a:rPr lang="en-US" sz="3300" dirty="0" smtClean="0"/>
              <a:t>(</a:t>
            </a:r>
            <a:r>
              <a:rPr lang="ru-RU" sz="3300" dirty="0"/>
              <a:t>сульфиды</a:t>
            </a:r>
            <a:r>
              <a:rPr lang="en-US" sz="3300" dirty="0"/>
              <a:t>)</a:t>
            </a:r>
            <a:endParaRPr lang="ru-RU" sz="3300" dirty="0" smtClean="0"/>
          </a:p>
          <a:p>
            <a:pPr>
              <a:buNone/>
            </a:pPr>
            <a:r>
              <a:rPr lang="en-US" sz="3300" dirty="0"/>
              <a:t>3Mg + N</a:t>
            </a:r>
            <a:r>
              <a:rPr lang="en-US" sz="3300" baseline="-25000" dirty="0"/>
              <a:t>2</a:t>
            </a:r>
            <a:r>
              <a:rPr lang="en-US" sz="3300" dirty="0"/>
              <a:t> </a:t>
            </a:r>
            <a:r>
              <a:rPr lang="ru-RU" sz="3300" dirty="0" smtClean="0"/>
              <a:t>     </a:t>
            </a:r>
            <a:r>
              <a:rPr lang="en-US" sz="3300" dirty="0" smtClean="0"/>
              <a:t> </a:t>
            </a:r>
            <a:r>
              <a:rPr lang="en-US" sz="3300" dirty="0"/>
              <a:t>Mg</a:t>
            </a:r>
            <a:r>
              <a:rPr lang="en-US" sz="3300" baseline="-25000" dirty="0"/>
              <a:t>3</a:t>
            </a:r>
            <a:r>
              <a:rPr lang="en-US" sz="3300" dirty="0"/>
              <a:t>N</a:t>
            </a:r>
            <a:r>
              <a:rPr lang="en-US" sz="3300" baseline="-25000" dirty="0"/>
              <a:t>2</a:t>
            </a:r>
            <a:r>
              <a:rPr lang="en-US" sz="3300" dirty="0"/>
              <a:t>(</a:t>
            </a:r>
            <a:r>
              <a:rPr lang="ru-RU" sz="3300" dirty="0"/>
              <a:t>нитриды</a:t>
            </a:r>
            <a:r>
              <a:rPr lang="en-US" sz="3300" dirty="0"/>
              <a:t>)</a:t>
            </a:r>
            <a:endParaRPr lang="ru-RU" sz="3300" dirty="0" smtClean="0"/>
          </a:p>
          <a:p>
            <a:pPr>
              <a:buNone/>
            </a:pPr>
            <a:r>
              <a:rPr lang="en-US" sz="3300" dirty="0" smtClean="0"/>
              <a:t>Ca</a:t>
            </a:r>
            <a:r>
              <a:rPr lang="ru-RU" sz="3300" dirty="0" smtClean="0"/>
              <a:t> + </a:t>
            </a:r>
            <a:r>
              <a:rPr lang="en-US" sz="3300" dirty="0" smtClean="0"/>
              <a:t>H</a:t>
            </a:r>
            <a:r>
              <a:rPr lang="ru-RU" sz="3300" baseline="-25000" dirty="0" smtClean="0"/>
              <a:t>2</a:t>
            </a:r>
            <a:r>
              <a:rPr lang="ru-RU" sz="3300" dirty="0" smtClean="0"/>
              <a:t>       </a:t>
            </a:r>
            <a:r>
              <a:rPr lang="en-US" sz="3300" dirty="0" err="1" smtClean="0"/>
              <a:t>CaH</a:t>
            </a:r>
            <a:r>
              <a:rPr lang="ru-RU" sz="3300" baseline="-25000" dirty="0" smtClean="0"/>
              <a:t>2</a:t>
            </a:r>
            <a:r>
              <a:rPr lang="ru-RU" sz="3300" dirty="0" smtClean="0"/>
              <a:t>(гидриды) (</a:t>
            </a:r>
            <a:r>
              <a:rPr lang="ru-RU" sz="3300" dirty="0" err="1" smtClean="0"/>
              <a:t>Ве</a:t>
            </a:r>
            <a:r>
              <a:rPr lang="ru-RU" sz="3300" dirty="0" smtClean="0"/>
              <a:t> не реагирует)</a:t>
            </a:r>
          </a:p>
          <a:p>
            <a:pPr>
              <a:buNone/>
            </a:pPr>
            <a:r>
              <a:rPr lang="en-US" sz="3300" dirty="0" smtClean="0"/>
              <a:t>Ca </a:t>
            </a:r>
            <a:r>
              <a:rPr lang="en-US" sz="3300" dirty="0"/>
              <a:t>+ 2C </a:t>
            </a:r>
            <a:r>
              <a:rPr lang="ru-RU" sz="3300" dirty="0" smtClean="0"/>
              <a:t>    </a:t>
            </a:r>
            <a:r>
              <a:rPr lang="en-US" sz="3300" dirty="0" smtClean="0"/>
              <a:t> </a:t>
            </a:r>
            <a:r>
              <a:rPr lang="ru-RU" sz="3300" dirty="0" smtClean="0"/>
              <a:t> </a:t>
            </a:r>
            <a:r>
              <a:rPr lang="en-US" sz="3300" dirty="0" smtClean="0"/>
              <a:t>CaC</a:t>
            </a:r>
            <a:r>
              <a:rPr lang="en-US" sz="3300" baseline="-25000" dirty="0" smtClean="0"/>
              <a:t>2</a:t>
            </a:r>
            <a:r>
              <a:rPr lang="en-US" sz="3300" dirty="0" smtClean="0"/>
              <a:t>(</a:t>
            </a:r>
            <a:r>
              <a:rPr lang="ru-RU" sz="3300" dirty="0"/>
              <a:t>карбиды</a:t>
            </a:r>
            <a:r>
              <a:rPr lang="en-US" sz="3300" dirty="0"/>
              <a:t>)</a:t>
            </a:r>
            <a:endParaRPr lang="ru-RU" sz="3300" dirty="0" smtClean="0"/>
          </a:p>
          <a:p>
            <a:pPr>
              <a:buNone/>
            </a:pPr>
            <a:r>
              <a:rPr lang="en-US" sz="3300" dirty="0"/>
              <a:t>3Ba + </a:t>
            </a:r>
            <a:r>
              <a:rPr lang="en-US" sz="3300" dirty="0" smtClean="0"/>
              <a:t>2P</a:t>
            </a:r>
            <a:r>
              <a:rPr lang="ru-RU" sz="3300" dirty="0" smtClean="0"/>
              <a:t>       </a:t>
            </a:r>
            <a:r>
              <a:rPr lang="en-US" sz="3300" dirty="0" smtClean="0"/>
              <a:t>Ba</a:t>
            </a:r>
            <a:r>
              <a:rPr lang="en-US" sz="3300" baseline="-25000" dirty="0" smtClean="0"/>
              <a:t>3</a:t>
            </a:r>
            <a:r>
              <a:rPr lang="en-US" sz="3300" dirty="0" smtClean="0"/>
              <a:t>P</a:t>
            </a:r>
            <a:r>
              <a:rPr lang="en-US" sz="3300" baseline="-25000" dirty="0" smtClean="0"/>
              <a:t>2</a:t>
            </a:r>
            <a:r>
              <a:rPr lang="en-US" sz="3300" dirty="0" smtClean="0"/>
              <a:t>(</a:t>
            </a:r>
            <a:r>
              <a:rPr lang="ru-RU" sz="3300" dirty="0"/>
              <a:t>фосфиды</a:t>
            </a:r>
            <a:r>
              <a:rPr lang="en-US" sz="3300" dirty="0"/>
              <a:t>)</a:t>
            </a:r>
            <a:endParaRPr lang="ru-RU" sz="3300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Бериллий </a:t>
            </a:r>
            <a:r>
              <a:rPr lang="ru-RU" dirty="0"/>
              <a:t>и магний сравнительно медленно реагируют с неметаллами.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619672" y="263691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475656" y="30689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907704" y="350100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619672" y="393305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619672" y="436510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835696" y="47971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4. </a:t>
            </a:r>
            <a:r>
              <a:rPr lang="ru-RU" dirty="0" smtClean="0"/>
              <a:t>С кислотами:</a:t>
            </a:r>
          </a:p>
          <a:p>
            <a:pPr>
              <a:buNone/>
            </a:pPr>
            <a:r>
              <a:rPr lang="en-US" dirty="0"/>
              <a:t>Ca + 2HCl </a:t>
            </a:r>
            <a:r>
              <a:rPr lang="ru-RU" dirty="0" smtClean="0"/>
              <a:t>    </a:t>
            </a:r>
            <a:r>
              <a:rPr lang="en-US" dirty="0" smtClean="0"/>
              <a:t> </a:t>
            </a:r>
            <a:r>
              <a:rPr lang="en-US" dirty="0"/>
              <a:t>CaCl</a:t>
            </a:r>
            <a:r>
              <a:rPr lang="en-US" baseline="-25000" dirty="0"/>
              <a:t>2</a:t>
            </a:r>
            <a:r>
              <a:rPr lang="en-US" dirty="0"/>
              <a:t> + H</a:t>
            </a:r>
            <a:r>
              <a:rPr lang="en-US" baseline="-25000" dirty="0"/>
              <a:t>2</a:t>
            </a:r>
            <a:endParaRPr lang="ru-RU" dirty="0" smtClean="0"/>
          </a:p>
          <a:p>
            <a:pPr>
              <a:buNone/>
            </a:pPr>
            <a:r>
              <a:rPr lang="en-US" dirty="0"/>
              <a:t>Mg + H</a:t>
            </a:r>
            <a:r>
              <a:rPr lang="en-US" baseline="-25000" dirty="0"/>
              <a:t>2</a:t>
            </a:r>
            <a:r>
              <a:rPr lang="en-US" dirty="0"/>
              <a:t>SO</a:t>
            </a:r>
            <a:r>
              <a:rPr lang="en-US" baseline="-25000" dirty="0"/>
              <a:t>4(</a:t>
            </a:r>
            <a:r>
              <a:rPr lang="ru-RU" baseline="-25000" dirty="0" err="1"/>
              <a:t>разб</a:t>
            </a:r>
            <a:r>
              <a:rPr lang="en-US" baseline="-25000" dirty="0"/>
              <a:t>.)</a:t>
            </a:r>
            <a:r>
              <a:rPr lang="en-US" dirty="0"/>
              <a:t> </a:t>
            </a:r>
            <a:r>
              <a:rPr lang="ru-RU" dirty="0" smtClean="0"/>
              <a:t>     </a:t>
            </a:r>
            <a:r>
              <a:rPr lang="en-US" dirty="0" smtClean="0"/>
              <a:t> </a:t>
            </a:r>
            <a:r>
              <a:rPr lang="en-US" dirty="0"/>
              <a:t>MgSO</a:t>
            </a:r>
            <a:r>
              <a:rPr lang="en-US" baseline="-25000" dirty="0"/>
              <a:t>4</a:t>
            </a:r>
            <a:r>
              <a:rPr lang="en-US" dirty="0"/>
              <a:t> + H</a:t>
            </a:r>
            <a:r>
              <a:rPr lang="en-US" baseline="-25000" dirty="0"/>
              <a:t>2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!</a:t>
            </a:r>
            <a:r>
              <a:rPr lang="ru-RU" dirty="0" smtClean="0"/>
              <a:t> Бериллий </a:t>
            </a:r>
            <a:r>
              <a:rPr lang="ru-RU" dirty="0"/>
              <a:t>также растворяется в водных растворах щелочей, поскольку является </a:t>
            </a:r>
            <a:r>
              <a:rPr lang="ru-RU" dirty="0" err="1"/>
              <a:t>амфотерным</a:t>
            </a:r>
            <a:r>
              <a:rPr lang="ru-RU" dirty="0"/>
              <a:t>:</a:t>
            </a:r>
            <a:endParaRPr lang="ru-RU" dirty="0" smtClean="0"/>
          </a:p>
          <a:p>
            <a:pPr>
              <a:buNone/>
            </a:pPr>
            <a:r>
              <a:rPr lang="en-US" dirty="0"/>
              <a:t>Be + 2NaOH + 2H</a:t>
            </a:r>
            <a:r>
              <a:rPr lang="en-US" baseline="-25000" dirty="0"/>
              <a:t>2</a:t>
            </a:r>
            <a:r>
              <a:rPr lang="en-US" dirty="0"/>
              <a:t>O </a:t>
            </a:r>
            <a:r>
              <a:rPr lang="ru-RU" dirty="0" smtClean="0"/>
              <a:t>     </a:t>
            </a:r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[Be(OH)</a:t>
            </a:r>
            <a:r>
              <a:rPr lang="en-US" baseline="-25000" dirty="0" smtClean="0"/>
              <a:t>4</a:t>
            </a:r>
            <a:r>
              <a:rPr lang="en-US" dirty="0"/>
              <a:t>] + H</a:t>
            </a:r>
            <a:r>
              <a:rPr lang="en-US" baseline="-25000" dirty="0"/>
              <a:t>2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123728" y="249289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275856" y="30689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851920" y="522920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5. Качественная реакция на катионы </a:t>
            </a:r>
            <a:r>
              <a:rPr lang="ru-RU" dirty="0" smtClean="0"/>
              <a:t>металлов </a:t>
            </a:r>
            <a:r>
              <a:rPr lang="en-US" dirty="0"/>
              <a:t>II</a:t>
            </a:r>
            <a:r>
              <a:rPr lang="ru-RU" dirty="0"/>
              <a:t>А </a:t>
            </a:r>
            <a:r>
              <a:rPr lang="ru-RU" dirty="0" smtClean="0"/>
              <a:t>группы – </a:t>
            </a:r>
            <a:r>
              <a:rPr lang="ru-RU" dirty="0"/>
              <a:t>окрашивание пламени 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/>
              <a:t>Ca</a:t>
            </a:r>
            <a:r>
              <a:rPr lang="ru-RU" baseline="30000" dirty="0"/>
              <a:t>2+</a:t>
            </a:r>
            <a:r>
              <a:rPr lang="ru-RU" dirty="0"/>
              <a:t> - темно-оранжевый</a:t>
            </a:r>
            <a:endParaRPr lang="ru-RU" dirty="0" smtClean="0"/>
          </a:p>
          <a:p>
            <a:pPr>
              <a:buNone/>
            </a:pPr>
            <a:r>
              <a:rPr lang="ru-RU" dirty="0"/>
              <a:t>Sr</a:t>
            </a:r>
            <a:r>
              <a:rPr lang="ru-RU" baseline="30000" dirty="0"/>
              <a:t>2+</a:t>
            </a:r>
            <a:r>
              <a:rPr lang="ru-RU" dirty="0"/>
              <a:t> - темно-красный</a:t>
            </a:r>
            <a:endParaRPr lang="ru-RU" dirty="0" smtClean="0"/>
          </a:p>
          <a:p>
            <a:pPr>
              <a:buNone/>
            </a:pPr>
            <a:r>
              <a:rPr lang="ru-RU" dirty="0"/>
              <a:t>Ba</a:t>
            </a:r>
            <a:r>
              <a:rPr lang="ru-RU" baseline="30000" dirty="0"/>
              <a:t>2+ </a:t>
            </a:r>
            <a:r>
              <a:rPr lang="ru-RU" dirty="0"/>
              <a:t>- </a:t>
            </a:r>
            <a:r>
              <a:rPr lang="ru-RU" dirty="0" smtClean="0"/>
              <a:t>светло-зеленый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!</a:t>
            </a:r>
            <a:r>
              <a:rPr lang="ru-RU" dirty="0" smtClean="0"/>
              <a:t>Качественной реакцией на катион </a:t>
            </a:r>
            <a:r>
              <a:rPr lang="ru-RU" dirty="0"/>
              <a:t>Ba</a:t>
            </a:r>
            <a:r>
              <a:rPr lang="ru-RU" baseline="30000" dirty="0"/>
              <a:t>2+</a:t>
            </a:r>
            <a:r>
              <a:rPr lang="ru-RU" dirty="0"/>
              <a:t> </a:t>
            </a:r>
            <a:r>
              <a:rPr lang="ru-RU" dirty="0" smtClean="0"/>
              <a:t>является реакция с </a:t>
            </a:r>
            <a:r>
              <a:rPr lang="ru-RU" dirty="0"/>
              <a:t>серной кислотой или ее </a:t>
            </a:r>
            <a:r>
              <a:rPr lang="ru-RU" dirty="0" smtClean="0"/>
              <a:t>солями (сульфат </a:t>
            </a:r>
            <a:r>
              <a:rPr lang="ru-RU" dirty="0"/>
              <a:t>бария – белый </a:t>
            </a:r>
            <a:r>
              <a:rPr lang="ru-RU" dirty="0" smtClean="0"/>
              <a:t>осадок).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072074"/>
            <a:ext cx="7858180" cy="17859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414</Words>
  <Application>Microsoft Office PowerPoint</Application>
  <PresentationFormat>Экран (4:3)</PresentationFormat>
  <Paragraphs>91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Строение</vt:lpstr>
      <vt:lpstr>ОБЩАЯ  ХАРАКТЕРИСТИКА  ЩЕЛОЧНОЗЕМЕЛЬНЫХ МЕТАЛЛОВ</vt:lpstr>
      <vt:lpstr>Получение</vt:lpstr>
      <vt:lpstr>Химические свойства щелочноземельных металлов.  </vt:lpstr>
      <vt:lpstr>Химические свойства щелочноземельных металлов. 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№3</dc:title>
  <dc:creator>Вавилова</dc:creator>
  <cp:lastModifiedBy>Пользователь Windows</cp:lastModifiedBy>
  <cp:revision>22</cp:revision>
  <dcterms:created xsi:type="dcterms:W3CDTF">2016-10-27T15:23:54Z</dcterms:created>
  <dcterms:modified xsi:type="dcterms:W3CDTF">2020-11-15T16:43:13Z</dcterms:modified>
</cp:coreProperties>
</file>