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1" r:id="rId3"/>
    <p:sldId id="274" r:id="rId4"/>
    <p:sldId id="262" r:id="rId5"/>
    <p:sldId id="270" r:id="rId6"/>
    <p:sldId id="257" r:id="rId7"/>
    <p:sldId id="263" r:id="rId8"/>
    <p:sldId id="272" r:id="rId9"/>
    <p:sldId id="277" r:id="rId10"/>
    <p:sldId id="273" r:id="rId11"/>
    <p:sldId id="276" r:id="rId12"/>
    <p:sldId id="275" r:id="rId13"/>
    <p:sldId id="268" r:id="rId14"/>
    <p:sldId id="264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A4298-362C-45AB-B6AF-D0AB2B21B6AC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F8F82-C3F4-406C-96EC-A4F3C4F537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F8F82-C3F4-406C-96EC-A4F3C4F53733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08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426E245-A154-4068-A730-EAC2C520A2E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6971C6A-1ABC-4ABF-B7DE-7B772382294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5"/>
            <a:ext cx="757508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cap="none" spc="0" dirty="0" smtClean="0">
                <a:ln w="11430"/>
                <a:solidFill>
                  <a:srgbClr val="FF0000"/>
                </a:solidFill>
              </a:rPr>
              <a:t>Великая Отечественная </a:t>
            </a:r>
          </a:p>
          <a:p>
            <a:pPr algn="ctr"/>
            <a:r>
              <a:rPr lang="ru-RU" sz="3600" dirty="0">
                <a:ln w="11430"/>
                <a:solidFill>
                  <a:srgbClr val="FF0000"/>
                </a:solidFill>
              </a:rPr>
              <a:t>в</a:t>
            </a:r>
            <a:r>
              <a:rPr lang="ru-RU" sz="3600" dirty="0" smtClean="0">
                <a:ln w="11430"/>
                <a:solidFill>
                  <a:srgbClr val="FF0000"/>
                </a:solidFill>
              </a:rPr>
              <a:t>ойна в истории моей семьи…. </a:t>
            </a:r>
            <a:endParaRPr lang="ru-RU" sz="3600" cap="none" spc="0" dirty="0">
              <a:ln w="11430"/>
              <a:solidFill>
                <a:srgbClr val="FF0000"/>
              </a:solidFill>
            </a:endParaRPr>
          </a:p>
        </p:txBody>
      </p:sp>
      <p:pic>
        <p:nvPicPr>
          <p:cNvPr id="7170" name="Picture 2" descr="G:\ФОТО НА ПРЕЗЕНТАЦИЮ\48b07132d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640940"/>
            <a:ext cx="4762500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576536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rgbClr val="92D050"/>
                </a:solidFill>
                <a:effectLst/>
              </a:rPr>
              <a:t>Выполнили: учитель начальных классов </a:t>
            </a:r>
            <a:br>
              <a:rPr lang="ru-RU" sz="1600" dirty="0" smtClean="0">
                <a:solidFill>
                  <a:srgbClr val="92D050"/>
                </a:solidFill>
                <a:effectLst/>
              </a:rPr>
            </a:br>
            <a:r>
              <a:rPr lang="ru-RU" sz="1600" dirty="0" smtClean="0">
                <a:solidFill>
                  <a:srgbClr val="92D050"/>
                </a:solidFill>
                <a:effectLst/>
              </a:rPr>
              <a:t>Лобик Р.Ю</a:t>
            </a:r>
            <a:r>
              <a:rPr lang="ru-RU" sz="1600" dirty="0">
                <a:solidFill>
                  <a:srgbClr val="92D050"/>
                </a:solidFill>
                <a:effectLst/>
              </a:rPr>
              <a:t>. МБОУ «</a:t>
            </a:r>
            <a:r>
              <a:rPr lang="ru-RU" sz="1600" dirty="0" err="1">
                <a:solidFill>
                  <a:srgbClr val="92D050"/>
                </a:solidFill>
                <a:effectLst/>
              </a:rPr>
              <a:t>Чикойская</a:t>
            </a:r>
            <a:r>
              <a:rPr lang="ru-RU" sz="1600" dirty="0">
                <a:solidFill>
                  <a:srgbClr val="92D050"/>
                </a:solidFill>
                <a:effectLst/>
              </a:rPr>
              <a:t>  СОШ» </a:t>
            </a:r>
            <a:r>
              <a:rPr lang="ru-RU" sz="1600" dirty="0" smtClean="0">
                <a:solidFill>
                  <a:srgbClr val="92D050"/>
                </a:solidFill>
                <a:effectLst/>
              </a:rPr>
              <a:t/>
            </a:r>
            <a:br>
              <a:rPr lang="ru-RU" sz="1600" dirty="0" smtClean="0">
                <a:solidFill>
                  <a:srgbClr val="92D050"/>
                </a:solidFill>
                <a:effectLst/>
              </a:rPr>
            </a:br>
            <a:r>
              <a:rPr lang="ru-RU" sz="1600" smtClean="0">
                <a:solidFill>
                  <a:srgbClr val="92D050"/>
                </a:solidFill>
                <a:effectLst/>
              </a:rPr>
              <a:t> и ученица </a:t>
            </a:r>
            <a:r>
              <a:rPr lang="ru-RU" sz="1600" dirty="0" smtClean="0">
                <a:solidFill>
                  <a:srgbClr val="92D050"/>
                </a:solidFill>
                <a:effectLst/>
              </a:rPr>
              <a:t>11 класса</a:t>
            </a:r>
            <a:br>
              <a:rPr lang="ru-RU" sz="1600" dirty="0" smtClean="0">
                <a:solidFill>
                  <a:srgbClr val="92D050"/>
                </a:solidFill>
                <a:effectLst/>
              </a:rPr>
            </a:br>
            <a:r>
              <a:rPr lang="ru-RU" sz="1600" dirty="0" smtClean="0">
                <a:solidFill>
                  <a:srgbClr val="92D050"/>
                </a:solidFill>
                <a:effectLst/>
              </a:rPr>
              <a:t>Игумнова Татьяна.</a:t>
            </a:r>
            <a:endParaRPr lang="ru-RU" sz="1600" dirty="0">
              <a:solidFill>
                <a:srgbClr val="92D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313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Чурсинв И.Ф\Ч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092" y="4744003"/>
            <a:ext cx="2158625" cy="149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Чурсинв И.Ф\Ч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23637"/>
            <a:ext cx="2823688" cy="207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ownloads\медал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430" y="4442334"/>
            <a:ext cx="1137621" cy="206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Чурсинв И.Ф\Ч1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0624" y="147775"/>
            <a:ext cx="4787568" cy="184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2276873"/>
            <a:ext cx="372465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Боевые награды прадеда.</a:t>
            </a:r>
          </a:p>
          <a:p>
            <a:pPr algn="ctr"/>
            <a:r>
              <a:rPr lang="ru-RU" sz="2000" dirty="0">
                <a:ln w="11430"/>
                <a:solidFill>
                  <a:srgbClr val="FFFF00"/>
                </a:solidFill>
              </a:rPr>
              <a:t>Б</a:t>
            </a:r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ыл награждён медалями: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  «За боевые заслуги», 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«За победу над Германией»,  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«За победу над Японией»,</a:t>
            </a:r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  </a:t>
            </a:r>
          </a:p>
          <a:p>
            <a:pPr algn="ctr"/>
            <a:r>
              <a:rPr lang="ru-RU" sz="2000" dirty="0">
                <a:ln w="11430"/>
                <a:solidFill>
                  <a:srgbClr val="FFFF00"/>
                </a:solidFill>
              </a:rPr>
              <a:t>о</a:t>
            </a:r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рденом «Красная звезда», </a:t>
            </a:r>
          </a:p>
          <a:p>
            <a:pPr algn="ctr"/>
            <a:endParaRPr lang="ru-RU" sz="2000" cap="none" spc="0" dirty="0">
              <a:ln w="11430"/>
              <a:solidFill>
                <a:srgbClr val="FFFF00"/>
              </a:solidFill>
            </a:endParaRPr>
          </a:p>
        </p:txBody>
      </p:sp>
      <p:pic>
        <p:nvPicPr>
          <p:cNvPr id="2056" name="Picture 8" descr="C:\Users\USer\Downloads\МЕДАЛЬ 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442334"/>
            <a:ext cx="1100948" cy="203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ownloads\Медаль 3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4174" y="4442333"/>
            <a:ext cx="1898079" cy="179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USer\Downloads\Мед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427246"/>
            <a:ext cx="1201815" cy="197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1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</a:rPr>
              <a:t>Письмо жене Любе.    Дата:  25 мая 1943 года.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098" name="Picture 2" descr="G:\Чурсинв И.Ф\Ч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88640"/>
            <a:ext cx="3672408" cy="496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Чурсинв И.Ф\Ч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3252" y="210944"/>
            <a:ext cx="4034714" cy="494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5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3011310" cy="1418456"/>
          </a:xfrm>
        </p:spPr>
        <p:txBody>
          <a:bodyPr/>
          <a:lstStyle/>
          <a:p>
            <a:r>
              <a:rPr lang="ru-RU" sz="2000" dirty="0" smtClean="0">
                <a:solidFill>
                  <a:srgbClr val="FFFF00"/>
                </a:solidFill>
              </a:rPr>
              <a:t>Некролог о смерти моего прадеда  в газете «</a:t>
            </a:r>
            <a:r>
              <a:rPr lang="ru-RU" sz="2000" dirty="0" err="1" smtClean="0">
                <a:solidFill>
                  <a:srgbClr val="FFFF00"/>
                </a:solidFill>
              </a:rPr>
              <a:t>Чкаловец</a:t>
            </a:r>
            <a:r>
              <a:rPr lang="ru-RU" sz="2000" dirty="0" smtClean="0">
                <a:solidFill>
                  <a:srgbClr val="FFFF00"/>
                </a:solidFill>
              </a:rPr>
              <a:t>» от 13 августа 1947 года.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G:\Чурсинв И.Ф\Ч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2132856"/>
            <a:ext cx="5298727" cy="442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Чурсинв И.Ф\Ч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04619"/>
            <a:ext cx="8560340" cy="181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58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2014-12-11\0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404664"/>
            <a:ext cx="4176464" cy="60931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332656"/>
            <a:ext cx="4248472" cy="55399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ln w="11430"/>
                <a:solidFill>
                  <a:srgbClr val="FFFF00"/>
                </a:solidFill>
              </a:rPr>
              <a:t>Самойлов Григорий</a:t>
            </a:r>
          </a:p>
          <a:p>
            <a:pPr algn="ctr"/>
            <a:r>
              <a:rPr lang="ru-RU" sz="2400" cap="none" spc="0" dirty="0" smtClean="0">
                <a:ln w="11430"/>
                <a:solidFill>
                  <a:srgbClr val="FFFF00"/>
                </a:solidFill>
              </a:rPr>
              <a:t>Петрович</a:t>
            </a:r>
          </a:p>
          <a:p>
            <a:pPr algn="ctr"/>
            <a:r>
              <a:rPr lang="ru-RU" dirty="0" smtClean="0">
                <a:ln w="11430"/>
              </a:rPr>
              <a:t>Родился в 1925 году в селе Мурочи.</a:t>
            </a:r>
          </a:p>
          <a:p>
            <a:pPr algn="ctr"/>
            <a:r>
              <a:rPr lang="ru-RU" cap="none" spc="0" dirty="0" smtClean="0">
                <a:ln w="11430"/>
              </a:rPr>
              <a:t>Свой боевой путь начал в боях </a:t>
            </a:r>
          </a:p>
          <a:p>
            <a:pPr algn="ctr"/>
            <a:r>
              <a:rPr lang="ru-RU" cap="none" spc="0" dirty="0" smtClean="0">
                <a:ln w="11430"/>
              </a:rPr>
              <a:t>под Москвой и </a:t>
            </a:r>
          </a:p>
          <a:p>
            <a:pPr algn="ctr"/>
            <a:r>
              <a:rPr lang="ru-RU" cap="none" spc="0" dirty="0" smtClean="0">
                <a:ln w="11430"/>
              </a:rPr>
              <a:t>закончил доблестной победой </a:t>
            </a:r>
          </a:p>
          <a:p>
            <a:pPr algn="ctr"/>
            <a:r>
              <a:rPr lang="ru-RU" cap="none" spc="0" dirty="0" smtClean="0">
                <a:ln w="11430"/>
              </a:rPr>
              <a:t>под Берлином. </a:t>
            </a:r>
          </a:p>
          <a:p>
            <a:pPr algn="ctr"/>
            <a:r>
              <a:rPr lang="ru-RU" cap="none" spc="0" dirty="0" smtClean="0">
                <a:ln w="11430"/>
              </a:rPr>
              <a:t>После Победы остался там </a:t>
            </a:r>
          </a:p>
          <a:p>
            <a:pPr algn="ctr"/>
            <a:r>
              <a:rPr lang="ru-RU" dirty="0">
                <a:ln w="11430"/>
              </a:rPr>
              <a:t>е</a:t>
            </a:r>
            <a:r>
              <a:rPr lang="ru-RU" dirty="0" smtClean="0">
                <a:ln w="11430"/>
              </a:rPr>
              <a:t>щё на три года.</a:t>
            </a:r>
          </a:p>
          <a:p>
            <a:pPr algn="ctr"/>
            <a:r>
              <a:rPr lang="ru-RU" cap="none" spc="0" dirty="0">
                <a:ln w="11430"/>
              </a:rPr>
              <a:t> </a:t>
            </a:r>
            <a:r>
              <a:rPr lang="ru-RU" cap="none" spc="0" dirty="0" smtClean="0">
                <a:ln w="11430"/>
              </a:rPr>
              <a:t> В боях с фашистами проявлял </a:t>
            </a:r>
          </a:p>
          <a:p>
            <a:pPr algn="ctr"/>
            <a:r>
              <a:rPr lang="ru-RU" dirty="0">
                <a:ln w="11430"/>
              </a:rPr>
              <a:t>х</a:t>
            </a:r>
            <a:r>
              <a:rPr lang="ru-RU" dirty="0" smtClean="0">
                <a:ln w="11430"/>
              </a:rPr>
              <a:t>рабрость и отвагу.  Награждён  двумя орденами «Красной звезды»,</a:t>
            </a:r>
          </a:p>
          <a:p>
            <a:pPr algn="ctr"/>
            <a:r>
              <a:rPr lang="ru-RU" cap="none" spc="0" dirty="0" smtClean="0">
                <a:ln w="11430"/>
              </a:rPr>
              <a:t>Орденом Отечественной войны,</a:t>
            </a:r>
          </a:p>
          <a:p>
            <a:pPr algn="ctr"/>
            <a:r>
              <a:rPr lang="ru-RU" dirty="0">
                <a:ln w="11430"/>
              </a:rPr>
              <a:t>м</a:t>
            </a:r>
            <a:r>
              <a:rPr lang="ru-RU" dirty="0" smtClean="0">
                <a:ln w="11430"/>
              </a:rPr>
              <a:t>едалями «За отвагу», </a:t>
            </a:r>
          </a:p>
          <a:p>
            <a:pPr algn="ctr"/>
            <a:r>
              <a:rPr lang="ru-RU" cap="none" spc="0" dirty="0" smtClean="0">
                <a:ln w="11430"/>
              </a:rPr>
              <a:t>Награждён сталинградской </a:t>
            </a:r>
            <a:r>
              <a:rPr lang="ru-RU" dirty="0">
                <a:ln w="11430"/>
              </a:rPr>
              <a:t>г</a:t>
            </a:r>
            <a:r>
              <a:rPr lang="ru-RU" cap="none" spc="0" dirty="0" smtClean="0">
                <a:ln w="11430"/>
              </a:rPr>
              <a:t>рамотой </a:t>
            </a:r>
            <a:r>
              <a:rPr lang="ru-RU" dirty="0" smtClean="0">
                <a:ln w="11430"/>
              </a:rPr>
              <a:t>за боевые подвиги.</a:t>
            </a:r>
          </a:p>
          <a:p>
            <a:pPr algn="ctr"/>
            <a:r>
              <a:rPr lang="ru-RU" cap="none" spc="0" dirty="0" smtClean="0">
                <a:ln w="11430"/>
              </a:rPr>
              <a:t>После войны работал слесарем на </a:t>
            </a:r>
            <a:r>
              <a:rPr lang="ru-RU" cap="none" spc="0" dirty="0" err="1" smtClean="0">
                <a:ln w="11430"/>
              </a:rPr>
              <a:t>Чикойском</a:t>
            </a:r>
            <a:r>
              <a:rPr lang="ru-RU" cap="none" spc="0" dirty="0" smtClean="0">
                <a:ln w="11430"/>
              </a:rPr>
              <a:t> Кожевенном заводе</a:t>
            </a:r>
          </a:p>
          <a:p>
            <a:pPr algn="ctr"/>
            <a:r>
              <a:rPr lang="ru-RU" dirty="0">
                <a:ln w="11430"/>
              </a:rPr>
              <a:t>и</a:t>
            </a:r>
            <a:r>
              <a:rPr lang="ru-RU" dirty="0" smtClean="0">
                <a:ln w="11430"/>
              </a:rPr>
              <a:t>м.  Ф.Э Дзержинского. </a:t>
            </a:r>
            <a:endParaRPr lang="ru-RU" cap="none" spc="0" dirty="0">
              <a:ln w="11430"/>
            </a:endParaRPr>
          </a:p>
        </p:txBody>
      </p:sp>
    </p:spTree>
    <p:extLst>
      <p:ext uri="{BB962C8B-B14F-4D97-AF65-F5344CB8AC3E}">
        <p14:creationId xmlns:p14="http://schemas.microsoft.com/office/powerpoint/2010/main" val="109236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195736" y="5589240"/>
            <a:ext cx="6768752" cy="108012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>                      </a:t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>
                <a:effectLst/>
                <a:latin typeface="Monotype Corsiva" panose="03010101010201010101" pitchFamily="66" charset="0"/>
              </a:rPr>
              <a:t/>
            </a:r>
            <a:br>
              <a:rPr lang="ru-RU" sz="2000" dirty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>
                <a:effectLst/>
                <a:latin typeface="Monotype Corsiva" panose="03010101010201010101" pitchFamily="66" charset="0"/>
              </a:rPr>
              <a:t/>
            </a:r>
            <a:br>
              <a:rPr lang="ru-RU" sz="2000" dirty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Андреева Надежда Григорьевна</a:t>
            </a:r>
            <a:r>
              <a:rPr lang="ru-RU" sz="2000" dirty="0" smtClean="0">
                <a:effectLst/>
                <a:latin typeface="Monotype Corsiva" panose="03010101010201010101" pitchFamily="66" charset="0"/>
              </a:rPr>
              <a:t>-моя прабабушка по линии деда.</a:t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>Родилась в 1924 году, в посёлке Чикой </a:t>
            </a:r>
            <a:r>
              <a:rPr lang="ru-RU" sz="2000" dirty="0" err="1" smtClean="0">
                <a:effectLst/>
                <a:latin typeface="Monotype Corsiva" panose="03010101010201010101" pitchFamily="66" charset="0"/>
              </a:rPr>
              <a:t>Кяхтинского</a:t>
            </a:r>
            <a:r>
              <a:rPr lang="ru-RU" sz="2000" dirty="0" smtClean="0">
                <a:effectLst/>
                <a:latin typeface="Monotype Corsiva" panose="03010101010201010101" pitchFamily="66" charset="0"/>
              </a:rPr>
              <a:t> района, Бурятской АССР.</a:t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>Окончила школу в 1941 году, поступила работать на Кожевенный завод. На сырьевой склад.  Проработала до 1943 года.  В 1943 году обучили  девчат военному делу.  Обучение длилось  месяц без отрыва от производства. А после 2 месяцев отстранили от работы, были на военном положении. Закончив военные курсы, сдали экзамены.   Училось их человек 30.  Это были , в основном, женщины бездетные.  В октябре месяце их вызвали в 1943 году в военкомат, вручили повестки и забрали в армию. С посёлка  Чикой забрали 5 человек, в том числе и Надежду Григорьевну. </a:t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>
                <a:effectLst/>
                <a:latin typeface="Monotype Corsiva" panose="03010101010201010101" pitchFamily="66" charset="0"/>
              </a:rPr>
              <a:t> </a:t>
            </a:r>
            <a:r>
              <a:rPr lang="ru-RU" sz="2000" dirty="0" smtClean="0">
                <a:effectLst/>
                <a:latin typeface="Monotype Corsiva" panose="03010101010201010101" pitchFamily="66" charset="0"/>
              </a:rPr>
              <a:t>Довезли до Улан-Удэ, там выдали полушубки, валенки, шапки. Повезли на Запад. .Доехали до Свердловской области, города Нижний Тагил.  Там их оформили на </a:t>
            </a:r>
            <a:r>
              <a:rPr lang="ru-RU" sz="2000" dirty="0" err="1" smtClean="0">
                <a:effectLst/>
                <a:latin typeface="Monotype Corsiva" panose="03010101010201010101" pitchFamily="66" charset="0"/>
              </a:rPr>
              <a:t>коксо</a:t>
            </a:r>
            <a:r>
              <a:rPr lang="ru-RU" sz="2000" dirty="0" smtClean="0">
                <a:effectLst/>
                <a:latin typeface="Monotype Corsiva" panose="03010101010201010101" pitchFamily="66" charset="0"/>
              </a:rPr>
              <a:t>-химический завод.  Проработала там до 1945 года. В 1950 году вернулась в родное село, где работала до пенсии.</a:t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effectLst/>
                <a:latin typeface="Monotype Corsiva" panose="03010101010201010101" pitchFamily="66" charset="0"/>
              </a:rPr>
            </a:br>
            <a:r>
              <a:rPr lang="ru-RU" sz="2000" dirty="0" smtClean="0">
                <a:effectLst/>
                <a:latin typeface="Monotype Corsiva" panose="03010101010201010101" pitchFamily="66" charset="0"/>
              </a:rPr>
              <a:t> </a:t>
            </a: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endParaRPr lang="ru-RU" sz="1600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C:\Users\USer\Pictures\2015-01-18\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772816"/>
            <a:ext cx="2052662" cy="260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2015-01-21\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847" y="260648"/>
            <a:ext cx="16488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6" y="404664"/>
            <a:ext cx="7128793" cy="6174648"/>
          </a:xfrm>
        </p:spPr>
        <p:txBody>
          <a:bodyPr/>
          <a:lstStyle/>
          <a:p>
            <a:pPr algn="ctr"/>
            <a:r>
              <a:rPr lang="ru-RU" sz="1400" dirty="0" smtClean="0"/>
              <a:t>      </a:t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Из воспоминаний </a:t>
            </a:r>
            <a:r>
              <a:rPr lang="ru-RU" sz="1400" dirty="0" smtClean="0">
                <a:solidFill>
                  <a:srgbClr val="FFFF00"/>
                </a:solidFill>
              </a:rPr>
              <a:t>Бородиной </a:t>
            </a:r>
            <a:r>
              <a:rPr lang="ru-RU" sz="1400" dirty="0" err="1" smtClean="0">
                <a:solidFill>
                  <a:srgbClr val="FFFF00"/>
                </a:solidFill>
              </a:rPr>
              <a:t>Евлалии</a:t>
            </a:r>
            <a:r>
              <a:rPr lang="ru-RU" sz="1400" dirty="0" smtClean="0">
                <a:solidFill>
                  <a:srgbClr val="FFFF00"/>
                </a:solidFill>
              </a:rPr>
              <a:t> Иннокентьевны </a:t>
            </a:r>
            <a:r>
              <a:rPr lang="ru-RU" sz="1400" dirty="0" smtClean="0"/>
              <a:t>– жены  </a:t>
            </a:r>
            <a:r>
              <a:rPr lang="ru-RU" sz="1400" dirty="0" smtClean="0">
                <a:solidFill>
                  <a:srgbClr val="FFFF00"/>
                </a:solidFill>
              </a:rPr>
              <a:t>Игумнова  Ивана  Александровича</a:t>
            </a:r>
            <a:r>
              <a:rPr lang="ru-RU" sz="1400" dirty="0" smtClean="0"/>
              <a:t>,  моего прадеда.</a:t>
            </a:r>
            <a:br>
              <a:rPr lang="ru-RU" sz="1400" dirty="0" smtClean="0"/>
            </a:br>
            <a:r>
              <a:rPr lang="ru-RU" sz="1400" dirty="0" smtClean="0"/>
              <a:t>      «….В мае 1941 года закончила 7 классов, а в июне началась война. Отца забрали                                    на фронт. На руках у матери осталось 5 детей. Хлеб получали по карточкам 400 гр. на детей и иждивенца  и 600 гр. на работающего. Постоянно хотелось кушать и питались всем, чтоб утолить голод: жевали хвою с лиственницы, молодые побеги сосны, копали луковицы сараны и корни солодки, рвали полевой лук-</a:t>
            </a:r>
            <a:r>
              <a:rPr lang="ru-RU" sz="1400" dirty="0" err="1" smtClean="0"/>
              <a:t>мангир</a:t>
            </a:r>
            <a:r>
              <a:rPr lang="ru-RU" sz="1400" dirty="0" smtClean="0"/>
              <a:t>, жевали жмых, которым кормили лошадей пограничники., собирали колоски зерна. Зимой все дружно готовили дрова в лесу, пилили их в школьном дворе и топили печь в своём классе.  Глядя на огонь, мечтали о будущем.</a:t>
            </a:r>
            <a:br>
              <a:rPr lang="ru-RU" sz="1400" dirty="0" smtClean="0"/>
            </a:br>
            <a:r>
              <a:rPr lang="ru-RU" sz="1400" dirty="0" smtClean="0"/>
              <a:t>Мы постоянно поддерживали связь с фронтовиками-писали им тёплые письма, собирали посылки: шили платочки, кисеты, подворотнички, вязали носки и варежки, посылали листовой табак, конверты, бумагу, карандаши. </a:t>
            </a:r>
            <a:br>
              <a:rPr lang="ru-RU" sz="1400" dirty="0" smtClean="0"/>
            </a:br>
            <a:r>
              <a:rPr lang="ru-RU" sz="1400" dirty="0"/>
              <a:t> </a:t>
            </a:r>
            <a:r>
              <a:rPr lang="ru-RU" sz="1400" dirty="0" smtClean="0"/>
              <a:t>  Из 9 класса проводили на фронт двоих своих одноклассников. </a:t>
            </a:r>
            <a:br>
              <a:rPr lang="ru-RU" sz="1400" dirty="0" smtClean="0"/>
            </a:br>
            <a:r>
              <a:rPr lang="ru-RU" sz="1400" dirty="0" smtClean="0"/>
              <a:t>Неоднократно, будучи студенткой Улан-Удэнского учительского института, ходили на вокзал, встречали эшелоны с ранеными солдатами. Помогали выносить раненых из вагонов. Навещали раненых в госпитале, выступали с концертами, писали письма лежачим больным..   И вот пришла долгожданная победа! 9 мая ликовал весь народ на улицах Улан-Удэ. Обнимались и целовались совершенно незнакомые  люди, танцевали прямо на улицах, все были нарядными.</a:t>
            </a:r>
            <a:br>
              <a:rPr lang="ru-RU" sz="1400" dirty="0" smtClean="0"/>
            </a:br>
            <a:r>
              <a:rPr lang="ru-RU" sz="1400" dirty="0" smtClean="0"/>
              <a:t>                                    В июне 1945 года я закончила институт и по распределению была направлена в </a:t>
            </a:r>
            <a:r>
              <a:rPr lang="ru-RU" sz="1400" dirty="0" err="1" smtClean="0"/>
              <a:t>Тамирскую</a:t>
            </a:r>
            <a:r>
              <a:rPr lang="ru-RU" sz="1400" dirty="0" smtClean="0"/>
              <a:t> школу». </a:t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                     </a:t>
            </a:r>
            <a:r>
              <a:rPr lang="ru-RU" sz="1400" dirty="0" smtClean="0">
                <a:solidFill>
                  <a:srgbClr val="92D050"/>
                </a:solidFill>
              </a:rPr>
              <a:t>     С сыном Анатолием, участником боевых действий в Чечне. Награждён Орденом мужества.</a:t>
            </a:r>
            <a:br>
              <a:rPr lang="ru-RU" sz="1400" dirty="0" smtClean="0">
                <a:solidFill>
                  <a:srgbClr val="92D050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147" name="Picture 3" descr="C:\Users\USer\Pictures\2015-01-21\00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596" y="4509120"/>
            <a:ext cx="3273370" cy="213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3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USer\Downloads\73466664_64618479_svech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93576"/>
            <a:ext cx="4464496" cy="51125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955894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cap="none" spc="0" dirty="0" smtClean="0">
                <a:ln w="11430"/>
                <a:solidFill>
                  <a:srgbClr val="FF0000"/>
                </a:solidFill>
              </a:rPr>
              <a:t>ПАМЯТИ ПАВШИХ БУДЬТЕ ДОСТОЙНЫ…..</a:t>
            </a:r>
            <a:endParaRPr lang="ru-RU" sz="4000" cap="none" spc="0" dirty="0">
              <a:ln w="1143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5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5256584" cy="53866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Monotype Corsiva" panose="03010101010201010101" pitchFamily="66" charset="0"/>
              </a:rPr>
              <a:t>Из семьи моей прабабушки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Бухольцевой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Арины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Нефедьевны</a:t>
            </a:r>
            <a:r>
              <a:rPr lang="ru-RU" sz="2000" dirty="0" smtClean="0">
                <a:latin typeface="Monotype Corsiva" panose="03010101010201010101" pitchFamily="66" charset="0"/>
              </a:rPr>
              <a:t> ушли на фронт 8 братьев и пятеро из них погибли.  До начала войны эти люди были репрессированы  и сосланы с родной земли. Позже реабилитированы и отправлены на фронт. А с 1941 по 1942 годы погибли..  Их имена занесены в Книгу Памяти и на мемориальных досках памятников погибших. Вот их имена:</a:t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Бухольцев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Гаврила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Нефедьевич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.</a:t>
            </a:r>
            <a:b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Бухольцев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Пётр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Нефедьевич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.</a:t>
            </a:r>
            <a:b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Бухольцев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Алексей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Нефедьевич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.</a:t>
            </a:r>
            <a:b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Бухольцев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Владимир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Нефедьевич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.</a:t>
            </a:r>
            <a:b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/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>На фото прабабушка 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Арина </a:t>
            </a:r>
            <a:r>
              <a:rPr lang="ru-RU" sz="2000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Нефедьевна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</a:rPr>
              <a:t>с мужем 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Александром Кузьмичом </a:t>
            </a:r>
            <a:r>
              <a:rPr lang="ru-RU" sz="2000" dirty="0" smtClean="0">
                <a:latin typeface="Monotype Corsiva" panose="03010101010201010101" pitchFamily="66" charset="0"/>
              </a:rPr>
              <a:t>и двумя детьми.</a:t>
            </a:r>
            <a:br>
              <a:rPr lang="ru-RU" sz="2000" dirty="0" smtClean="0">
                <a:latin typeface="Monotype Corsiva" panose="03010101010201010101" pitchFamily="66" charset="0"/>
              </a:rPr>
            </a:br>
            <a:r>
              <a:rPr lang="ru-RU" sz="2000" dirty="0" smtClean="0">
                <a:latin typeface="Monotype Corsiva" panose="03010101010201010101" pitchFamily="66" charset="0"/>
              </a:rPr>
              <a:t>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074" name="Picture 2" descr="C:\Users\USer\Pictures\2015-01-18\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6851" y="980728"/>
            <a:ext cx="3168352" cy="441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92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517232"/>
            <a:ext cx="6989400" cy="1224136"/>
          </a:xfrm>
        </p:spPr>
        <p:txBody>
          <a:bodyPr/>
          <a:lstStyle/>
          <a:p>
            <a:r>
              <a:rPr lang="ru-RU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>
                <a:solidFill>
                  <a:srgbClr val="FFFF00"/>
                </a:solidFill>
                <a:effectLst/>
              </a:rPr>
              <a:t/>
            </a:r>
            <a:br>
              <a:rPr lang="ru-RU" sz="2000" dirty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>
                <a:solidFill>
                  <a:srgbClr val="FFFF00"/>
                </a:solidFill>
                <a:effectLst/>
              </a:rPr>
              <a:t/>
            </a:r>
            <a:br>
              <a:rPr lang="ru-RU" sz="2000" dirty="0">
                <a:solidFill>
                  <a:srgbClr val="FFFF00"/>
                </a:solidFill>
                <a:effectLst/>
              </a:rPr>
            </a:br>
            <a:r>
              <a:rPr lang="ru-RU" sz="2000" dirty="0" err="1" smtClean="0">
                <a:solidFill>
                  <a:srgbClr val="FFFF00"/>
                </a:solidFill>
                <a:effectLst/>
              </a:rPr>
              <a:t>Бухольцевы</a:t>
            </a:r>
            <a:r>
              <a:rPr lang="ru-RU" sz="2000" dirty="0" smtClean="0">
                <a:solidFill>
                  <a:srgbClr val="FFFF00"/>
                </a:solidFill>
                <a:effectLst/>
              </a:rPr>
              <a:t> Алексей </a:t>
            </a:r>
            <a:r>
              <a:rPr lang="ru-RU" sz="2000" dirty="0" err="1" smtClean="0">
                <a:solidFill>
                  <a:srgbClr val="FFFF00"/>
                </a:solidFill>
                <a:effectLst/>
              </a:rPr>
              <a:t>Нефёдьевич</a:t>
            </a:r>
            <a:r>
              <a:rPr lang="ru-RU" sz="2000" dirty="0" smtClean="0">
                <a:solidFill>
                  <a:srgbClr val="FFFF00"/>
                </a:solidFill>
                <a:effectLst/>
              </a:rPr>
              <a:t>  и Пётр </a:t>
            </a:r>
            <a:r>
              <a:rPr lang="ru-RU" sz="2000" dirty="0" err="1" smtClean="0">
                <a:solidFill>
                  <a:srgbClr val="FFFF00"/>
                </a:solidFill>
                <a:effectLst/>
              </a:rPr>
              <a:t>Нефёдьевич</a:t>
            </a:r>
            <a:r>
              <a:rPr lang="ru-RU" sz="2000" dirty="0" smtClean="0">
                <a:solidFill>
                  <a:srgbClr val="FFFF00"/>
                </a:solidFill>
                <a:effectLst/>
              </a:rPr>
              <a:t>,                 погибшие в годы войны. Уроженцы с. </a:t>
            </a:r>
            <a:r>
              <a:rPr lang="ru-RU" sz="2000" dirty="0" err="1" smtClean="0">
                <a:solidFill>
                  <a:srgbClr val="FFFF00"/>
                </a:solidFill>
                <a:effectLst/>
              </a:rPr>
              <a:t>Полканово</a:t>
            </a:r>
            <a:r>
              <a:rPr lang="ru-RU" sz="2000" dirty="0" smtClean="0">
                <a:solidFill>
                  <a:srgbClr val="FFFF00"/>
                </a:solidFill>
                <a:effectLst/>
              </a:rPr>
              <a:t>.  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Родные братья моей прабабушки Арины </a:t>
            </a:r>
            <a:r>
              <a:rPr lang="ru-RU" sz="2000" dirty="0" err="1" smtClean="0">
                <a:solidFill>
                  <a:srgbClr val="FFFF00"/>
                </a:solidFill>
                <a:effectLst/>
              </a:rPr>
              <a:t>Нефёдьевны</a:t>
            </a:r>
            <a:r>
              <a:rPr lang="ru-RU" sz="2000" dirty="0" smtClean="0">
                <a:solidFill>
                  <a:srgbClr val="FFFF00"/>
                </a:solidFill>
                <a:effectLst/>
              </a:rPr>
              <a:t>.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r>
              <a:rPr lang="ru-RU" sz="2000" dirty="0" smtClean="0">
                <a:solidFill>
                  <a:srgbClr val="FFFF00"/>
                </a:solidFill>
                <a:effectLst/>
              </a:rPr>
              <a:t> </a:t>
            </a:r>
            <a:br>
              <a:rPr lang="ru-RU" sz="2000" dirty="0" smtClean="0">
                <a:solidFill>
                  <a:srgbClr val="FFFF00"/>
                </a:solidFill>
                <a:effectLst/>
              </a:rPr>
            </a:br>
            <a:endParaRPr lang="ru-RU" sz="2000" dirty="0">
              <a:solidFill>
                <a:srgbClr val="FFFF00"/>
              </a:solidFill>
              <a:effectLst/>
            </a:endParaRPr>
          </a:p>
        </p:txBody>
      </p:sp>
      <p:pic>
        <p:nvPicPr>
          <p:cNvPr id="1026" name="Picture 2" descr="C:\Users\USer\Pictures\2015-01-21\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476672"/>
            <a:ext cx="4248472" cy="461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3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63888" y="404664"/>
            <a:ext cx="5400600" cy="6192688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>
                <a:latin typeface="Monotype Corsiva" panose="03010101010201010101" pitchFamily="66" charset="0"/>
              </a:rPr>
              <a:t/>
            </a:r>
            <a:br>
              <a:rPr lang="ru-RU" sz="1600" dirty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>
                <a:latin typeface="Monotype Corsiva" panose="03010101010201010101" pitchFamily="66" charset="0"/>
              </a:rPr>
              <a:t/>
            </a:r>
            <a:br>
              <a:rPr lang="ru-RU" sz="1600" dirty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>
                <a:latin typeface="Monotype Corsiva" panose="03010101010201010101" pitchFamily="66" charset="0"/>
              </a:rPr>
              <a:t/>
            </a:r>
            <a:br>
              <a:rPr lang="ru-RU" sz="1600" dirty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>
                <a:latin typeface="Monotype Corsiva" panose="03010101010201010101" pitchFamily="66" charset="0"/>
              </a:rPr>
              <a:t/>
            </a:r>
            <a:br>
              <a:rPr lang="ru-RU" sz="1600" dirty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>
                <a:latin typeface="Monotype Corsiva" panose="03010101010201010101" pitchFamily="66" charset="0"/>
              </a:rPr>
              <a:t/>
            </a:r>
            <a:br>
              <a:rPr lang="ru-RU" sz="1600" dirty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>
                <a:latin typeface="Monotype Corsiva" panose="03010101010201010101" pitchFamily="66" charset="0"/>
              </a:rPr>
              <a:t/>
            </a:r>
            <a:br>
              <a:rPr lang="ru-RU" sz="1600" dirty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/>
            </a:r>
            <a:br>
              <a:rPr lang="ru-RU" sz="1600" dirty="0" smtClean="0">
                <a:latin typeface="Monotype Corsiva" panose="03010101010201010101" pitchFamily="66" charset="0"/>
              </a:rPr>
            </a:br>
            <a:r>
              <a:rPr lang="ru-RU" sz="2200" dirty="0" smtClean="0">
                <a:latin typeface="Monotype Corsiva" panose="03010101010201010101" pitchFamily="66" charset="0"/>
              </a:rPr>
              <a:t>                      Мой прадед  по линии деда  </a:t>
            </a:r>
            <a:br>
              <a:rPr lang="ru-RU" sz="2200" dirty="0" smtClean="0">
                <a:latin typeface="Monotype Corsiva" panose="03010101010201010101" pitchFamily="66" charset="0"/>
              </a:rPr>
            </a:br>
            <a:r>
              <a:rPr lang="ru-RU" sz="2200" dirty="0">
                <a:solidFill>
                  <a:srgbClr val="FFFF00"/>
                </a:solidFill>
                <a:latin typeface="Monotype Corsiva" panose="03010101010201010101" pitchFamily="66" charset="0"/>
              </a:rPr>
              <a:t> </a:t>
            </a:r>
            <a:r>
              <a:rPr lang="ru-RU" sz="22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                 Игумнов Александр Кузьмич.</a:t>
            </a:r>
            <a:br>
              <a:rPr lang="ru-RU" sz="22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2200" dirty="0" smtClean="0">
                <a:latin typeface="Monotype Corsiva" panose="03010101010201010101" pitchFamily="66" charset="0"/>
              </a:rPr>
              <a:t>Родился в селе </a:t>
            </a:r>
            <a:r>
              <a:rPr lang="ru-RU" sz="2200" dirty="0" err="1" smtClean="0">
                <a:latin typeface="Monotype Corsiva" panose="03010101010201010101" pitchFamily="66" charset="0"/>
              </a:rPr>
              <a:t>Полканово</a:t>
            </a:r>
            <a:r>
              <a:rPr lang="ru-RU" sz="2200" dirty="0" smtClean="0">
                <a:latin typeface="Monotype Corsiva" panose="03010101010201010101" pitchFamily="66" charset="0"/>
              </a:rPr>
              <a:t>  </a:t>
            </a:r>
            <a:r>
              <a:rPr lang="ru-RU" sz="2200" dirty="0" err="1" smtClean="0">
                <a:latin typeface="Monotype Corsiva" panose="03010101010201010101" pitchFamily="66" charset="0"/>
              </a:rPr>
              <a:t>Кяхтинского</a:t>
            </a:r>
            <a:r>
              <a:rPr lang="ru-RU" sz="2200" dirty="0" smtClean="0">
                <a:latin typeface="Monotype Corsiva" panose="03010101010201010101" pitchFamily="66" charset="0"/>
              </a:rPr>
              <a:t> района БМАССР в 1907 году в семье крестьянина среднего достатка.   В семье было 8 детей. Трудились сообща, вели приусадебное хозяйстве-землю, скот , инвентарь. В  годы становления Советской власти в период раскулачивания потеряла имущество и вынуждена была искать работу на стороне. </a:t>
            </a:r>
            <a:r>
              <a:rPr lang="ru-RU" sz="2200" dirty="0" err="1" smtClean="0">
                <a:latin typeface="Monotype Corsiva" panose="03010101010201010101" pitchFamily="66" charset="0"/>
              </a:rPr>
              <a:t>Чикойский</a:t>
            </a:r>
            <a:r>
              <a:rPr lang="ru-RU" sz="2200" dirty="0" smtClean="0">
                <a:latin typeface="Monotype Corsiva" panose="03010101010201010101" pitchFamily="66" charset="0"/>
              </a:rPr>
              <a:t> кожевенный  завод в те годы были национализирован т принимал рабочих. Со всех сторон ехали в посёлок жители деревни, чтобы стать рабочими. Так семья Игумновых стала работать на заводе.  Отец-Кузьма </a:t>
            </a:r>
            <a:r>
              <a:rPr lang="ru-RU" sz="2200" dirty="0">
                <a:latin typeface="Monotype Corsiva" panose="03010101010201010101" pitchFamily="66" charset="0"/>
              </a:rPr>
              <a:t>В</a:t>
            </a:r>
            <a:r>
              <a:rPr lang="ru-RU" sz="2200" dirty="0" smtClean="0">
                <a:latin typeface="Monotype Corsiva" panose="03010101010201010101" pitchFamily="66" charset="0"/>
              </a:rPr>
              <a:t>асильевич был хорошим столяром, плотником. Этому он обучил своих сыновей и они </a:t>
            </a:r>
            <a:r>
              <a:rPr lang="ru-RU" sz="2200" dirty="0">
                <a:latin typeface="Monotype Corsiva" panose="03010101010201010101" pitchFamily="66" charset="0"/>
              </a:rPr>
              <a:t>с</a:t>
            </a:r>
            <a:r>
              <a:rPr lang="ru-RU" sz="2200" dirty="0" smtClean="0">
                <a:latin typeface="Monotype Corsiva" panose="03010101010201010101" pitchFamily="66" charset="0"/>
              </a:rPr>
              <a:t>тали строить цеха, рабочие бараки и т.д.  Жили в посёлке </a:t>
            </a:r>
            <a:r>
              <a:rPr lang="ru-RU" sz="2200" dirty="0" err="1" smtClean="0">
                <a:latin typeface="Monotype Corsiva" panose="03010101010201010101" pitchFamily="66" charset="0"/>
              </a:rPr>
              <a:t>Зыряновка</a:t>
            </a:r>
            <a:r>
              <a:rPr lang="ru-RU" sz="2200" dirty="0" smtClean="0">
                <a:latin typeface="Monotype Corsiva" panose="03010101010201010101" pitchFamily="66" charset="0"/>
              </a:rPr>
              <a:t>.  Ходили на работу в посёлок. Завели хозяйство, сыновья женились. И Александр Кузьмич поселился с семьёй.  В 1936 году завод сгорел в результате пожара</a:t>
            </a:r>
            <a:endParaRPr lang="ru-RU" sz="2200" dirty="0"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C:\Users\USer\Pictures\2015-01-18\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4744" y="548680"/>
            <a:ext cx="1682885" cy="245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Pictures\2015-01-18\0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223" y="3356992"/>
            <a:ext cx="332192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98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-218152"/>
            <a:ext cx="576064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.  </a:t>
            </a:r>
            <a:endParaRPr lang="ru-RU" dirty="0" smtClean="0">
              <a:latin typeface="Monotype Corsiva" panose="03010101010201010101" pitchFamily="66" charset="0"/>
            </a:endParaRPr>
          </a:p>
          <a:p>
            <a:endParaRPr lang="ru-RU" dirty="0" smtClean="0">
              <a:latin typeface="Monotype Corsiva" panose="03010101010201010101" pitchFamily="66" charset="0"/>
            </a:endParaRPr>
          </a:p>
          <a:p>
            <a:endParaRPr lang="ru-RU" dirty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Начались </a:t>
            </a:r>
            <a:r>
              <a:rPr lang="ru-RU" dirty="0">
                <a:latin typeface="Monotype Corsiva" panose="03010101010201010101" pitchFamily="66" charset="0"/>
              </a:rPr>
              <a:t>массовые репрессии.  Из семьи Игумновых был арестован ы </a:t>
            </a:r>
            <a:r>
              <a:rPr lang="ru-RU" dirty="0" smtClean="0">
                <a:latin typeface="Monotype Corsiva" panose="03010101010201010101" pitchFamily="66" charset="0"/>
              </a:rPr>
              <a:t>отец Кузьма </a:t>
            </a:r>
            <a:r>
              <a:rPr lang="ru-RU" dirty="0">
                <a:latin typeface="Monotype Corsiva" panose="03010101010201010101" pitchFamily="66" charset="0"/>
              </a:rPr>
              <a:t>Васильевич.  Его сыновья Фёдор и Александр.  Все они были репрессированы по политическим мотивам и отбывали заключение в Магаданской области.   Там погиб отец, а братья были реабилитированы.</a:t>
            </a:r>
            <a:br>
              <a:rPr lang="ru-RU" dirty="0">
                <a:latin typeface="Monotype Corsiva" panose="03010101010201010101" pitchFamily="66" charset="0"/>
              </a:rPr>
            </a:br>
            <a:r>
              <a:rPr lang="ru-RU" dirty="0">
                <a:latin typeface="Monotype Corsiva" panose="03010101010201010101" pitchFamily="66" charset="0"/>
              </a:rPr>
              <a:t> После реабилитации в 1938 году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</a:rPr>
              <a:t>Александр Кузьмич </a:t>
            </a:r>
            <a:r>
              <a:rPr lang="ru-RU" dirty="0">
                <a:latin typeface="Monotype Corsiva" panose="03010101010201010101" pitchFamily="66" charset="0"/>
              </a:rPr>
              <a:t>попал в действующую армию.  Участвовал в войне с Финляндией. В 1939 году снова служил в армии и попал на фронт, где из всего прошлого (а у него была кличка  враг народа) он служил в штрафной роте санитаром, спасал раненых и в 1942 году был тяжело ранен сам, контужен и списан с боевых действий. Домой пришёл лишь в 1942 году, где оставил на руках жены Арины </a:t>
            </a:r>
            <a:r>
              <a:rPr lang="ru-RU" dirty="0" err="1">
                <a:latin typeface="Monotype Corsiva" panose="03010101010201010101" pitchFamily="66" charset="0"/>
              </a:rPr>
              <a:t>Нефедьевны</a:t>
            </a:r>
            <a:r>
              <a:rPr lang="ru-RU" dirty="0">
                <a:latin typeface="Monotype Corsiva" panose="03010101010201010101" pitchFamily="66" charset="0"/>
              </a:rPr>
              <a:t> 5 детей.  Дома не был с 1936 года по 1942 год. Затем снова работал на заводе. В школе завхозом, в лесничестве.  Всю жизнь его преследовала незаконная репрессия и в 1950 году снова был осужден до 1954 года.  Выйдя на свободу, умер в 1954 году в возрасте 48 лет.  Осталось у него 4 сына и </a:t>
            </a:r>
            <a:endParaRPr lang="ru-RU" dirty="0" smtClean="0">
              <a:latin typeface="Monotype Corsiva" panose="03010101010201010101" pitchFamily="66" charset="0"/>
            </a:endParaRPr>
          </a:p>
          <a:p>
            <a:r>
              <a:rPr lang="ru-RU" dirty="0" smtClean="0">
                <a:latin typeface="Monotype Corsiva" panose="03010101010201010101" pitchFamily="66" charset="0"/>
              </a:rPr>
              <a:t>4 дочки. Все дети имеют </a:t>
            </a:r>
            <a:r>
              <a:rPr lang="ru-RU" dirty="0">
                <a:latin typeface="Monotype Corsiva" panose="03010101010201010101" pitchFamily="66" charset="0"/>
              </a:rPr>
              <a:t>семьи и до сих пор династия живёт и трудится.  </a:t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/>
          </a:p>
        </p:txBody>
      </p:sp>
      <p:pic>
        <p:nvPicPr>
          <p:cNvPr id="1027" name="Picture 3" descr="C:\Users\USer\Pictures\2015-01-19\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65661" y="1412776"/>
            <a:ext cx="2723745" cy="429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24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19872" y="116633"/>
            <a:ext cx="5544616" cy="458587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линии одной из моих бабушек Галины Андреевны Ивановой- Игумновой.</a:t>
            </a:r>
          </a:p>
          <a:p>
            <a:pPr algn="ctr"/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На фронт из их семьи ушли: 3 брата и отец</a:t>
            </a:r>
          </a:p>
          <a:p>
            <a:pPr algn="ctr"/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 Андрей Васильевич   </a:t>
            </a:r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-1898 г.р.</a:t>
            </a:r>
          </a:p>
          <a:p>
            <a:pPr algn="ctr"/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Имел образование 3 класса церковно-приходской школы и курсы почтовых работников в г. Москва до войны.  На фронт ушёл в августе 1941 года  Прошёл всю войну-связистом.  Воевал на 2 Белорусском фронте под командованием маршала  К.К. Рокоссовского, участвовал в форсировании Днепра. Был награждён медалями за отвагу и «Орденом Отечественной войны </a:t>
            </a:r>
            <a:r>
              <a:rPr lang="en-US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степени».  С войны пришёл в марте 1946 года, </a:t>
            </a:r>
            <a:r>
              <a:rPr lang="ru-RU" sz="1600" dirty="0" err="1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т.к</a:t>
            </a:r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после тяжёлых ранений лежал в госпитале в Белоруссии.. У него был выбит правый глаз и осколок находился в черепе под глазом.  По мед. показаниям этот осколок нельзя было удалять.   Мучили сильные головные боли.  После войны работал начальником отделения связи.   </a:t>
            </a:r>
          </a:p>
          <a:p>
            <a:pPr algn="ctr"/>
            <a:r>
              <a:rPr lang="ru-RU" sz="160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 в 1959 году в возрасте 61 года.</a:t>
            </a:r>
          </a:p>
          <a:p>
            <a:pPr algn="ctr"/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G:\ФОТО НА ПРЕЗЕНТАЦИЮ\IMAG28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271" y="1124744"/>
            <a:ext cx="2527441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:\ФОТО НА ПРЕЗЕНТАЦИЮ\OtechVoyna_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83787"/>
            <a:ext cx="1365323" cy="141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ФОТО НА ПРЕЗЕНТАЦИЮ\скачанные файлы (2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010336"/>
            <a:ext cx="1365323" cy="170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2015-01-21\00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4558226"/>
            <a:ext cx="3073940" cy="210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FFFF00"/>
                </a:solidFill>
                <a:effectLst/>
              </a:rPr>
              <a:t>                         С любимой женой Еленой</a:t>
            </a:r>
            <a:endParaRPr lang="ru-RU" sz="16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17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Табунов Михаил Михайлович</a:t>
            </a:r>
            <a:r>
              <a:rPr lang="ru-RU" sz="2400" dirty="0" smtClean="0">
                <a:latin typeface="Monotype Corsiva" panose="03010101010201010101" pitchFamily="66" charset="0"/>
              </a:rPr>
              <a:t>-один из дядей моей бабушки 1925 г.р.</a:t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>На войну попал в 1943 году. У него была бронь-учителей пока не брали. </a:t>
            </a:r>
            <a:r>
              <a:rPr lang="ru-RU" sz="2400" dirty="0">
                <a:latin typeface="Monotype Corsiva" panose="03010101010201010101" pitchFamily="66" charset="0"/>
              </a:rPr>
              <a:t>П</a:t>
            </a:r>
            <a:r>
              <a:rPr lang="ru-RU" sz="2400" dirty="0" smtClean="0">
                <a:latin typeface="Monotype Corsiva" panose="03010101010201010101" pitchFamily="66" charset="0"/>
              </a:rPr>
              <a:t>еред войной он успел закончить педагогический институт в г. Абакане Красноярского края, физико-математический факультет. На войне он пробыл недолго, так как в боях под Смоленском ему оторвало кисть правой руки.  После госпиталя его комиссовали.  Уже дома он научился писать левой рукой и продолжал преподавать в школе. Позднее был назначен директором одной из школ г. Красноярска. И до самой пенсии работал в этой должности.  Умер в 1984 году.</a:t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2400" dirty="0">
                <a:latin typeface="Monotype Corsiva" panose="03010101010201010101" pitchFamily="66" charset="0"/>
              </a:rPr>
              <a:t/>
            </a:r>
            <a:br>
              <a:rPr lang="ru-RU" sz="2400" dirty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>И ещё один дядя моей бабушки</a:t>
            </a:r>
            <a:r>
              <a:rPr lang="ru-RU" sz="2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-Табунов Николай Михайлович.  </a:t>
            </a:r>
            <a:r>
              <a:rPr lang="ru-RU" sz="2400" dirty="0" smtClean="0">
                <a:latin typeface="Monotype Corsiva" panose="03010101010201010101" pitchFamily="66" charset="0"/>
              </a:rPr>
              <a:t>Кадровый офицер, прослужил 18 лет.   После войны закончил институт и преподавал историю в г. Абакане.</a:t>
            </a:r>
            <a:r>
              <a:rPr lang="ru-RU" sz="2400" dirty="0">
                <a:latin typeface="Monotype Corsiva" panose="03010101010201010101" pitchFamily="66" charset="0"/>
              </a:rPr>
              <a:t/>
            </a:r>
            <a:br>
              <a:rPr lang="ru-RU" sz="2400" dirty="0">
                <a:latin typeface="Monotype Corsiva" panose="03010101010201010101" pitchFamily="66" charset="0"/>
              </a:rPr>
            </a:br>
            <a:r>
              <a:rPr lang="ru-RU" sz="2400" dirty="0" smtClean="0"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latin typeface="Monotype Corsiva" panose="03010101010201010101" pitchFamily="66" charset="0"/>
              </a:rPr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752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ОТО НА ПРЕЗЕНТАЦИЮ\filterimag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3166646"/>
            <a:ext cx="4971095" cy="353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928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anose="03010101010201010101" pitchFamily="66" charset="0"/>
              </a:rPr>
              <a:t>   Второй </a:t>
            </a:r>
            <a:r>
              <a:rPr lang="ru-RU" sz="2000" dirty="0">
                <a:latin typeface="Monotype Corsiva" panose="03010101010201010101" pitchFamily="66" charset="0"/>
              </a:rPr>
              <a:t>дядя  </a:t>
            </a:r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</a:rPr>
              <a:t>Табунов Борис Михайлович- </a:t>
            </a:r>
            <a:r>
              <a:rPr lang="ru-RU" sz="2000" dirty="0">
                <a:latin typeface="Monotype Corsiva" panose="03010101010201010101" pitchFamily="66" charset="0"/>
              </a:rPr>
              <a:t>родился в 1926 году, </a:t>
            </a:r>
            <a:endParaRPr lang="ru-RU" sz="2000" dirty="0" smtClean="0">
              <a:latin typeface="Monotype Corsiva" panose="03010101010201010101" pitchFamily="66" charset="0"/>
            </a:endParaRPr>
          </a:p>
          <a:p>
            <a:r>
              <a:rPr lang="ru-RU" sz="2000" dirty="0">
                <a:latin typeface="Monotype Corsiva" panose="03010101010201010101" pitchFamily="66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</a:rPr>
              <a:t>в </a:t>
            </a:r>
            <a:r>
              <a:rPr lang="ru-RU" sz="2000" dirty="0">
                <a:latin typeface="Monotype Corsiva" panose="03010101010201010101" pitchFamily="66" charset="0"/>
              </a:rPr>
              <a:t>Красноярском краев </a:t>
            </a:r>
            <a:r>
              <a:rPr lang="ru-RU" sz="2000" dirty="0" err="1">
                <a:latin typeface="Monotype Corsiva" panose="03010101010201010101" pitchFamily="66" charset="0"/>
              </a:rPr>
              <a:t>Бангадском</a:t>
            </a:r>
            <a:r>
              <a:rPr lang="ru-RU" sz="2000" dirty="0">
                <a:latin typeface="Monotype Corsiva" panose="03010101010201010101" pitchFamily="66" charset="0"/>
              </a:rPr>
              <a:t> р-не. </a:t>
            </a:r>
            <a:br>
              <a:rPr lang="ru-RU" sz="2000" dirty="0">
                <a:latin typeface="Monotype Corsiva" panose="03010101010201010101" pitchFamily="66" charset="0"/>
              </a:rPr>
            </a:br>
            <a:r>
              <a:rPr lang="ru-RU" sz="2000" dirty="0">
                <a:latin typeface="Monotype Corsiva" panose="03010101010201010101" pitchFamily="66" charset="0"/>
              </a:rPr>
              <a:t>На войну попал в возрасте 16 лет. Был адъютантом  командира роты.  С начальником дошёл до Берлина.  Потом был переброшен в </a:t>
            </a:r>
            <a:r>
              <a:rPr lang="ru-RU" sz="2000" dirty="0" smtClean="0">
                <a:latin typeface="Monotype Corsiva" panose="03010101010201010101" pitchFamily="66" charset="0"/>
              </a:rPr>
              <a:t>Японию.</a:t>
            </a:r>
            <a:r>
              <a:rPr lang="ru-RU" sz="2000" dirty="0">
                <a:latin typeface="Monotype Corsiva" panose="03010101010201010101" pitchFamily="66" charset="0"/>
              </a:rPr>
              <a:t> </a:t>
            </a:r>
            <a:r>
              <a:rPr lang="ru-RU" sz="2000" dirty="0" smtClean="0">
                <a:latin typeface="Monotype Corsiva" panose="03010101010201010101" pitchFamily="66" charset="0"/>
              </a:rPr>
              <a:t> После-стоял </a:t>
            </a:r>
            <a:r>
              <a:rPr lang="ru-RU" sz="2000" dirty="0">
                <a:latin typeface="Monotype Corsiva" panose="03010101010201010101" pitchFamily="66" charset="0"/>
              </a:rPr>
              <a:t>в Маньчжурии.  После войны окончил железнодорожный техникум в г. Красноярске</a:t>
            </a:r>
            <a:r>
              <a:rPr lang="ru-RU" sz="2000" dirty="0" smtClean="0">
                <a:latin typeface="Monotype Corsiva" panose="03010101010201010101" pitchFamily="66" charset="0"/>
              </a:rPr>
              <a:t>..  Работал </a:t>
            </a:r>
            <a:r>
              <a:rPr lang="ru-RU" sz="2000" dirty="0">
                <a:latin typeface="Monotype Corsiva" panose="03010101010201010101" pitchFamily="66" charset="0"/>
              </a:rPr>
              <a:t>на паровозах.  Потом машинистом электровоза.  Был награждён медалью  «За отвагу»  и Орденом Отечественной войны 1 степени. Войну закончил на Востоке</a:t>
            </a:r>
            <a:r>
              <a:rPr lang="ru-RU" sz="2000" dirty="0" smtClean="0">
                <a:latin typeface="Monotype Corsiva" panose="03010101010201010101" pitchFamily="66" charset="0"/>
              </a:rPr>
              <a:t>.</a:t>
            </a:r>
            <a:endParaRPr lang="ru-RU" sz="2000" dirty="0"/>
          </a:p>
        </p:txBody>
      </p:sp>
      <p:pic>
        <p:nvPicPr>
          <p:cNvPr id="4" name="Picture 2" descr="G:\ФОТО НА ПРЕЗЕНТАЦИЮ\1388980449_otvag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509" y="3166645"/>
            <a:ext cx="827290" cy="176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ФОТО НА ПРЕЗЕНТАЦИЮ\images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78" y="5301208"/>
            <a:ext cx="1300909" cy="140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2778" y="2420888"/>
            <a:ext cx="814167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400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Боевые   награды   и   Характеристика   командира</a:t>
            </a:r>
          </a:p>
          <a:p>
            <a:pPr algn="ctr"/>
            <a:r>
              <a:rPr lang="ru-RU" sz="1400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Части   на   ефрейтора  Б. М .  </a:t>
            </a:r>
            <a:r>
              <a:rPr lang="ru-RU" sz="1400" cap="all" dirty="0" err="1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Табунова</a:t>
            </a:r>
            <a:r>
              <a:rPr lang="ru-RU" sz="1400" cap="all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1400" cap="all" spc="0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827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Чурсинв И.Ф\Ч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908720"/>
            <a:ext cx="2880320" cy="44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19872" y="1556792"/>
            <a:ext cx="5328592" cy="4234408"/>
          </a:xfrm>
        </p:spPr>
        <p:txBody>
          <a:bodyPr/>
          <a:lstStyle/>
          <a:p>
            <a:r>
              <a:rPr lang="ru-RU" sz="2000" dirty="0" smtClean="0">
                <a:solidFill>
                  <a:srgbClr val="FFFF00"/>
                </a:solidFill>
              </a:rPr>
              <a:t>   </a:t>
            </a:r>
            <a:r>
              <a:rPr lang="ru-RU" sz="2000" dirty="0" err="1" smtClean="0">
                <a:solidFill>
                  <a:srgbClr val="FFFF00"/>
                </a:solidFill>
              </a:rPr>
              <a:t>Чурсинов</a:t>
            </a:r>
            <a:r>
              <a:rPr lang="ru-RU" sz="2000" dirty="0" smtClean="0">
                <a:solidFill>
                  <a:srgbClr val="FFFF00"/>
                </a:solidFill>
              </a:rPr>
              <a:t> Иван Филиппович</a:t>
            </a:r>
            <a:r>
              <a:rPr lang="ru-RU" sz="2000" dirty="0" smtClean="0"/>
              <a:t>-отец моей второй бабушки Августины Ивановны.  Родился 30 июля  в 1908 году, в Краснодарском крае  на ст. </a:t>
            </a:r>
            <a:r>
              <a:rPr lang="ru-RU" sz="2000" dirty="0" err="1" smtClean="0"/>
              <a:t>Убежинская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>За время службы в Советской армии прошёл путь от рядового до офицера. Служил  при штабе.   Поэтому особой информации о прадеде нет.   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529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579</TotalTime>
  <Words>491</Words>
  <Application>Microsoft Office PowerPoint</Application>
  <PresentationFormat>Экран (4:3)</PresentationFormat>
  <Paragraphs>52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Monotype Corsiva</vt:lpstr>
      <vt:lpstr>Palatino Linotype</vt:lpstr>
      <vt:lpstr>Times New Roman</vt:lpstr>
      <vt:lpstr>Wingdings</vt:lpstr>
      <vt:lpstr>Базовая</vt:lpstr>
      <vt:lpstr>Выполнили: учитель начальных классов  Лобик Р.Ю. МБОУ «Чикойская  СОШ»   и ученица 11 класса Игумнова Татьяна.</vt:lpstr>
      <vt:lpstr>Из семьи моей прабабушки Бухольцевой Арины Нефедьевны ушли на фронт 8 братьев и пятеро из них погибли.  До начала войны эти люди были репрессированы  и сосланы с родной земли. Позже реабилитированы и отправлены на фронт. А с 1941 по 1942 годы погибли..  Их имена занесены в Книгу Памяти и на мемориальных досках памятников погибших. Вот их имена: Бухольцев Гаврила Нефедьевич. Бухольцев Пётр Нефедьевич. Бухольцев Алексей Нефедьевич. Бухольцев Владимир Нефедьевич.   На фото прабабушка Арина Нефедьевна с мужем Александром Кузьмичом и двумя детьми.   </vt:lpstr>
      <vt:lpstr>    Бухольцевы Алексей Нефёдьевич  и Пётр Нефёдьевич,                 погибшие в годы войны. Уроженцы с. Полканово.   Родные братья моей прабабушки Арины Нефёдьевны.   </vt:lpstr>
      <vt:lpstr>                                     Мой прадед  по линии деда                      Игумнов Александр Кузьмич. Родился в селе Полканово  Кяхтинского района БМАССР в 1907 году в семье крестьянина среднего достатка.   В семье было 8 детей. Трудились сообща, вели приусадебное хозяйстве-землю, скот , инвентарь. В  годы становления Советской власти в период раскулачивания потеряла имущество и вынуждена была искать работу на стороне. Чикойский кожевенный  завод в те годы были национализирован т принимал рабочих. Со всех сторон ехали в посёлок жители деревни, чтобы стать рабочими. Так семья Игумновых стала работать на заводе.  Отец-Кузьма Васильевич был хорошим столяром, плотником. Этому он обучил своих сыновей и они стали строить цеха, рабочие бараки и т.д.  Жили в посёлке Зыряновка.  Ходили на работу в посёлок. Завели хозяйство, сыновья женились. И Александр Кузьмич поселился с семьёй.  В 1936 году завод сгорел в результате пожара</vt:lpstr>
      <vt:lpstr>Презентация PowerPoint</vt:lpstr>
      <vt:lpstr>                         С любимой женой Еленой</vt:lpstr>
      <vt:lpstr>Табунов Михаил Михайлович-один из дядей моей бабушки 1925 г.р. На войну попал в 1943 году. У него была бронь-учителей пока не брали. Перед войной он успел закончить педагогический институт в г. Абакане Красноярского края, физико-математический факультет. На войне он пробыл недолго, так как в боях под Смоленском ему оторвало кисть правой руки.  После госпиталя его комиссовали.  Уже дома он научился писать левой рукой и продолжал преподавать в школе. Позднее был назначен директором одной из школ г. Красноярска. И до самой пенсии работал в этой должности.  Умер в 1984 году.    И ещё один дядя моей бабушки-Табунов Николай Михайлович.  Кадровый офицер, прослужил 18 лет.   После войны закончил институт и преподавал историю в г. Абакане.   </vt:lpstr>
      <vt:lpstr>Презентация PowerPoint</vt:lpstr>
      <vt:lpstr>   Чурсинов Иван Филиппович-отец моей второй бабушки Августины Ивановны.  Родился 30 июля  в 1908 году, в Краснодарском крае  на ст. Убежинская.  За время службы в Советской армии прошёл путь от рядового до офицера. Служил  при штабе.   Поэтому особой информации о прадеде нет.          </vt:lpstr>
      <vt:lpstr>Презентация PowerPoint</vt:lpstr>
      <vt:lpstr>Письмо жене Любе.    Дата:  25 мая 1943 года.</vt:lpstr>
      <vt:lpstr>Некролог о смерти моего прадеда  в газете «Чкаловец» от 13 августа 1947 года.</vt:lpstr>
      <vt:lpstr>Презентация PowerPoint</vt:lpstr>
      <vt:lpstr>                                                                      Андреева Надежда Григорьевна-моя прабабушка по линии деда. Родилась в 1924 году, в посёлке Чикой Кяхтинского района, Бурятской АССР. Окончила школу в 1941 году, поступила работать на Кожевенный завод. На сырьевой склад.  Проработала до 1943 года.  В 1943 году обучили  девчат военному делу.  Обучение длилось  месяц без отрыва от производства. А после 2 месяцев отстранили от работы, были на военном положении. Закончив военные курсы, сдали экзамены.   Училось их человек 30.  Это были , в основном, женщины бездетные.  В октябре месяце их вызвали в 1943 году в военкомат, вручили повестки и забрали в армию. С посёлка  Чикой забрали 5 человек, в том числе и Надежду Григорьевну.   Довезли до Улан-Удэ, там выдали полушубки, валенки, шапки. Повезли на Запад. .Доехали до Свердловской области, города Нижний Тагил.  Там их оформили на коксо-химический завод.  Проработала там до 1945 года. В 1950 году вернулась в родное село, где работала до пенсии.    </vt:lpstr>
      <vt:lpstr>          Из воспоминаний Бородиной Евлалии Иннокентьевны – жены  Игумнова  Ивана  Александровича,  моего прадеда.       «….В мае 1941 года закончила 7 классов, а в июне началась война. Отца забрали                                    на фронт. На руках у матери осталось 5 детей. Хлеб получали по карточкам 400 гр. на детей и иждивенца  и 600 гр. на работающего. Постоянно хотелось кушать и питались всем, чтоб утолить голод: жевали хвою с лиственницы, молодые побеги сосны, копали луковицы сараны и корни солодки, рвали полевой лук-мангир, жевали жмых, которым кормили лошадей пограничники., собирали колоски зерна. Зимой все дружно готовили дрова в лесу, пилили их в школьном дворе и топили печь в своём классе.  Глядя на огонь, мечтали о будущем. Мы постоянно поддерживали связь с фронтовиками-писали им тёплые письма, собирали посылки: шили платочки, кисеты, подворотнички, вязали носки и варежки, посылали листовой табак, конверты, бумагу, карандаши.     Из 9 класса проводили на фронт двоих своих одноклассников.  Неоднократно, будучи студенткой Улан-Удэнского учительского института, ходили на вокзал, встречали эшелоны с ранеными солдатами. Помогали выносить раненых из вагонов. Навещали раненых в госпитале, выступали с концертами, писали письма лежачим больным..   И вот пришла долгожданная победа! 9 мая ликовал весь народ на улицах Улан-Удэ. Обнимались и целовались совершенно незнакомые  люди, танцевали прямо на улицах, все были нарядными.                                     В июне 1945 года я закончила институт и по распределению была направлена в Тамирскую школу».                                           С сыном Анатолием, участником боевых действий в Чечне. Награждён Орденом мужества.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58</cp:revision>
  <dcterms:created xsi:type="dcterms:W3CDTF">2015-01-18T10:52:35Z</dcterms:created>
  <dcterms:modified xsi:type="dcterms:W3CDTF">2020-11-15T05:17:33Z</dcterms:modified>
</cp:coreProperties>
</file>