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9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4640" autoAdjust="0"/>
  </p:normalViewPr>
  <p:slideViewPr>
    <p:cSldViewPr>
      <p:cViewPr>
        <p:scale>
          <a:sx n="60" d="100"/>
          <a:sy n="60" d="100"/>
        </p:scale>
        <p:origin x="-786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61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4B5E3-2E60-4C13-89C9-8ADDD3A93B27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80C0B-1EFF-4260-BFA3-1B1B6555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28B3F-0158-4333-9AF7-B82C7797BAE4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632CC-E089-43D4-90FE-27EC29528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357166"/>
            <a:ext cx="7358114" cy="2743243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  <a:t>Взаимодействие музыкального руководителя </a:t>
            </a:r>
            <a:b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  <a:t>и воспитателя на</a:t>
            </a:r>
            <a:b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  <a:t>музыкальном занятии</a:t>
            </a:r>
            <a:endParaRPr lang="ru-RU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365104"/>
            <a:ext cx="4429156" cy="2286016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rPr>
              <a:t>Подготовила: 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rPr>
              <a:t>музыкальный руководитель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rPr>
              <a:t> высшей категории МБДОУ ЦРР ДС 51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rPr>
              <a:t>СКРИПКИНА ГАЛИНА АЛЕКСЕЕВНА</a:t>
            </a:r>
          </a:p>
        </p:txBody>
      </p:sp>
      <p:pic>
        <p:nvPicPr>
          <p:cNvPr id="4" name="Рисунок 3" descr="singing-cartoon-kids-jpeg-1.jpg"/>
          <p:cNvPicPr>
            <a:picLocks noChangeAspect="1"/>
          </p:cNvPicPr>
          <p:nvPr/>
        </p:nvPicPr>
        <p:blipFill>
          <a:blip r:embed="rId2" cstate="print"/>
          <a:srcRect l="35000"/>
          <a:stretch>
            <a:fillRect/>
          </a:stretch>
        </p:blipFill>
        <p:spPr>
          <a:xfrm>
            <a:off x="1115616" y="3284984"/>
            <a:ext cx="3143272" cy="30223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952" y="64533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libri" pitchFamily="34" charset="0"/>
              </a:rPr>
              <a:t>г. Озерск, 2017 г.</a:t>
            </a:r>
            <a:endParaRPr lang="ru-RU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988840"/>
            <a:ext cx="7748934" cy="46085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/>
              <a:t>4</a:t>
            </a:r>
            <a:r>
              <a:rPr lang="ru-RU" sz="2400" b="1" dirty="0" smtClean="0">
                <a:latin typeface="Calibri" pitchFamily="34" charset="0"/>
              </a:rPr>
              <a:t>. Взаимопосещение занятий с последующим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обсуждением;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5. Совместная  подготовка  семинаров – практикумов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по проблеме гармоничного воспитания и развития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ребёнка-дошкольника  средствами музыки;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6. Совместное проектирование музыкально-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образовательной среды в группах ДОУ;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7. Организация смотр – конкурсов проектов 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музыкально – развивающей среды в групповых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помещениях ДОУ;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548680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Calibri" pitchFamily="34" charset="0"/>
              </a:rPr>
              <a:t>Формы взаимодействия музыкального руководителя и воспитателя</a:t>
            </a:r>
            <a:r>
              <a:rPr lang="ru-RU" sz="3200" dirty="0" smtClean="0">
                <a:solidFill>
                  <a:srgbClr val="FF0000"/>
                </a:solidFill>
                <a:latin typeface="Calibri" pitchFamily="34" charset="0"/>
              </a:rPr>
              <a:t>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772816"/>
            <a:ext cx="7462644" cy="458514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8. Составление музыкально-профессиональной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фонотеки, банка педагогических техник и технологий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использования музыки в решении разнообразных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задач  воспитания и развития дошкольников.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9. Совместная организация родительских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собраний с освещением проблемы музыкального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воспитания и развития ребёнка;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10. Взаимодействие с методической службой ДОУ.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404664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Calibri" pitchFamily="34" charset="0"/>
              </a:rPr>
              <a:t>Формы взаимодействия музыкального руководителя и воспитателя</a:t>
            </a:r>
            <a:r>
              <a:rPr lang="ru-RU" sz="3200" dirty="0" smtClean="0">
                <a:solidFill>
                  <a:srgbClr val="FF0000"/>
                </a:solidFill>
                <a:latin typeface="Calibri" pitchFamily="34" charset="0"/>
              </a:rPr>
              <a:t>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357166"/>
            <a:ext cx="7358114" cy="2743243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  <a:t>Взаимодействие музыкального руководителя </a:t>
            </a:r>
            <a:b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  <a:t>и воспитателя на</a:t>
            </a:r>
            <a:b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  <a:t>музыкальном занятии</a:t>
            </a:r>
            <a:endParaRPr lang="ru-RU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365104"/>
            <a:ext cx="4429156" cy="2286016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rPr>
              <a:t>Подготовила: 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rPr>
              <a:t>музыкальный руководитель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rPr>
              <a:t> высшей категории МБДОУ ЦРР ДС 51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rPr>
              <a:t>СКРИПКИНА ГАЛИНА АЛЕКСЕЕВНА</a:t>
            </a:r>
          </a:p>
        </p:txBody>
      </p:sp>
      <p:pic>
        <p:nvPicPr>
          <p:cNvPr id="4" name="Рисунок 3" descr="singing-cartoon-kids-jpeg-1.jpg"/>
          <p:cNvPicPr>
            <a:picLocks noChangeAspect="1"/>
          </p:cNvPicPr>
          <p:nvPr/>
        </p:nvPicPr>
        <p:blipFill>
          <a:blip r:embed="rId2" cstate="print"/>
          <a:srcRect l="35000"/>
          <a:stretch>
            <a:fillRect/>
          </a:stretch>
        </p:blipFill>
        <p:spPr>
          <a:xfrm>
            <a:off x="1115616" y="3284984"/>
            <a:ext cx="3143272" cy="30223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952" y="64533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libri" pitchFamily="34" charset="0"/>
              </a:rPr>
              <a:t>г. Озерск, 2017 г.</a:t>
            </a:r>
            <a:endParaRPr lang="ru-RU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57166"/>
            <a:ext cx="7858180" cy="1470025"/>
          </a:xfrm>
        </p:spPr>
        <p:txBody>
          <a:bodyPr>
            <a:normAutofit/>
          </a:bodyPr>
          <a:lstStyle/>
          <a:p>
            <a:pPr algn="just"/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</a:rPr>
              <a:t>Цель</a:t>
            </a:r>
            <a:r>
              <a:rPr lang="ru-RU" sz="2800" b="1" i="1" dirty="0" smtClean="0">
                <a:latin typeface="Calibri" pitchFamily="34" charset="0"/>
              </a:rPr>
              <a:t>: </a:t>
            </a:r>
            <a:r>
              <a:rPr lang="ru-RU" sz="2800" i="1" dirty="0" smtClean="0">
                <a:latin typeface="Calibri" pitchFamily="34" charset="0"/>
              </a:rPr>
              <a:t>повышение профессионального уровня     воспитателей и обмен опытом музыкального руководителя с воспитателями</a:t>
            </a:r>
            <a:r>
              <a:rPr lang="ru-RU" sz="2800" dirty="0" smtClean="0">
                <a:latin typeface="Calibri" pitchFamily="34" charset="0"/>
              </a:rPr>
              <a:t>.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357430"/>
            <a:ext cx="7416824" cy="4167914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Calibri" pitchFamily="34" charset="0"/>
              </a:rPr>
              <a:t>Задачи: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1. Обсудить принципы     взаимодействия музыкального руководителя и воспитателей в процессе музыкального развития дошкольников.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2. Познакомить с методами и приёмами работы в разных видах  музыкальной деятельности  с использованием личного опыта.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  3. Повысить профессиональную компетенцию педагогов: готовность  к сотрудничеству и творческому     развитию в реализации задач музыкального развития дошкольников.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5811558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Calibri" pitchFamily="34" charset="0"/>
              </a:rPr>
              <a:t>Принцип диалогизации</a:t>
            </a:r>
            <a:endParaRPr lang="ru-RU" sz="36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214422"/>
            <a:ext cx="7715304" cy="531092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3400" b="1" dirty="0" smtClean="0">
                <a:latin typeface="Calibri" pitchFamily="34" charset="0"/>
              </a:rPr>
              <a:t>Единые требования к личностным качествам музыкального руководителя и воспитателя:</a:t>
            </a:r>
          </a:p>
          <a:p>
            <a:pPr algn="just">
              <a:buNone/>
            </a:pPr>
            <a:endParaRPr lang="ru-RU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3100" b="1" dirty="0" smtClean="0">
                <a:latin typeface="Calibri" pitchFamily="34" charset="0"/>
              </a:rPr>
              <a:t>1) Увлечённость музыкой, музыкальная эрудиция, творческие способности;</a:t>
            </a:r>
          </a:p>
          <a:p>
            <a:pPr>
              <a:buNone/>
            </a:pPr>
            <a:r>
              <a:rPr lang="ru-RU" sz="3100" b="1" dirty="0" smtClean="0">
                <a:latin typeface="Calibri" pitchFamily="34" charset="0"/>
              </a:rPr>
              <a:t>2) Пытливость; </a:t>
            </a:r>
          </a:p>
          <a:p>
            <a:pPr>
              <a:buNone/>
            </a:pPr>
            <a:r>
              <a:rPr lang="ru-RU" sz="3100" b="1" dirty="0" smtClean="0">
                <a:latin typeface="Calibri" pitchFamily="34" charset="0"/>
              </a:rPr>
              <a:t>3) Инициативность;</a:t>
            </a:r>
          </a:p>
          <a:p>
            <a:pPr>
              <a:buNone/>
            </a:pPr>
            <a:r>
              <a:rPr lang="ru-RU" sz="3100" b="1" dirty="0" smtClean="0">
                <a:latin typeface="Calibri" pitchFamily="34" charset="0"/>
              </a:rPr>
              <a:t>4) Артистизм;</a:t>
            </a:r>
          </a:p>
          <a:p>
            <a:pPr>
              <a:buNone/>
            </a:pPr>
            <a:r>
              <a:rPr lang="ru-RU" sz="3100" b="1" dirty="0" smtClean="0">
                <a:latin typeface="Calibri" pitchFamily="34" charset="0"/>
              </a:rPr>
              <a:t>5) Находчивость;</a:t>
            </a:r>
          </a:p>
          <a:p>
            <a:pPr>
              <a:buNone/>
            </a:pPr>
            <a:r>
              <a:rPr lang="ru-RU" sz="3100" b="1" dirty="0" smtClean="0">
                <a:latin typeface="Calibri" pitchFamily="34" charset="0"/>
              </a:rPr>
              <a:t>6) Изобретательность;</a:t>
            </a:r>
          </a:p>
          <a:p>
            <a:pPr>
              <a:buNone/>
            </a:pPr>
            <a:r>
              <a:rPr lang="ru-RU" sz="3100" b="1" dirty="0" smtClean="0">
                <a:latin typeface="Calibri" pitchFamily="34" charset="0"/>
              </a:rPr>
              <a:t>7) Организованность;</a:t>
            </a:r>
          </a:p>
          <a:p>
            <a:pPr>
              <a:buNone/>
            </a:pPr>
            <a:r>
              <a:rPr lang="ru-RU" sz="3100" b="1" dirty="0" smtClean="0">
                <a:latin typeface="Calibri" pitchFamily="34" charset="0"/>
              </a:rPr>
              <a:t>8) Ответственность;</a:t>
            </a:r>
          </a:p>
          <a:p>
            <a:pPr>
              <a:buNone/>
            </a:pPr>
            <a:r>
              <a:rPr lang="ru-RU" sz="3100" b="1" dirty="0" smtClean="0">
                <a:latin typeface="Calibri" pitchFamily="34" charset="0"/>
              </a:rPr>
              <a:t>9) Любовь к детям;</a:t>
            </a:r>
          </a:p>
          <a:p>
            <a:pPr>
              <a:buNone/>
            </a:pPr>
            <a:r>
              <a:rPr lang="ru-RU" sz="3100" b="1" dirty="0" smtClean="0">
                <a:latin typeface="Calibri" pitchFamily="34" charset="0"/>
              </a:rPr>
              <a:t>10) Культура общения.</a:t>
            </a:r>
            <a:endParaRPr lang="ru-RU" sz="31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7074052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Calibri" pitchFamily="34" charset="0"/>
              </a:rPr>
              <a:t>Принцип  индивидуализации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20942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Использование каждым участником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взаимодействия существенных преимуществ 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в выполнении определённых  видов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деятельности. 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Вдохновителем и организатором процесса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музыкального воспитания и  развития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дошкольника в детском саду  является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музыкальный руководитель при помогающем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участии  воспитателя.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Calibri" pitchFamily="34" charset="0"/>
              </a:rPr>
              <a:t>Принцип проблематизации</a:t>
            </a:r>
            <a:endParaRPr lang="ru-RU" sz="36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43050"/>
            <a:ext cx="6815110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Совместное планирование работы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музыкальным руководителем и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Воспитателем по музыкальному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развитию детей, что обеспечивает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целостность воспитательно-</a:t>
            </a:r>
          </a:p>
          <a:p>
            <a:pPr algn="just">
              <a:buNone/>
            </a:pPr>
            <a:r>
              <a:rPr lang="ru-RU" sz="2800" b="1" dirty="0" smtClean="0">
                <a:latin typeface="Calibri" pitchFamily="34" charset="0"/>
              </a:rPr>
              <a:t>образовательного процесса.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0"/>
            <a:ext cx="1714512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Calibri" pitchFamily="34" charset="0"/>
              </a:rPr>
              <a:t>НОД </a:t>
            </a:r>
            <a:endParaRPr lang="ru-RU" sz="36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42984"/>
            <a:ext cx="7757464" cy="571501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100" b="1" dirty="0" smtClean="0">
                <a:latin typeface="Calibri" pitchFamily="34" charset="0"/>
              </a:rPr>
              <a:t>Это не только  важная форма организации </a:t>
            </a:r>
          </a:p>
          <a:p>
            <a:pPr>
              <a:buNone/>
            </a:pPr>
            <a:r>
              <a:rPr lang="ru-RU" sz="5100" b="1" dirty="0" smtClean="0">
                <a:latin typeface="Calibri" pitchFamily="34" charset="0"/>
              </a:rPr>
              <a:t>музыкальной деятельности дошкольников, но и </a:t>
            </a:r>
          </a:p>
          <a:p>
            <a:pPr>
              <a:buNone/>
            </a:pPr>
            <a:r>
              <a:rPr lang="ru-RU" sz="5100" b="1" dirty="0" smtClean="0">
                <a:latin typeface="Calibri" pitchFamily="34" charset="0"/>
              </a:rPr>
              <a:t>эффективная форма непосредственного</a:t>
            </a:r>
          </a:p>
          <a:p>
            <a:pPr>
              <a:buNone/>
            </a:pPr>
            <a:r>
              <a:rPr lang="ru-RU" sz="5100" b="1" dirty="0" smtClean="0">
                <a:latin typeface="Calibri" pitchFamily="34" charset="0"/>
              </a:rPr>
              <a:t>взаимодействия музыкального руководителя</a:t>
            </a:r>
          </a:p>
          <a:p>
            <a:pPr>
              <a:buNone/>
            </a:pPr>
            <a:r>
              <a:rPr lang="ru-RU" sz="5100" b="1" dirty="0" smtClean="0">
                <a:latin typeface="Calibri" pitchFamily="34" charset="0"/>
              </a:rPr>
              <a:t>воспитателя на занятиях.</a:t>
            </a:r>
          </a:p>
          <a:p>
            <a:pPr>
              <a:buNone/>
            </a:pPr>
            <a:endParaRPr lang="ru-RU" b="1" i="1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5100" b="1" i="1" dirty="0" smtClean="0">
                <a:latin typeface="Calibri" pitchFamily="34" charset="0"/>
              </a:rPr>
              <a:t>Активность воспитателей на занятиях зависит</a:t>
            </a:r>
          </a:p>
          <a:p>
            <a:pPr>
              <a:buNone/>
            </a:pPr>
            <a:r>
              <a:rPr lang="ru-RU" sz="5100" b="1" i="1" dirty="0" smtClean="0">
                <a:latin typeface="Calibri" pitchFamily="34" charset="0"/>
              </a:rPr>
              <a:t>от 3 факторов</a:t>
            </a:r>
            <a:r>
              <a:rPr lang="ru-RU" sz="5100" dirty="0" smtClean="0">
                <a:latin typeface="Calibri" pitchFamily="34" charset="0"/>
              </a:rPr>
              <a:t>:</a:t>
            </a:r>
          </a:p>
          <a:p>
            <a:pPr marL="825246" indent="-742950">
              <a:buNone/>
            </a:pPr>
            <a:r>
              <a:rPr lang="ru-RU" sz="4600" b="1" dirty="0" smtClean="0">
                <a:latin typeface="Calibri" pitchFamily="34" charset="0"/>
              </a:rPr>
              <a:t>1. Возраст детей: чем меньше дети, тем больше</a:t>
            </a:r>
          </a:p>
          <a:p>
            <a:pPr marL="825246" indent="-742950">
              <a:buNone/>
            </a:pPr>
            <a:r>
              <a:rPr lang="ru-RU" sz="4600" b="1" dirty="0" smtClean="0">
                <a:latin typeface="Calibri" pitchFamily="34" charset="0"/>
              </a:rPr>
              <a:t> воспитатель пляшет и поёт, слушает наравне с детьми.</a:t>
            </a:r>
          </a:p>
          <a:p>
            <a:pPr>
              <a:buNone/>
            </a:pPr>
            <a:r>
              <a:rPr lang="ru-RU" sz="4600" b="1" dirty="0" smtClean="0">
                <a:latin typeface="Calibri" pitchFamily="34" charset="0"/>
              </a:rPr>
              <a:t>2. Раздела музыкального воспитания: большая активность</a:t>
            </a:r>
          </a:p>
          <a:p>
            <a:pPr>
              <a:buNone/>
            </a:pPr>
            <a:r>
              <a:rPr lang="ru-RU" sz="4600" b="1" dirty="0" smtClean="0">
                <a:latin typeface="Calibri" pitchFamily="34" charset="0"/>
              </a:rPr>
              <a:t> проявляется в процессе разучивания движений,</a:t>
            </a:r>
          </a:p>
          <a:p>
            <a:pPr>
              <a:buNone/>
            </a:pPr>
            <a:r>
              <a:rPr lang="ru-RU" sz="4600" b="1" dirty="0" smtClean="0">
                <a:latin typeface="Calibri" pitchFamily="34" charset="0"/>
              </a:rPr>
              <a:t> меньше в пении, самая низкая – слушании.</a:t>
            </a:r>
          </a:p>
          <a:p>
            <a:pPr>
              <a:buNone/>
            </a:pPr>
            <a:r>
              <a:rPr lang="ru-RU" sz="4600" b="1" dirty="0" smtClean="0">
                <a:latin typeface="Calibri" pitchFamily="34" charset="0"/>
              </a:rPr>
              <a:t>3. Программного материала: в зависимости новый или</a:t>
            </a:r>
          </a:p>
          <a:p>
            <a:pPr>
              <a:buNone/>
            </a:pPr>
            <a:r>
              <a:rPr lang="ru-RU" sz="4600" b="1" dirty="0" smtClean="0">
                <a:latin typeface="Calibri" pitchFamily="34" charset="0"/>
              </a:rPr>
              <a:t>старый.</a:t>
            </a:r>
          </a:p>
          <a:p>
            <a:pPr>
              <a:buNone/>
            </a:pPr>
            <a:r>
              <a:rPr lang="ru-RU" sz="3600" dirty="0" smtClean="0">
                <a:latin typeface="Calibri" pitchFamily="34" charset="0"/>
              </a:rPr>
              <a:t> </a:t>
            </a:r>
            <a:endParaRPr lang="ru-RU" sz="3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85728"/>
            <a:ext cx="8028384" cy="164307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Calibri" pitchFamily="34" charset="0"/>
              </a:rPr>
              <a:t>Для достижения наилучших </a:t>
            </a:r>
            <a:br>
              <a:rPr lang="ru-RU" sz="3200" b="1" i="1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Calibri" pitchFamily="34" charset="0"/>
              </a:rPr>
              <a:t>результатов педагогу - воспитателю необходимо:</a:t>
            </a:r>
            <a:endParaRPr lang="ru-RU" sz="32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057400"/>
            <a:ext cx="7858180" cy="48006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400" b="1" i="1" dirty="0" smtClean="0">
                <a:latin typeface="Calibri" pitchFamily="34" charset="0"/>
              </a:rPr>
              <a:t>1. Знать программные требования по музыкальному</a:t>
            </a:r>
          </a:p>
          <a:p>
            <a:pPr marL="514350" indent="-514350">
              <a:buNone/>
            </a:pPr>
            <a:r>
              <a:rPr lang="ru-RU" sz="2400" b="1" i="1" dirty="0" smtClean="0">
                <a:latin typeface="Calibri" pitchFamily="34" charset="0"/>
              </a:rPr>
              <a:t>воспитанию.</a:t>
            </a:r>
          </a:p>
          <a:p>
            <a:pPr marL="514350" indent="-514350">
              <a:buNone/>
            </a:pPr>
            <a:r>
              <a:rPr lang="ru-RU" sz="2400" b="1" i="1" dirty="0" smtClean="0">
                <a:latin typeface="Calibri" pitchFamily="34" charset="0"/>
              </a:rPr>
              <a:t>2. Знать музыкальный репертуар своей возрастной</a:t>
            </a:r>
          </a:p>
          <a:p>
            <a:pPr marL="514350" indent="-514350">
              <a:buNone/>
            </a:pPr>
            <a:r>
              <a:rPr lang="ru-RU" sz="2400" b="1" i="1" dirty="0" smtClean="0">
                <a:latin typeface="Calibri" pitchFamily="34" charset="0"/>
              </a:rPr>
              <a:t>группы и быть активным помощником музыкальному</a:t>
            </a:r>
          </a:p>
          <a:p>
            <a:pPr marL="514350" indent="-514350">
              <a:buNone/>
            </a:pPr>
            <a:r>
              <a:rPr lang="ru-RU" sz="2400" b="1" i="1" dirty="0" smtClean="0">
                <a:latin typeface="Calibri" pitchFamily="34" charset="0"/>
              </a:rPr>
              <a:t>руководителю на музыкальных занятиях.</a:t>
            </a:r>
          </a:p>
          <a:p>
            <a:pPr marL="514350" indent="-514350">
              <a:buNone/>
            </a:pPr>
            <a:r>
              <a:rPr lang="ru-RU" sz="2400" b="1" i="1" dirty="0" smtClean="0">
                <a:latin typeface="Calibri" pitchFamily="34" charset="0"/>
              </a:rPr>
              <a:t>3. По возможности проводить регулярные</a:t>
            </a:r>
          </a:p>
          <a:p>
            <a:pPr marL="514350" indent="-514350">
              <a:buNone/>
            </a:pPr>
            <a:r>
              <a:rPr lang="ru-RU" sz="2400" b="1" i="1" dirty="0" smtClean="0">
                <a:latin typeface="Calibri" pitchFamily="34" charset="0"/>
              </a:rPr>
              <a:t>музыкальные занятия в случае отсутствия</a:t>
            </a:r>
          </a:p>
          <a:p>
            <a:pPr marL="514350" indent="-514350">
              <a:buNone/>
            </a:pPr>
            <a:r>
              <a:rPr lang="ru-RU" sz="2400" b="1" i="1" dirty="0" smtClean="0">
                <a:latin typeface="Calibri" pitchFamily="34" charset="0"/>
              </a:rPr>
              <a:t>музыкального руководителя.</a:t>
            </a:r>
          </a:p>
          <a:p>
            <a:pPr marL="514350" indent="-514350">
              <a:buNone/>
            </a:pPr>
            <a:r>
              <a:rPr lang="ru-RU" sz="2400" b="1" i="1" dirty="0" smtClean="0">
                <a:latin typeface="Calibri" pitchFamily="34" charset="0"/>
              </a:rPr>
              <a:t>4. Разучивать движения с отстающими детьми.</a:t>
            </a:r>
          </a:p>
          <a:p>
            <a:pPr marL="514350" indent="-514350">
              <a:buNone/>
            </a:pPr>
            <a:r>
              <a:rPr lang="ru-RU" sz="2400" b="1" i="1" dirty="0" smtClean="0">
                <a:latin typeface="Calibri" pitchFamily="34" charset="0"/>
              </a:rPr>
              <a:t>5. Прослушивать музыкальные произведения в группе.</a:t>
            </a:r>
            <a:endParaRPr lang="ru-RU" sz="2400" b="1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772816"/>
            <a:ext cx="7615262" cy="44322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latin typeface="Calibri" pitchFamily="34" charset="0"/>
              </a:rPr>
              <a:t>6. Владение элементарными навыками музыкальной игры на детских музыкальных инструментах.</a:t>
            </a:r>
          </a:p>
          <a:p>
            <a:pPr>
              <a:buNone/>
            </a:pPr>
            <a:r>
              <a:rPr lang="ru-RU" sz="2400" b="1" i="1" dirty="0" smtClean="0">
                <a:latin typeface="Calibri" pitchFamily="34" charset="0"/>
              </a:rPr>
              <a:t>7. Развивать самостоятельность и инициативу детей в исполнении знакомых песен,</a:t>
            </a:r>
          </a:p>
          <a:p>
            <a:pPr>
              <a:buNone/>
            </a:pPr>
            <a:r>
              <a:rPr lang="ru-RU" sz="2400" b="1" i="1" dirty="0" smtClean="0">
                <a:latin typeface="Calibri" pitchFamily="34" charset="0"/>
              </a:rPr>
              <a:t>   хороводах, музыкально – дидактических играх.</a:t>
            </a:r>
          </a:p>
          <a:p>
            <a:pPr>
              <a:buNone/>
            </a:pPr>
            <a:r>
              <a:rPr lang="ru-RU" sz="2400" b="1" i="1" dirty="0" smtClean="0">
                <a:latin typeface="Calibri" pitchFamily="34" charset="0"/>
              </a:rPr>
              <a:t>8. Принимать активное участие в подготовке и проведении праздников и развлечений:</a:t>
            </a:r>
          </a:p>
          <a:p>
            <a:pPr>
              <a:buNone/>
            </a:pPr>
            <a:r>
              <a:rPr lang="ru-RU" sz="2400" b="1" i="1" dirty="0" smtClean="0">
                <a:latin typeface="Calibri" pitchFamily="34" charset="0"/>
              </a:rPr>
              <a:t>   готовить подборку поэтического материала,</a:t>
            </a:r>
          </a:p>
          <a:p>
            <a:pPr>
              <a:buNone/>
            </a:pPr>
            <a:r>
              <a:rPr lang="ru-RU" sz="2400" b="1" i="1" dirty="0" smtClean="0">
                <a:latin typeface="Calibri" pitchFamily="34" charset="0"/>
              </a:rPr>
              <a:t>   оказывать помощь в изготовлении атрибутов.</a:t>
            </a:r>
          </a:p>
          <a:p>
            <a:pPr>
              <a:buNone/>
            </a:pPr>
            <a:r>
              <a:rPr lang="ru-RU" sz="2400" b="1" i="1" dirty="0" smtClean="0">
                <a:latin typeface="Calibri" pitchFamily="34" charset="0"/>
              </a:rPr>
              <a:t>7. Быть изобретательным и артистичным.</a:t>
            </a:r>
            <a:endParaRPr lang="ru-RU" sz="2400" b="1" i="1" dirty="0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0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Calibri" pitchFamily="34" charset="0"/>
              </a:rPr>
              <a:t>Для достижения наилучших результатов педагогу - воспитателю необходимо: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674056" cy="165416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Calibri" pitchFamily="34" charset="0"/>
              </a:rPr>
              <a:t>Формы взаимодействия музыкального руководителя и воспитателя</a:t>
            </a:r>
            <a:r>
              <a:rPr lang="ru-RU" sz="3200" dirty="0" smtClean="0">
                <a:solidFill>
                  <a:srgbClr val="FF0000"/>
                </a:solidFill>
                <a:latin typeface="Calibri" pitchFamily="34" charset="0"/>
              </a:rPr>
              <a:t>:</a:t>
            </a:r>
            <a:endParaRPr lang="ru-RU" sz="32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700808"/>
            <a:ext cx="7776864" cy="4800600"/>
          </a:xfrm>
        </p:spPr>
        <p:txBody>
          <a:bodyPr>
            <a:normAutofit/>
          </a:bodyPr>
          <a:lstStyle/>
          <a:p>
            <a:pPr marL="539496" indent="-457200" algn="just">
              <a:buNone/>
            </a:pPr>
            <a:r>
              <a:rPr lang="ru-RU" sz="2400" b="1" dirty="0" smtClean="0">
                <a:latin typeface="Calibri" pitchFamily="34" charset="0"/>
              </a:rPr>
              <a:t>1. Совместное  обсуждение результатов  диагностики</a:t>
            </a:r>
          </a:p>
          <a:p>
            <a:pPr marL="539496" indent="-457200" algn="just">
              <a:buNone/>
            </a:pPr>
            <a:r>
              <a:rPr lang="ru-RU" sz="2400" b="1" dirty="0" smtClean="0">
                <a:latin typeface="Calibri" pitchFamily="34" charset="0"/>
              </a:rPr>
              <a:t>и индивидуальных музыкальных  проявлений  каждого</a:t>
            </a:r>
          </a:p>
          <a:p>
            <a:pPr marL="539496" indent="-457200" algn="just">
              <a:buNone/>
            </a:pPr>
            <a:r>
              <a:rPr lang="ru-RU" sz="2400" b="1" dirty="0" smtClean="0">
                <a:latin typeface="Calibri" pitchFamily="34" charset="0"/>
              </a:rPr>
              <a:t>ребёнка в условиях занятия и в повседневной</a:t>
            </a:r>
          </a:p>
          <a:p>
            <a:pPr marL="539496" indent="-457200" algn="just">
              <a:buNone/>
            </a:pPr>
            <a:r>
              <a:rPr lang="ru-RU" sz="2400" b="1" dirty="0" smtClean="0">
                <a:latin typeface="Calibri" pitchFamily="34" charset="0"/>
              </a:rPr>
              <a:t>жизнедеятельности;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2. Совместное проектирование планов работы, их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корректировка по мере решения общих задач;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3. Взаимные консультации по использованию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музыкального материала в образовательном процессе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ДОУ, в решении разнообразных задач воспитания и</a:t>
            </a:r>
          </a:p>
          <a:p>
            <a:pPr algn="just">
              <a:buNone/>
            </a:pPr>
            <a:r>
              <a:rPr lang="ru-RU" sz="2400" b="1" dirty="0" smtClean="0">
                <a:latin typeface="Calibri" pitchFamily="34" charset="0"/>
              </a:rPr>
              <a:t>развития;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401</TotalTime>
  <Words>634</Words>
  <Application>Microsoft Office PowerPoint</Application>
  <PresentationFormat>Экран (4:3)</PresentationFormat>
  <Paragraphs>114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Взаимодействие музыкального руководителя  и воспитателя на музыкальном занятии</vt:lpstr>
      <vt:lpstr>Цель: повышение профессионального уровня     воспитателей и обмен опытом музыкального руководителя с воспитателями.</vt:lpstr>
      <vt:lpstr>Принцип диалогизации</vt:lpstr>
      <vt:lpstr>Принцип  индивидуализации</vt:lpstr>
      <vt:lpstr>Принцип проблематизации</vt:lpstr>
      <vt:lpstr>НОД </vt:lpstr>
      <vt:lpstr>Для достижения наилучших  результатов педагогу - воспитателю необходимо:</vt:lpstr>
      <vt:lpstr>Слайд 8</vt:lpstr>
      <vt:lpstr>Формы взаимодействия музыкального руководителя и воспитателя:</vt:lpstr>
      <vt:lpstr>Слайд 10</vt:lpstr>
      <vt:lpstr>Слайд 11</vt:lpstr>
      <vt:lpstr>Взаимодействие музыкального руководителя  и воспитателя на музыкальном занятии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 музыкального руководителя высшей категории Скрипкиной Г.А. за период с 1.о1.2016 год по 31.01.2016 год</dc:title>
  <dc:creator>User</dc:creator>
  <cp:lastModifiedBy>RePack by SPecialiST</cp:lastModifiedBy>
  <cp:revision>45</cp:revision>
  <dcterms:created xsi:type="dcterms:W3CDTF">2015-01-26T18:02:20Z</dcterms:created>
  <dcterms:modified xsi:type="dcterms:W3CDTF">2020-11-14T19:19:29Z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