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42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5A25AA7-54E1-4219-A03C-EBF6D66F42D9}" type="datetimeFigureOut">
              <a:rPr lang="ru-RU" smtClean="0"/>
              <a:t>16.11.2020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AAAB88C-E0B9-4A50-AF9A-521EA51C59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21909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3AE462-F4C4-41EB-9347-79488E140C03}" type="slidenum">
              <a:rPr lang="ru-RU" smtClean="0"/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87751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16.11.2020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5" Type="http://schemas.microsoft.com/office/2007/relationships/hdphoto" Target="../media/hdphoto1.wdp"/><Relationship Id="rId4" Type="http://schemas.openxmlformats.org/officeDocument/2006/relationships/image" Target="../media/image15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Объект 9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988"/>
            <a:ext cx="9143999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77078" y="692696"/>
            <a:ext cx="8352928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</a:rPr>
              <a:t>Финансовая грамотность </a:t>
            </a:r>
          </a:p>
          <a:p>
            <a:pPr algn="ctr"/>
            <a:r>
              <a:rPr lang="ru-RU" sz="4000" b="1" dirty="0" smtClean="0">
                <a:solidFill>
                  <a:srgbClr val="002060"/>
                </a:solidFill>
              </a:rPr>
              <a:t>как компонент функциональной  грамотности: подходы к разработке учебных заданий</a:t>
            </a:r>
            <a:endParaRPr lang="ru-RU" sz="4000" b="1" dirty="0">
              <a:solidFill>
                <a:srgbClr val="00206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084168" y="5301208"/>
            <a:ext cx="259180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err="1"/>
              <a:t>Баукина</a:t>
            </a:r>
            <a:r>
              <a:rPr lang="ru-RU" sz="3200" b="1" dirty="0"/>
              <a:t> Ю.А.</a:t>
            </a:r>
          </a:p>
        </p:txBody>
      </p:sp>
      <p:pic>
        <p:nvPicPr>
          <p:cNvPr id="7" name="Picture 6" descr="https://ds05.infourok.ru/uploads/ex/1287/000b228e-31287ec1/img1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558" t="33684" r="31111" b="15314"/>
          <a:stretch/>
        </p:blipFill>
        <p:spPr bwMode="auto">
          <a:xfrm>
            <a:off x="3276871" y="3664997"/>
            <a:ext cx="2134247" cy="19285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97547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359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8" name="Picture 2" descr="C:\Users\Админ\Documents\8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21"/>
          <a:stretch/>
        </p:blipFill>
        <p:spPr bwMode="auto">
          <a:xfrm>
            <a:off x="522514" y="548680"/>
            <a:ext cx="8225950" cy="511256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52952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359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827584" y="1484784"/>
            <a:ext cx="792088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</a:rPr>
              <a:t>Рассмотрите монету, ответьте на вопросы</a:t>
            </a:r>
          </a:p>
          <a:p>
            <a:pPr algn="ctr"/>
            <a:endParaRPr lang="ru-RU" sz="3200" b="1" dirty="0">
              <a:solidFill>
                <a:srgbClr val="C00000"/>
              </a:solidFill>
            </a:endParaRPr>
          </a:p>
          <a:p>
            <a:pPr marL="514350" indent="-514350">
              <a:buAutoNum type="arabicPeriod"/>
            </a:pPr>
            <a:r>
              <a:rPr lang="ru-RU" sz="3200" b="1" dirty="0"/>
              <a:t>Что изображено на аверсе монеты?</a:t>
            </a:r>
          </a:p>
          <a:p>
            <a:r>
              <a:rPr lang="ru-RU" sz="3200" b="1" dirty="0"/>
              <a:t>2. </a:t>
            </a:r>
            <a:r>
              <a:rPr lang="ru-RU" sz="3200" b="1" dirty="0" smtClean="0"/>
              <a:t> По </a:t>
            </a:r>
            <a:r>
              <a:rPr lang="ru-RU" sz="3200" b="1" dirty="0"/>
              <a:t>реверсу определите номинальную </a:t>
            </a:r>
            <a:r>
              <a:rPr lang="ru-RU" sz="3200" b="1" dirty="0" smtClean="0"/>
              <a:t>  стоимость </a:t>
            </a:r>
            <a:r>
              <a:rPr lang="ru-RU" sz="3200" b="1" dirty="0"/>
              <a:t>монеты.</a:t>
            </a:r>
          </a:p>
          <a:p>
            <a:r>
              <a:rPr lang="ru-RU" sz="3200" b="1" dirty="0"/>
              <a:t>3. Определите тип гурта монеты.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771800" y="476672"/>
            <a:ext cx="475252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>
                <a:solidFill>
                  <a:srgbClr val="0070C0"/>
                </a:solidFill>
              </a:rPr>
              <a:t>Практическая работа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620315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359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2697929" y="478576"/>
            <a:ext cx="374814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i="1" dirty="0"/>
              <a:t>Творческие задания</a:t>
            </a: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8756" y="770963"/>
            <a:ext cx="8229600" cy="4524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1583147" y="1112124"/>
            <a:ext cx="2103460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36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девочки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5246864" y="1114351"/>
            <a:ext cx="2398413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36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мальчики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2200677" y="1672968"/>
            <a:ext cx="497252" cy="495520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36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Б</a:t>
            </a:r>
          </a:p>
          <a:p>
            <a:pPr algn="ctr">
              <a:defRPr/>
            </a:pPr>
            <a:r>
              <a:rPr lang="ru-RU" sz="36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А</a:t>
            </a:r>
          </a:p>
          <a:p>
            <a:pPr algn="ctr">
              <a:defRPr/>
            </a:pPr>
            <a:r>
              <a:rPr lang="ru-RU" sz="36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Н</a:t>
            </a:r>
          </a:p>
          <a:p>
            <a:pPr algn="ctr">
              <a:defRPr/>
            </a:pPr>
            <a:r>
              <a:rPr lang="ru-RU" sz="36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К</a:t>
            </a:r>
          </a:p>
          <a:p>
            <a:pPr algn="ctr">
              <a:defRPr/>
            </a:pPr>
            <a:r>
              <a:rPr lang="ru-RU" sz="36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Н</a:t>
            </a:r>
          </a:p>
          <a:p>
            <a:pPr algn="ctr">
              <a:defRPr/>
            </a:pPr>
            <a:r>
              <a:rPr lang="ru-RU" sz="36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О</a:t>
            </a:r>
          </a:p>
          <a:p>
            <a:pPr algn="ctr">
              <a:defRPr/>
            </a:pPr>
            <a:r>
              <a:rPr lang="ru-RU" sz="36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Т</a:t>
            </a:r>
          </a:p>
          <a:p>
            <a:pPr algn="ctr">
              <a:defRPr/>
            </a:pPr>
            <a:r>
              <a:rPr lang="ru-RU" sz="36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А</a:t>
            </a:r>
          </a:p>
          <a:p>
            <a:pPr algn="ctr">
              <a:defRPr/>
            </a:pPr>
            <a:endParaRPr lang="ru-RU" sz="28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6142943" y="1793903"/>
            <a:ext cx="606256" cy="424731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36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К</a:t>
            </a:r>
          </a:p>
          <a:p>
            <a:pPr algn="ctr">
              <a:defRPr/>
            </a:pPr>
            <a:r>
              <a:rPr lang="ru-RU" sz="36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У</a:t>
            </a:r>
          </a:p>
          <a:p>
            <a:pPr algn="ctr">
              <a:defRPr/>
            </a:pPr>
            <a:r>
              <a:rPr lang="ru-RU" sz="36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</a:t>
            </a:r>
          </a:p>
          <a:p>
            <a:pPr algn="ctr">
              <a:defRPr/>
            </a:pPr>
            <a:r>
              <a:rPr lang="ru-RU" sz="36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Ю</a:t>
            </a:r>
          </a:p>
          <a:p>
            <a:pPr algn="ctr">
              <a:defRPr/>
            </a:pPr>
            <a:r>
              <a:rPr lang="ru-RU" sz="36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Р</a:t>
            </a:r>
          </a:p>
          <a:p>
            <a:pPr algn="ctr">
              <a:defRPr/>
            </a:pPr>
            <a:r>
              <a:rPr lang="ru-RU" sz="36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А</a:t>
            </a:r>
          </a:p>
          <a:p>
            <a:pPr algn="ctr">
              <a:defRPr/>
            </a:pPr>
            <a:endParaRPr lang="ru-RU" sz="5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303368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359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18" name="Picture 2" descr="C:\Users\Админ\Documents\8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332097" y="1782107"/>
            <a:ext cx="4479805" cy="4644121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043608" y="212447"/>
            <a:ext cx="741682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/>
              <a:t>Составьте рассказ, используя слова «страховая компания», «страховой случай», «страховка», «страховой фонд». А рисунки художника помогут вам  в этом.</a:t>
            </a:r>
          </a:p>
        </p:txBody>
      </p:sp>
    </p:spTree>
    <p:extLst>
      <p:ext uri="{BB962C8B-B14F-4D97-AF65-F5344CB8AC3E}">
        <p14:creationId xmlns:p14="http://schemas.microsoft.com/office/powerpoint/2010/main" val="1343499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851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2967721" y="260648"/>
            <a:ext cx="2890728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i="1" dirty="0"/>
              <a:t>Решение </a:t>
            </a:r>
            <a:r>
              <a:rPr lang="ru-RU" sz="3200" b="1" i="1" dirty="0" smtClean="0"/>
              <a:t>задач</a:t>
            </a:r>
          </a:p>
          <a:p>
            <a:pPr algn="ctr"/>
            <a:r>
              <a:rPr lang="ru-RU" sz="2800" b="1" dirty="0" smtClean="0">
                <a:solidFill>
                  <a:srgbClr val="002060"/>
                </a:solidFill>
              </a:rPr>
              <a:t>Задача 1</a:t>
            </a:r>
            <a:endParaRPr lang="ru-RU" sz="2800" b="1" dirty="0">
              <a:solidFill>
                <a:srgbClr val="002060"/>
              </a:solidFill>
            </a:endParaRPr>
          </a:p>
        </p:txBody>
      </p:sp>
      <p:pic>
        <p:nvPicPr>
          <p:cNvPr id="11266" name="Picture 2" descr="C:\Users\Админ\Documents\80009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932221" y="1590381"/>
            <a:ext cx="4961728" cy="3266203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1115616" y="4869160"/>
            <a:ext cx="736990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itchFamily="2" charset="2"/>
              <a:buChar char="§"/>
            </a:pPr>
            <a:r>
              <a:rPr lang="ru-RU" sz="2400" b="1" dirty="0"/>
              <a:t>С</a:t>
            </a:r>
            <a:r>
              <a:rPr lang="ru-RU" sz="2400" b="1" dirty="0" smtClean="0"/>
              <a:t>колько </a:t>
            </a:r>
            <a:r>
              <a:rPr lang="ru-RU" sz="2400" b="1" dirty="0"/>
              <a:t>кувшинов нужно отдать за один мешок пшеницы</a:t>
            </a:r>
            <a:r>
              <a:rPr lang="ru-RU" sz="2400" b="1" dirty="0" smtClean="0"/>
              <a:t>?</a:t>
            </a:r>
          </a:p>
          <a:p>
            <a:pPr marL="342900" indent="-342900">
              <a:buFont typeface="Wingdings" pitchFamily="2" charset="2"/>
              <a:buChar char="§"/>
            </a:pPr>
            <a:r>
              <a:rPr lang="ru-RU" sz="2400" b="1" dirty="0" smtClean="0"/>
              <a:t>Сколько </a:t>
            </a:r>
            <a:r>
              <a:rPr lang="ru-RU" sz="2400" b="1" dirty="0"/>
              <a:t>топоров нужно отдать за одного барана, если топор можно обменять на три стрелы?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599469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0657"/>
            <a:ext cx="9169354" cy="68770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2123728" y="188640"/>
            <a:ext cx="4572000" cy="101566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3200" b="1" i="1" dirty="0"/>
              <a:t>Решение задач</a:t>
            </a:r>
          </a:p>
          <a:p>
            <a:pPr algn="ctr"/>
            <a:r>
              <a:rPr lang="ru-RU" sz="2800" b="1" dirty="0">
                <a:solidFill>
                  <a:srgbClr val="002060"/>
                </a:solidFill>
              </a:rPr>
              <a:t>Задача 3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984277" y="1484784"/>
            <a:ext cx="7200800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/>
              <a:t>Сколько алтынов в 15 грошах</a:t>
            </a:r>
            <a:r>
              <a:rPr lang="ru-RU" sz="3200" b="1" dirty="0" smtClean="0"/>
              <a:t>?</a:t>
            </a:r>
          </a:p>
          <a:p>
            <a:endParaRPr lang="ru-RU" sz="3200" dirty="0"/>
          </a:p>
          <a:p>
            <a:pPr algn="ctr"/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</a:rPr>
              <a:t>Грош = 2 </a:t>
            </a:r>
            <a:r>
              <a:rPr lang="ru-RU" sz="3200" b="1" dirty="0">
                <a:solidFill>
                  <a:schemeClr val="accent6">
                    <a:lumMod val="50000"/>
                  </a:schemeClr>
                </a:solidFill>
              </a:rPr>
              <a:t>коп.</a:t>
            </a:r>
            <a:endParaRPr lang="ru-RU" sz="3200" dirty="0">
              <a:solidFill>
                <a:schemeClr val="accent6">
                  <a:lumMod val="50000"/>
                </a:schemeClr>
              </a:solidFill>
            </a:endParaRPr>
          </a:p>
          <a:p>
            <a:pPr algn="ctr"/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</a:rPr>
              <a:t>Алтын =3 </a:t>
            </a:r>
            <a:r>
              <a:rPr lang="ru-RU" sz="3200" b="1" dirty="0">
                <a:solidFill>
                  <a:schemeClr val="accent6">
                    <a:lumMod val="50000"/>
                  </a:schemeClr>
                </a:solidFill>
              </a:rPr>
              <a:t>коп.</a:t>
            </a:r>
            <a:endParaRPr lang="ru-RU" sz="32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709835" y="3771368"/>
            <a:ext cx="739978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rgbClr val="FF0000"/>
                </a:solidFill>
              </a:rPr>
              <a:t>Н</a:t>
            </a:r>
            <a:r>
              <a:rPr lang="ru-RU" sz="2400" b="1" dirty="0" smtClean="0">
                <a:solidFill>
                  <a:srgbClr val="FF0000"/>
                </a:solidFill>
              </a:rPr>
              <a:t>а Руси за 3 </a:t>
            </a:r>
            <a:r>
              <a:rPr lang="ru-RU" sz="2400" b="1" dirty="0">
                <a:solidFill>
                  <a:srgbClr val="FF0000"/>
                </a:solidFill>
              </a:rPr>
              <a:t>копейки можно было купить крестьянскую </a:t>
            </a:r>
            <a:r>
              <a:rPr lang="ru-RU" sz="2400" b="1" dirty="0" smtClean="0">
                <a:solidFill>
                  <a:srgbClr val="FF0000"/>
                </a:solidFill>
              </a:rPr>
              <a:t>избу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11560" y="4653136"/>
            <a:ext cx="806489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/>
              <a:t>Х</a:t>
            </a:r>
            <a:r>
              <a:rPr lang="ru-RU" sz="3200" b="1" dirty="0" smtClean="0"/>
              <a:t>ватит </a:t>
            </a:r>
            <a:r>
              <a:rPr lang="ru-RU" sz="3200" b="1" dirty="0"/>
              <a:t>ли этих алтынов, чтобы </a:t>
            </a:r>
            <a:r>
              <a:rPr lang="ru-RU" sz="3200" b="1" dirty="0" smtClean="0"/>
              <a:t>купить</a:t>
            </a:r>
          </a:p>
          <a:p>
            <a:pPr algn="ctr"/>
            <a:r>
              <a:rPr lang="ru-RU" sz="3200" b="1" dirty="0"/>
              <a:t> </a:t>
            </a:r>
            <a:r>
              <a:rPr lang="ru-RU" sz="3200" b="1" dirty="0" smtClean="0"/>
              <a:t>   8 </a:t>
            </a:r>
            <a:r>
              <a:rPr lang="ru-RU" sz="3200" b="1" dirty="0"/>
              <a:t>таких изб?</a:t>
            </a:r>
          </a:p>
        </p:txBody>
      </p:sp>
    </p:spTree>
    <p:extLst>
      <p:ext uri="{BB962C8B-B14F-4D97-AF65-F5344CB8AC3E}">
        <p14:creationId xmlns:p14="http://schemas.microsoft.com/office/powerpoint/2010/main" val="9663761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61" y="0"/>
            <a:ext cx="9144000" cy="689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1763688" y="404664"/>
            <a:ext cx="533889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i="1" dirty="0"/>
              <a:t>Занимательные задания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457200" y="2348880"/>
            <a:ext cx="483488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/>
              <a:t>Алёша- три гроша,</a:t>
            </a:r>
          </a:p>
          <a:p>
            <a:pPr algn="ctr"/>
            <a:r>
              <a:rPr lang="ru-RU" sz="3200" b="1" dirty="0"/>
              <a:t>Да шейка – копейка,</a:t>
            </a:r>
          </a:p>
          <a:p>
            <a:pPr algn="ctr"/>
            <a:r>
              <a:rPr lang="ru-RU" sz="3200" b="1" dirty="0"/>
              <a:t>Да алтын – голова,</a:t>
            </a:r>
          </a:p>
          <a:p>
            <a:pPr algn="ctr"/>
            <a:r>
              <a:rPr lang="ru-RU" sz="3200" b="1" dirty="0"/>
              <a:t>Да по три денежки нога:</a:t>
            </a:r>
          </a:p>
          <a:p>
            <a:pPr algn="ctr"/>
            <a:r>
              <a:rPr lang="ru-RU" sz="3200" b="1" dirty="0"/>
              <a:t>Вот и вся ему цена.</a:t>
            </a:r>
          </a:p>
        </p:txBody>
      </p:sp>
      <p:sp>
        <p:nvSpPr>
          <p:cNvPr id="11" name="Заголовок 1"/>
          <p:cNvSpPr txBox="1">
            <a:spLocks/>
          </p:cNvSpPr>
          <p:nvPr/>
        </p:nvSpPr>
        <p:spPr>
          <a:xfrm>
            <a:off x="457200" y="1050995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200" b="1" dirty="0" smtClean="0">
                <a:solidFill>
                  <a:srgbClr val="FF0000"/>
                </a:solidFill>
              </a:rPr>
              <a:t>Прибаутка </a:t>
            </a:r>
          </a:p>
          <a:p>
            <a:r>
              <a:rPr lang="ru-RU" sz="3200" b="1" dirty="0" smtClean="0">
                <a:solidFill>
                  <a:srgbClr val="002060"/>
                </a:solidFill>
              </a:rPr>
              <a:t>Сколько копеек стоит Алёша?</a:t>
            </a:r>
            <a:endParaRPr lang="ru-RU" sz="3200" b="1" dirty="0">
              <a:solidFill>
                <a:srgbClr val="002060"/>
              </a:solidFill>
            </a:endParaRPr>
          </a:p>
        </p:txBody>
      </p:sp>
      <p:pic>
        <p:nvPicPr>
          <p:cNvPr id="1026" name="Picture 2" descr="C:\Users\Админ\Documents\80005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3608"/>
          <a:stretch/>
        </p:blipFill>
        <p:spPr bwMode="auto">
          <a:xfrm>
            <a:off x="5428343" y="2348879"/>
            <a:ext cx="2583544" cy="371809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  <p:extLst>
      <p:ext uri="{BB962C8B-B14F-4D97-AF65-F5344CB8AC3E}">
        <p14:creationId xmlns:p14="http://schemas.microsoft.com/office/powerpoint/2010/main" val="1117370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331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601565"/>
            <a:ext cx="8229600" cy="45232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69354" cy="68770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Объект 2"/>
          <p:cNvSpPr txBox="1">
            <a:spLocks/>
          </p:cNvSpPr>
          <p:nvPr/>
        </p:nvSpPr>
        <p:spPr>
          <a:xfrm>
            <a:off x="469877" y="1589305"/>
            <a:ext cx="8229600" cy="521744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ru-RU" b="1" dirty="0" smtClean="0"/>
              <a:t>Наш слог начальный – промежуток,</a:t>
            </a:r>
          </a:p>
          <a:p>
            <a:pPr marL="0" indent="0" algn="ctr">
              <a:buFont typeface="Arial" pitchFamily="34" charset="0"/>
              <a:buNone/>
            </a:pPr>
            <a:r>
              <a:rPr lang="ru-RU" b="1" dirty="0" smtClean="0"/>
              <a:t>Являющийся частью суток.</a:t>
            </a:r>
          </a:p>
          <a:p>
            <a:pPr marL="0" indent="0" algn="ctr">
              <a:buFont typeface="Arial" pitchFamily="34" charset="0"/>
              <a:buNone/>
            </a:pPr>
            <a:r>
              <a:rPr lang="ru-RU" b="1" dirty="0" smtClean="0"/>
              <a:t>А слог второй-экскурсовод,</a:t>
            </a:r>
          </a:p>
          <a:p>
            <a:pPr marL="0" indent="0" algn="ctr">
              <a:buFont typeface="Arial" pitchFamily="34" charset="0"/>
              <a:buNone/>
            </a:pPr>
            <a:r>
              <a:rPr lang="ru-RU" b="1" dirty="0" smtClean="0"/>
              <a:t>Но без последней буквы. Вот.</a:t>
            </a:r>
          </a:p>
          <a:p>
            <a:pPr marL="0" indent="0" algn="ctr">
              <a:buFont typeface="Arial" pitchFamily="34" charset="0"/>
              <a:buNone/>
            </a:pPr>
            <a:r>
              <a:rPr lang="ru-RU" b="1" dirty="0" smtClean="0"/>
              <a:t>Что до ответа, то ответ</a:t>
            </a:r>
          </a:p>
          <a:p>
            <a:pPr marL="0" indent="0" algn="ctr">
              <a:buFont typeface="Arial" pitchFamily="34" charset="0"/>
              <a:buNone/>
            </a:pPr>
            <a:r>
              <a:rPr lang="ru-RU" b="1" dirty="0" smtClean="0"/>
              <a:t>В себя включает звон монет.</a:t>
            </a:r>
            <a:endParaRPr lang="ru-RU" b="1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1763688" y="404664"/>
            <a:ext cx="533889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i="1" dirty="0"/>
              <a:t>Занимательные задания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470061" y="1050995"/>
            <a:ext cx="161775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>
                <a:solidFill>
                  <a:srgbClr val="FF0000"/>
                </a:solidFill>
              </a:rPr>
              <a:t>Шарада</a:t>
            </a:r>
            <a:endParaRPr lang="ru-RU" sz="3200" dirty="0">
              <a:solidFill>
                <a:srgbClr val="FF0000"/>
              </a:solidFill>
            </a:endParaRPr>
          </a:p>
        </p:txBody>
      </p:sp>
      <p:pic>
        <p:nvPicPr>
          <p:cNvPr id="3074" name="Picture 2" descr="C:\Users\Админ\Documents\80017.jpg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9692" b="100000" l="0" r="89776">
                        <a14:foregroundMark x1="13898" y1="48458" x2="13898" y2="48458"/>
                        <a14:foregroundMark x1="13898" y1="48458" x2="13898" y2="48458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5085184"/>
            <a:ext cx="2862263" cy="1038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06133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70268"/>
            <a:ext cx="9169354" cy="68770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0241" y="404664"/>
            <a:ext cx="7848872" cy="55806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98807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175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" descr="C:\Users\overmakova\Desktop\Презентации. Материал\Люди разных возрастов\Методика\b0adcc2b034eb0481195c8e1bc0fe5f9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577" y="1464786"/>
            <a:ext cx="7992888" cy="4772526"/>
          </a:xfrm>
          <a:prstGeom prst="rect">
            <a:avLst/>
          </a:prstGeom>
          <a:noFill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1601" y="1772815"/>
            <a:ext cx="3600400" cy="2835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4709336" y="1793215"/>
            <a:ext cx="3701644" cy="2646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3200" b="1" dirty="0" smtClean="0">
                <a:solidFill>
                  <a:srgbClr val="0070C0"/>
                </a:solidFill>
              </a:rPr>
              <a:t>ДЕНЬГИ</a:t>
            </a:r>
          </a:p>
          <a:p>
            <a:endParaRPr lang="ru-RU" sz="3200" b="1" dirty="0">
              <a:solidFill>
                <a:srgbClr val="0070C0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3200" b="1" dirty="0">
                <a:solidFill>
                  <a:srgbClr val="0070C0"/>
                </a:solidFill>
              </a:rPr>
              <a:t>СЕМЕЙНЫЙ БЮДЖЕТ</a:t>
            </a:r>
          </a:p>
          <a:p>
            <a:endParaRPr lang="ru-RU" sz="2000" b="1" dirty="0">
              <a:solidFill>
                <a:srgbClr val="0070C0"/>
              </a:solidFill>
            </a:endParaRPr>
          </a:p>
          <a:p>
            <a:endParaRPr lang="ru-RU" dirty="0"/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457200" y="381002"/>
            <a:ext cx="8363272" cy="95976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800" b="1" dirty="0" smtClean="0">
                <a:solidFill>
                  <a:srgbClr val="002060"/>
                </a:solidFill>
              </a:rPr>
              <a:t>ФИНАНСОВАЯ ГРАМОТНОСТЬ</a:t>
            </a:r>
          </a:p>
          <a:p>
            <a:r>
              <a:rPr lang="ru-RU" sz="2800" b="1" dirty="0" smtClean="0">
                <a:solidFill>
                  <a:srgbClr val="FF0000"/>
                </a:solidFill>
              </a:rPr>
              <a:t>4 класс</a:t>
            </a:r>
            <a:endParaRPr lang="ru-RU" sz="28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7277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175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" descr="C:\Users\overmakova\Desktop\Презентации. Материал\Люди разных возрастов\Методика\b0adcc2b034eb0481195c8e1bc0fe5f9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577" y="1464786"/>
            <a:ext cx="7992888" cy="4772526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074462" y="2275001"/>
            <a:ext cx="331236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rgbClr val="002060"/>
                </a:solidFill>
              </a:rPr>
              <a:t>Основные подходы к формированию </a:t>
            </a:r>
            <a:r>
              <a:rPr lang="ru-RU" sz="2400" b="1" dirty="0">
                <a:solidFill>
                  <a:srgbClr val="FF0000"/>
                </a:solidFill>
              </a:rPr>
              <a:t>финансовой грамотности</a:t>
            </a: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9752" y="315639"/>
            <a:ext cx="8364537" cy="1176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4176465" y="1988840"/>
            <a:ext cx="45720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lvl="0" indent="-285750">
              <a:buFont typeface="Wingdings" pitchFamily="2" charset="2"/>
              <a:buChar char="Ø"/>
            </a:pPr>
            <a:r>
              <a:rPr lang="ru-RU" sz="2400" b="1" dirty="0"/>
              <a:t>практико-ориентированный</a:t>
            </a:r>
          </a:p>
          <a:p>
            <a:pPr marL="285750" lvl="0" indent="-285750">
              <a:buFont typeface="Wingdings" pitchFamily="2" charset="2"/>
              <a:buChar char="Ø"/>
            </a:pPr>
            <a:r>
              <a:rPr lang="ru-RU" sz="2400" b="1" dirty="0"/>
              <a:t>системно-</a:t>
            </a:r>
            <a:r>
              <a:rPr lang="ru-RU" sz="2400" b="1" dirty="0" err="1"/>
              <a:t>деятельностный</a:t>
            </a:r>
            <a:endParaRPr lang="ru-RU" sz="2400" b="1" dirty="0"/>
          </a:p>
          <a:p>
            <a:pPr marL="285750" lvl="0" indent="-285750">
              <a:buFont typeface="Wingdings" pitchFamily="2" charset="2"/>
              <a:buChar char="Ø"/>
            </a:pPr>
            <a:r>
              <a:rPr lang="ru-RU" sz="2400" b="1" dirty="0"/>
              <a:t>интегративный</a:t>
            </a:r>
          </a:p>
          <a:p>
            <a:pPr marL="285750" lvl="0" indent="-285750">
              <a:buFont typeface="Wingdings" pitchFamily="2" charset="2"/>
              <a:buChar char="Ø"/>
            </a:pPr>
            <a:r>
              <a:rPr lang="ru-RU" sz="2400" b="1" dirty="0"/>
              <a:t>творческий</a:t>
            </a:r>
          </a:p>
        </p:txBody>
      </p:sp>
    </p:spTree>
    <p:extLst>
      <p:ext uri="{BB962C8B-B14F-4D97-AF65-F5344CB8AC3E}">
        <p14:creationId xmlns:p14="http://schemas.microsoft.com/office/powerpoint/2010/main" val="3151463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175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647564" y="188640"/>
            <a:ext cx="784887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i="1" dirty="0" smtClean="0"/>
              <a:t>Работа </a:t>
            </a:r>
            <a:r>
              <a:rPr lang="ru-RU" sz="3200" b="1" i="1" dirty="0"/>
              <a:t>с текстом, содержащим финансовую информацию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519201" y="1521148"/>
            <a:ext cx="662110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>
                <a:solidFill>
                  <a:srgbClr val="FF0000"/>
                </a:solidFill>
              </a:rPr>
              <a:t>Фрагмент текста «Какие бывают деньги»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905319" y="2093347"/>
            <a:ext cx="7848872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/>
              <a:t>    Появление </a:t>
            </a:r>
            <a:r>
              <a:rPr lang="ru-RU" sz="2800" b="1" dirty="0"/>
              <a:t>бумажных денег связано с тем, что перевозить большие суммы товарных денег и монет было крайне неудобно. Торговля развивалась, а золота и серебра не хватало для чеканки новых монет. И тогда появились бумажные </a:t>
            </a:r>
            <a:r>
              <a:rPr lang="ru-RU" sz="2800" b="1" dirty="0" smtClean="0"/>
              <a:t>деньги…</a:t>
            </a:r>
            <a:endParaRPr lang="ru-RU" sz="2800" b="1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866088" y="5013176"/>
            <a:ext cx="7857151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ysClr val="windowText" lastClr="000000"/>
                </a:solidFill>
              </a:rPr>
              <a:t>Чем вызвано появление бумажных денег?</a:t>
            </a:r>
            <a:endParaRPr lang="ru-RU" sz="32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3582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175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475656" y="620687"/>
            <a:ext cx="662110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>
                <a:solidFill>
                  <a:srgbClr val="FF0000"/>
                </a:solidFill>
              </a:rPr>
              <a:t>Фрагмент текста «Какие бывают деньги»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539552" y="1412775"/>
            <a:ext cx="8064896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/>
              <a:t>    Государство </a:t>
            </a:r>
            <a:r>
              <a:rPr lang="ru-RU" sz="2800" b="1" dirty="0"/>
              <a:t>накапливало запасы золота и серебра и выпускало особые бумаги с надписями. Эти бумаги можно было в любой момент обменять в банке на золото и серебро. Вот почему говорят-бумаги обеспечены золотом и </a:t>
            </a:r>
            <a:r>
              <a:rPr lang="ru-RU" sz="2800" b="1" dirty="0" smtClean="0"/>
              <a:t>серебром…</a:t>
            </a:r>
            <a:endParaRPr lang="ru-RU" sz="2800" b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539553" y="4077072"/>
            <a:ext cx="8064896" cy="138499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28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</a:rPr>
              <a:t>Объясните фразу: </a:t>
            </a:r>
          </a:p>
          <a:p>
            <a:r>
              <a:rPr lang="ru-RU" sz="28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</a:rPr>
              <a:t>«Купюра России до 1917 года </a:t>
            </a:r>
            <a:r>
              <a:rPr lang="ru-RU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</a:rPr>
              <a:t>номиналом 500 руб.   </a:t>
            </a:r>
            <a:r>
              <a:rPr lang="ru-RU" sz="28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</a:rPr>
              <a:t>б</a:t>
            </a:r>
            <a:r>
              <a:rPr lang="ru-RU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</a:rPr>
              <a:t>ыла обеспечена </a:t>
            </a:r>
            <a:r>
              <a:rPr lang="ru-RU" sz="28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</a:rPr>
              <a:t>387 граммами чистого золота».</a:t>
            </a:r>
            <a:endParaRPr lang="ru-RU" sz="28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</a:endParaRPr>
          </a:p>
        </p:txBody>
      </p:sp>
    </p:spTree>
    <p:extLst>
      <p:ext uri="{BB962C8B-B14F-4D97-AF65-F5344CB8AC3E}">
        <p14:creationId xmlns:p14="http://schemas.microsoft.com/office/powerpoint/2010/main" val="36554434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8" name="Объект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65144915"/>
              </p:ext>
            </p:extLst>
          </p:nvPr>
        </p:nvGraphicFramePr>
        <p:xfrm>
          <a:off x="662880" y="4077072"/>
          <a:ext cx="8229600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2" y="3175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403648" y="456022"/>
            <a:ext cx="813690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rgbClr val="002060"/>
                </a:solidFill>
              </a:rPr>
              <a:t>Примеры заданий при работе с текстом, содержащим финансовую информацию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3051746" y="1617486"/>
            <a:ext cx="303852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>
                <a:solidFill>
                  <a:srgbClr val="FF0000"/>
                </a:solidFill>
              </a:rPr>
              <a:t>Работа с таблицей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268264" y="2346446"/>
            <a:ext cx="762421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/>
              <a:t>Найдите в тексте </a:t>
            </a:r>
            <a:r>
              <a:rPr lang="ru-RU" sz="2800" b="1" dirty="0" smtClean="0"/>
              <a:t>примеры </a:t>
            </a:r>
            <a:r>
              <a:rPr lang="ru-RU" sz="2800" b="1" dirty="0"/>
              <a:t>товаров и услуг. Запишите найденные примеры в таблицу.</a:t>
            </a:r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41595280"/>
              </p:ext>
            </p:extLst>
          </p:nvPr>
        </p:nvGraphicFramePr>
        <p:xfrm>
          <a:off x="1412798" y="3573016"/>
          <a:ext cx="6096000" cy="16916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048000"/>
                <a:gridCol w="30480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/>
                        <a:t>Товары </a:t>
                      </a:r>
                      <a:endParaRPr lang="ru-RU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/>
                        <a:t>Услуги</a:t>
                      </a:r>
                      <a:endParaRPr lang="ru-RU" sz="32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80462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175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11" name="Объект 10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52030168"/>
              </p:ext>
            </p:extLst>
          </p:nvPr>
        </p:nvGraphicFramePr>
        <p:xfrm>
          <a:off x="457200" y="4941168"/>
          <a:ext cx="8229600" cy="8280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57400"/>
                <a:gridCol w="2057400"/>
                <a:gridCol w="2057400"/>
                <a:gridCol w="20574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1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2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3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4</a:t>
                      </a:r>
                      <a:endParaRPr lang="ru-RU" sz="24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539552" y="1628800"/>
            <a:ext cx="8496944" cy="29854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/>
              <a:t>Установи соответствие между положением (занятием) человека и видом дохода. Ответы (соответствующие буквы) впиши в таблицу</a:t>
            </a:r>
            <a:r>
              <a:rPr lang="ru-RU" sz="2400" b="1" dirty="0" smtClean="0"/>
              <a:t>.</a:t>
            </a:r>
          </a:p>
          <a:p>
            <a:endParaRPr lang="ru-RU" sz="2000" b="1" dirty="0"/>
          </a:p>
          <a:p>
            <a:r>
              <a:rPr lang="ru-RU" sz="2400" b="1" dirty="0"/>
              <a:t>1) собственник квартиры                    </a:t>
            </a:r>
            <a:r>
              <a:rPr lang="ru-RU" sz="2400" b="1" dirty="0" smtClean="0"/>
              <a:t> а</a:t>
            </a:r>
            <a:r>
              <a:rPr lang="ru-RU" sz="2400" b="1" dirty="0"/>
              <a:t>) банковские </a:t>
            </a:r>
            <a:r>
              <a:rPr lang="ru-RU" sz="2400" b="1" dirty="0" smtClean="0"/>
              <a:t> проценты</a:t>
            </a:r>
            <a:endParaRPr lang="ru-RU" sz="2400" b="1" dirty="0"/>
          </a:p>
          <a:p>
            <a:r>
              <a:rPr lang="ru-RU" sz="2400" b="1" dirty="0"/>
              <a:t>2) предприниматель                             </a:t>
            </a:r>
            <a:r>
              <a:rPr lang="ru-RU" sz="2400" b="1" dirty="0" smtClean="0"/>
              <a:t>б</a:t>
            </a:r>
            <a:r>
              <a:rPr lang="ru-RU" sz="2400" b="1" dirty="0"/>
              <a:t>) арендная плата</a:t>
            </a:r>
          </a:p>
          <a:p>
            <a:r>
              <a:rPr lang="ru-RU" sz="2400" b="1" dirty="0"/>
              <a:t>3) вкладчик                                             </a:t>
            </a:r>
            <a:r>
              <a:rPr lang="ru-RU" sz="2400" b="1" dirty="0" smtClean="0"/>
              <a:t> в</a:t>
            </a:r>
            <a:r>
              <a:rPr lang="ru-RU" sz="2400" b="1" dirty="0"/>
              <a:t>) заработная плата</a:t>
            </a:r>
          </a:p>
          <a:p>
            <a:r>
              <a:rPr lang="ru-RU" sz="2400" b="1" dirty="0"/>
              <a:t>4) наёмный работник                          </a:t>
            </a:r>
            <a:r>
              <a:rPr lang="ru-RU" sz="2400" b="1" dirty="0" smtClean="0"/>
              <a:t> </a:t>
            </a:r>
            <a:r>
              <a:rPr lang="ru-RU" sz="2400" b="1" dirty="0"/>
              <a:t>г) прибыль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1187624" y="213787"/>
            <a:ext cx="813690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rgbClr val="002060"/>
                </a:solidFill>
              </a:rPr>
              <a:t>Примеры заданий при работе с текстом, содержащим финансовую информацию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2352738" y="1141360"/>
            <a:ext cx="443852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>
                <a:solidFill>
                  <a:srgbClr val="FF0000"/>
                </a:solidFill>
              </a:rPr>
              <a:t>Установление соответствия</a:t>
            </a:r>
          </a:p>
        </p:txBody>
      </p:sp>
    </p:spTree>
    <p:extLst>
      <p:ext uri="{BB962C8B-B14F-4D97-AF65-F5344CB8AC3E}">
        <p14:creationId xmlns:p14="http://schemas.microsoft.com/office/powerpoint/2010/main" val="2445764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175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979712" y="404664"/>
            <a:ext cx="483497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i="1" dirty="0"/>
              <a:t>Финансовые ситуации</a:t>
            </a:r>
          </a:p>
        </p:txBody>
      </p:sp>
      <p:pic>
        <p:nvPicPr>
          <p:cNvPr id="2050" name="Picture 2" descr="C:\Users\Админ\Documents\8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584" y="1050995"/>
            <a:ext cx="7488832" cy="518631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1887711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359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4" name="Picture 2" descr="C:\Users\Админ\Documents\8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260648"/>
            <a:ext cx="7416824" cy="417646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Админ\Documents\8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27784" y="4437112"/>
            <a:ext cx="3528392" cy="201622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3429858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471</Words>
  <Application>Microsoft Office PowerPoint</Application>
  <PresentationFormat>Экран (4:3)</PresentationFormat>
  <Paragraphs>93</Paragraphs>
  <Slides>18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Админ</dc:creator>
  <cp:lastModifiedBy>Админ</cp:lastModifiedBy>
  <cp:revision>1</cp:revision>
  <dcterms:created xsi:type="dcterms:W3CDTF">2020-11-16T16:45:46Z</dcterms:created>
  <dcterms:modified xsi:type="dcterms:W3CDTF">2020-11-16T16:52:37Z</dcterms:modified>
</cp:coreProperties>
</file>