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98" r:id="rId3"/>
    <p:sldId id="281" r:id="rId4"/>
    <p:sldId id="272" r:id="rId5"/>
    <p:sldId id="271" r:id="rId6"/>
    <p:sldId id="293" r:id="rId7"/>
    <p:sldId id="282" r:id="rId8"/>
    <p:sldId id="294" r:id="rId9"/>
    <p:sldId id="273" r:id="rId10"/>
    <p:sldId id="280" r:id="rId11"/>
    <p:sldId id="284" r:id="rId12"/>
    <p:sldId id="300" r:id="rId13"/>
    <p:sldId id="297" r:id="rId14"/>
    <p:sldId id="263" r:id="rId15"/>
  </p:sldIdLst>
  <p:sldSz cx="9144000" cy="6858000" type="screen4x3"/>
  <p:notesSz cx="6888163" cy="100203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6">
          <p15:clr>
            <a:srgbClr val="A4A3A4"/>
          </p15:clr>
        </p15:guide>
        <p15:guide id="2" pos="217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561" autoAdjust="0"/>
  </p:normalViewPr>
  <p:slideViewPr>
    <p:cSldViewPr>
      <p:cViewPr varScale="1">
        <p:scale>
          <a:sx n="61" d="100"/>
          <a:sy n="61" d="100"/>
        </p:scale>
        <p:origin x="1572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2106" y="-78"/>
      </p:cViewPr>
      <p:guideLst>
        <p:guide orient="horz" pos="3156"/>
        <p:guide pos="217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F8E02071-212C-4A66-96B4-61988C4A3595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9E4CF7D6-BD46-4EE7-A1DD-D6AAD89AE8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55942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9EC276-CF2C-4CCA-9F75-D1BA8EAB7262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10213" cy="4510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B11509-07EE-4835-92B2-42A86683FF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987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B11509-07EE-4835-92B2-42A86683FF4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10623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http://iiosp.com/wp-content/uploads/2015/03/78.jpg" TargetMode="External"/><Relationship Id="rId5" Type="http://schemas.openxmlformats.org/officeDocument/2006/relationships/image" Target="../media/image12.jpeg"/><Relationship Id="rId4" Type="http://schemas.openxmlformats.org/officeDocument/2006/relationships/hyperlink" Target="http://iiosp.com/wp-content/uploads/2015/03/78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D:\ЗАКАЗНЫЕ\Лоскутова Надя\фоны\adamast_ru_pic123107525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52400" y="152400"/>
            <a:ext cx="9296400" cy="2705096"/>
          </a:xfrm>
        </p:spPr>
        <p:txBody>
          <a:bodyPr>
            <a:noAutofit/>
          </a:bodyPr>
          <a:lstStyle/>
          <a:p>
            <a:br>
              <a:rPr lang="ru-RU" sz="36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36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36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Миофункциональная</a:t>
            </a:r>
            <a:r>
              <a:rPr lang="ru-RU" sz="36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коррекция </a:t>
            </a:r>
            <a:br>
              <a:rPr lang="ru-RU" sz="36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работе логопеда</a:t>
            </a:r>
            <a:br>
              <a:rPr lang="ru-RU" sz="36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(здоровьесберегающие технологии)</a:t>
            </a:r>
            <a:br>
              <a:rPr lang="ru-RU" sz="32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br>
              <a:rPr lang="ru-RU" sz="32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УЧИТЕЛЬ-ЛОГОПЕД: КИРЕЕВА. Н.А.</a:t>
            </a:r>
            <a:br>
              <a:rPr lang="ru-RU" sz="32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36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36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7544" y="2852936"/>
            <a:ext cx="3565074" cy="3622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ОРОФАСЦИАЛЬНАЯ МИОФУНКЦИОНАЛЬНАЯ ТЕРАПИЯ В РАБОТЕ ЛОГОПЕДА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3655" y="3429000"/>
            <a:ext cx="1868016" cy="14337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ОРОФАСЦИАЛЬНАЯ МИОФУНКЦИОНАЛЬНАЯ ТЕРАПИЯ В РАБОТЕ ЛОГОПЕДА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7344" y="4365104"/>
            <a:ext cx="1975350" cy="15401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D:\ЗАКАЗНЫЕ\Лоскутова Надя\фоны\adamast_ru_pic123107525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268760"/>
            <a:ext cx="8424676" cy="3672408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pPr algn="ctr">
              <a:buNone/>
            </a:pPr>
            <a:endParaRPr lang="ru-RU" sz="2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формируется правильный прикус</a:t>
            </a:r>
          </a:p>
          <a:p>
            <a:pPr marL="0" indent="0">
              <a:buNone/>
            </a:pPr>
            <a:r>
              <a:rPr lang="ru-R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нормализуется носовое дыхание</a:t>
            </a:r>
          </a:p>
          <a:p>
            <a:pPr marL="0" indent="0">
              <a:buNone/>
            </a:pPr>
            <a:r>
              <a:rPr lang="ru-R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устраняются вредные миопривычки</a:t>
            </a:r>
          </a:p>
          <a:p>
            <a:pPr marL="0" indent="0">
              <a:buNone/>
            </a:pPr>
            <a:r>
              <a:rPr lang="ru-R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стабилизируется психоэмоциональное состояние</a:t>
            </a:r>
          </a:p>
          <a:p>
            <a:pPr marL="0" indent="0">
              <a:buNone/>
            </a:pPr>
            <a:r>
              <a:rPr lang="ru-R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укрепляется общее здоровье</a:t>
            </a:r>
          </a:p>
          <a:p>
            <a:pPr>
              <a:buNone/>
            </a:pP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3898" y="201312"/>
            <a:ext cx="8400290" cy="954107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Использования вестибулярных  пластин и </a:t>
            </a:r>
            <a:r>
              <a:rPr lang="ru-RU" sz="28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трейнеров</a:t>
            </a:r>
            <a:r>
              <a:rPr lang="ru-R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в процессе речевой коррекции :</a:t>
            </a:r>
          </a:p>
        </p:txBody>
      </p:sp>
      <p:pic>
        <p:nvPicPr>
          <p:cNvPr id="7" name="Рисунок 6" descr="ОРОФАСЦИАЛЬНАЯ МИОФУНКЦИОНАЛЬНАЯ ТЕРАПИЯ В РАБОТЕ ЛОГОПЕДА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1780091"/>
            <a:ext cx="2169037" cy="1352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658715"/>
            <a:ext cx="8436432" cy="20248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500"/>
                            </p:stCondLst>
                            <p:childTnLst>
                              <p:par>
                                <p:cTn id="2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500"/>
                            </p:stCondLst>
                            <p:childTnLst>
                              <p:par>
                                <p:cTn id="37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7500"/>
                            </p:stCondLst>
                            <p:childTnLst>
                              <p:par>
                                <p:cTn id="4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:\ЗАКАЗНЫЕ\Лоскутова Надя\фоны\adamast_ru_pic123107525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37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le 7"/>
          <p:cNvSpPr/>
          <p:nvPr/>
        </p:nvSpPr>
        <p:spPr>
          <a:xfrm>
            <a:off x="278160" y="222629"/>
            <a:ext cx="8587680" cy="471853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227407"/>
            <a:ext cx="839829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миофункциональная</a:t>
            </a:r>
            <a:r>
              <a:rPr lang="ru-RU" sz="32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гимнастика </a:t>
            </a:r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систематические упражнения направленные на:</a:t>
            </a:r>
          </a:p>
          <a:p>
            <a:pPr algn="ctr"/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Избавление от патологических привычек и начало работы над новыми потернами (навыками)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стабилизация нижней челюсти</a:t>
            </a:r>
          </a:p>
          <a:p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-нахождение точки языка</a:t>
            </a:r>
          </a:p>
          <a:p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-упражнения для языка</a:t>
            </a:r>
          </a:p>
          <a:p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-упражнения для мышц окружности губ</a:t>
            </a:r>
          </a:p>
          <a:p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-упражнения для щёчных мышц</a:t>
            </a:r>
          </a:p>
          <a:p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-нормализация процесса глотания и жевания</a:t>
            </a:r>
          </a:p>
          <a:p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-речевая осанка</a:t>
            </a:r>
          </a:p>
          <a:p>
            <a:pPr algn="just" fontAlgn="base">
              <a:spcAft>
                <a:spcPts val="0"/>
              </a:spcAft>
            </a:pP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974477" y="4463025"/>
            <a:ext cx="2791747" cy="24434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3" descr="G:\Фестиваль 2017 декабрь\Новая папка (2)\23172660_499059743811518_7290614975784629787_n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3662" y="4463025"/>
            <a:ext cx="3101431" cy="2351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537313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:\ЗАКАЗНЫЕ\Лоскутова Надя\фоны\adamast_ru_pic123107525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8227" y="102272"/>
            <a:ext cx="1776923" cy="236923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144223" y="271225"/>
            <a:ext cx="244899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rgbClr val="55555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Профессор </a:t>
            </a:r>
            <a:r>
              <a:rPr lang="ru-RU" b="1" i="1" dirty="0" err="1">
                <a:solidFill>
                  <a:srgbClr val="55555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Е.А.Дьякова</a:t>
            </a:r>
            <a:r>
              <a:rPr lang="ru-RU" b="1" i="1" dirty="0">
                <a:solidFill>
                  <a:srgbClr val="55555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с Джой </a:t>
            </a:r>
            <a:r>
              <a:rPr lang="ru-RU" b="1" i="1" dirty="0" err="1">
                <a:solidFill>
                  <a:srgbClr val="55555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Мойлер</a:t>
            </a:r>
            <a:r>
              <a:rPr lang="ru-RU" b="1" i="1" dirty="0">
                <a:solidFill>
                  <a:srgbClr val="55555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(</a:t>
            </a:r>
            <a:r>
              <a:rPr lang="ru-RU" b="1" i="1" dirty="0" err="1">
                <a:solidFill>
                  <a:srgbClr val="55555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Joy</a:t>
            </a:r>
            <a:r>
              <a:rPr lang="ru-RU" b="1" i="1" dirty="0">
                <a:solidFill>
                  <a:srgbClr val="55555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</a:t>
            </a:r>
            <a:r>
              <a:rPr lang="ru-RU" b="1" i="1" dirty="0" err="1">
                <a:solidFill>
                  <a:srgbClr val="55555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Moeller</a:t>
            </a:r>
            <a:r>
              <a:rPr lang="ru-RU" b="1" i="1" dirty="0">
                <a:solidFill>
                  <a:srgbClr val="55555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) — ведущим специалистом по ОМТ в Америке</a:t>
            </a:r>
            <a:r>
              <a:rPr lang="ru-RU" dirty="0">
                <a:solidFill>
                  <a:srgbClr val="555555"/>
                </a:solidFill>
                <a:latin typeface="arial" panose="020B0604020202020204" pitchFamily="34" charset="0"/>
              </a:rPr>
              <a:t>. </a:t>
            </a:r>
            <a:endParaRPr lang="ru-RU" dirty="0">
              <a:solidFill>
                <a:srgbClr val="555555"/>
              </a:solidFill>
              <a:latin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5533" y="271225"/>
            <a:ext cx="316835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rgbClr val="55555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Мастер-класс: </a:t>
            </a:r>
          </a:p>
          <a:p>
            <a:pPr algn="ctr"/>
            <a:r>
              <a:rPr lang="ru-RU" b="1" i="1" dirty="0">
                <a:solidFill>
                  <a:srgbClr val="55555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автор метода, профессор </a:t>
            </a:r>
            <a:r>
              <a:rPr lang="ru-RU" b="1" i="1" dirty="0" err="1">
                <a:solidFill>
                  <a:srgbClr val="55555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Е.А.Дьякова</a:t>
            </a:r>
            <a:r>
              <a:rPr lang="ru-RU" b="1" i="1" dirty="0">
                <a:solidFill>
                  <a:srgbClr val="55555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, президент Международного Института Речевой Патологии.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2464897"/>
            <a:ext cx="756084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rgbClr val="55555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По окончании курса выдан Сертификат Международного Института Речевой Патологии на 24 </a:t>
            </a:r>
            <a:r>
              <a:rPr lang="ru-RU" b="1" i="1" dirty="0" err="1">
                <a:solidFill>
                  <a:srgbClr val="55555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ак.часа</a:t>
            </a:r>
            <a:r>
              <a:rPr lang="ru-RU" b="1" i="1" dirty="0">
                <a:solidFill>
                  <a:srgbClr val="55555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с правом работы по данной методике. </a:t>
            </a:r>
          </a:p>
          <a:p>
            <a:pPr algn="ctr"/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«</a:t>
            </a:r>
            <a:r>
              <a:rPr lang="ru-RU" sz="20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Орофациональная</a:t>
            </a: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</a:t>
            </a:r>
            <a:r>
              <a:rPr lang="ru-RU" sz="20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миофункциональная</a:t>
            </a: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терапия в логопедической практике»</a:t>
            </a:r>
          </a:p>
          <a:p>
            <a:pPr algn="ctr"/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8102" y="4221088"/>
            <a:ext cx="3420125" cy="25319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16329" y="4221088"/>
            <a:ext cx="4723953" cy="24311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158914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:\ЗАКАЗНЫЕ\Лоскутова Надя\фоны\adamast_ru_pic123107525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2" y="214290"/>
            <a:ext cx="8784976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«В наше время</a:t>
            </a:r>
            <a:r>
              <a:rPr kumimoji="0" lang="en-US" sz="2800" b="1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 ходят в тренажёрные залы, занимаются физическими упражнениями, и делают их с поднятием груза, но при этом забывают о лицевых мышцах». </a:t>
            </a:r>
            <a:endParaRPr kumimoji="0" lang="en-US" sz="2800" b="1" i="1" u="none" strike="noStrike" cap="none" normalizeH="0" baseline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«Мышцы лица и языка также важны, поскольку влияют на вашу способность разговаривать, жевать, глотать, дышать правильно</a:t>
            </a:r>
            <a:r>
              <a:rPr lang="ru-R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800" b="1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en-US" sz="2800" b="1" i="1" u="none" strike="noStrike" cap="none" normalizeH="0" baseline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 очень важно!</a:t>
            </a:r>
            <a:endParaRPr kumimoji="0" lang="ru-RU" sz="3600" b="1" i="1" u="none" strike="noStrike" cap="none" normalizeH="0" baseline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G:\Фестиваль 2017 декабрь\Jsi6cjKSS0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832" y="3932468"/>
            <a:ext cx="2737550" cy="27745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158597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D:\ЗАКАЗНЫЕ\Лоскутова Надя\фоны\adamast_ru_pic123107525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340768"/>
            <a:ext cx="7029400" cy="125003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  <p:pic>
        <p:nvPicPr>
          <p:cNvPr id="6" name="Рисунок 5" descr="https://avatars.mds.yandex.net/get-direct/49642/9r0UR0afFVLypYYuor4l6Q/y30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2492896"/>
            <a:ext cx="4680520" cy="37573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:\ЗАКАЗНЫЕ\Лоскутова Надя\фоны\adamast_ru_pic123107525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27" y="-43266"/>
            <a:ext cx="9125273" cy="6901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://kolokolchikd.ucoz.ru/Foto/dcepshhqysc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2233854"/>
            <a:ext cx="6556978" cy="10735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ounded Rectangle 7"/>
          <p:cNvSpPr/>
          <p:nvPr/>
        </p:nvSpPr>
        <p:spPr>
          <a:xfrm>
            <a:off x="72478" y="188640"/>
            <a:ext cx="9017769" cy="185155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данным мировой статистики число речевых расстройств у детей и подростков растёт, в связи с чем актуальность этой проблемы принимает глобальный характер</a:t>
            </a:r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36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://cdou2.ru/wp-content/uploads/2017/02/46152_25d_big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3407367"/>
            <a:ext cx="4752528" cy="33428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9255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D:\ЗАКАЗНЫЕ\Лоскутова Надя\фоны\adamast_ru_pic123107525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23528" y="152400"/>
            <a:ext cx="86409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последние годы увеличивается число детей с речевыми нарушениями, обусловленными миофункциональными нарушениями</a:t>
            </a:r>
          </a:p>
          <a:p>
            <a:pPr algn="ctr"/>
            <a:br>
              <a:rPr lang="ru-RU" sz="3200" b="1" i="1" dirty="0">
                <a:solidFill>
                  <a:srgbClr val="00B050"/>
                </a:solidFill>
              </a:rPr>
            </a:br>
            <a:endParaRPr lang="ru-RU" sz="3200" dirty="0"/>
          </a:p>
        </p:txBody>
      </p:sp>
      <p:sp>
        <p:nvSpPr>
          <p:cNvPr id="9" name="Rounded Rectangle 7"/>
          <p:cNvSpPr/>
          <p:nvPr/>
        </p:nvSpPr>
        <p:spPr>
          <a:xfrm>
            <a:off x="323528" y="1824355"/>
            <a:ext cx="8640960" cy="36576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" name="Рисунок 9" descr="ОРОФАСЦИАЛЬНАЯ МИОФУНКЦИОНАЛЬНАЯ ТЕРАПИЯ В РАБОТЕ ЛОГОПЕДА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1932" y="4744186"/>
            <a:ext cx="2302436" cy="15651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570384" y="2091055"/>
            <a:ext cx="8147248" cy="3124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latinLnBrk="0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br>
              <a:rPr lang="ru-RU" sz="36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36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Миофункциональные</a:t>
            </a:r>
            <a:r>
              <a:rPr lang="ru-R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нарушения (МФН) — это снижение или повышение нормального тонуса жевательных и мимических мышц, возникающие при нарушениях функций зубочелюстной системы (дыхания, глотания, жевания, речи). </a:t>
            </a:r>
            <a:br>
              <a:rPr lang="ru-RU" sz="4000" b="1" i="1" dirty="0">
                <a:solidFill>
                  <a:srgbClr val="FF0000"/>
                </a:solidFill>
              </a:rPr>
            </a:br>
            <a:br>
              <a:rPr lang="ru-RU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36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ОРОФАСЦИАЛЬНАЯ МИОФУНКЦИОНАЛЬНАЯ ТЕРАПИЯ В РАБОТЕ ЛОГОПЕДА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8443" y="4765739"/>
            <a:ext cx="2180760" cy="15220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ОРОФАСЦИАЛЬНАЯ МИОФУНКЦИОНАЛЬНАЯ ТЕРАПИЯ В РАБОТЕ ЛОГОПЕДА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8315" y="4765739"/>
            <a:ext cx="2247399" cy="15452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238428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D:\ЗАКАЗНЫЕ\Лоскутова Надя\фоны\adamast_ru_pic123107525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95400" y="1295400"/>
            <a:ext cx="6629400" cy="2590800"/>
          </a:xfrm>
        </p:spPr>
        <p:txBody>
          <a:bodyPr>
            <a:noAutofit/>
          </a:bodyPr>
          <a:lstStyle/>
          <a:p>
            <a:br>
              <a:rPr lang="ru-RU" sz="36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36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36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36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36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66800" y="142164"/>
            <a:ext cx="6477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Диагностические признаки МФН</a:t>
            </a:r>
          </a:p>
        </p:txBody>
      </p:sp>
      <p:pic>
        <p:nvPicPr>
          <p:cNvPr id="7" name="Picture 2" descr="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5031" y="5292956"/>
            <a:ext cx="2438358" cy="13588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Rounded Rectangle 7"/>
          <p:cNvSpPr/>
          <p:nvPr/>
        </p:nvSpPr>
        <p:spPr>
          <a:xfrm>
            <a:off x="304800" y="1465603"/>
            <a:ext cx="8001000" cy="36576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Привычка держать рот открытым</a:t>
            </a:r>
          </a:p>
          <a:p>
            <a:pPr>
              <a:buFont typeface="Arial" pitchFamily="34" charset="0"/>
              <a:buChar char="•"/>
            </a:pPr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Дыхание через рот</a:t>
            </a:r>
          </a:p>
          <a:p>
            <a:pPr>
              <a:buFont typeface="Arial" pitchFamily="34" charset="0"/>
              <a:buChar char="•"/>
            </a:pPr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Напряжение губ при глотании (инфантильный тип глотания)</a:t>
            </a:r>
          </a:p>
          <a:p>
            <a:pPr>
              <a:buFont typeface="Arial" pitchFamily="34" charset="0"/>
              <a:buChar char="•"/>
            </a:pPr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Прокладывание языка между зубами при разговоре</a:t>
            </a:r>
          </a:p>
          <a:p>
            <a:pPr>
              <a:buFont typeface="Arial" pitchFamily="34" charset="0"/>
              <a:buChar char="•"/>
            </a:pPr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Неправильное произношение звуков</a:t>
            </a:r>
          </a:p>
          <a:p>
            <a:pPr>
              <a:buFont typeface="Arial" pitchFamily="34" charset="0"/>
              <a:buChar char="•"/>
            </a:pPr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Нарушения прикуса</a:t>
            </a:r>
          </a:p>
          <a:p>
            <a:pPr algn="ctr"/>
            <a:endParaRPr lang="ru-RU" dirty="0"/>
          </a:p>
        </p:txBody>
      </p:sp>
      <p:pic>
        <p:nvPicPr>
          <p:cNvPr id="9" name="Picture 1" descr="78">
            <a:hlinkClick r:id="rId4"/>
          </p:cNvPr>
          <p:cNvPicPr>
            <a:picLocks noChangeAspect="1" noChangeArrowheads="1"/>
          </p:cNvPicPr>
          <p:nvPr/>
        </p:nvPicPr>
        <p:blipFill>
          <a:blip r:embed="rId5" r:link="rId6"/>
          <a:srcRect/>
          <a:stretch>
            <a:fillRect/>
          </a:stretch>
        </p:blipFill>
        <p:spPr bwMode="auto">
          <a:xfrm>
            <a:off x="3730505" y="5222700"/>
            <a:ext cx="1149590" cy="15232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ОРОФАСЦИАЛЬНАЯ МИОФУНКЦИОНАЛЬНАЯ ТЕРАПИЯ В РАБОТЕ ЛОГОПЕДА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0041" y="5292956"/>
            <a:ext cx="2105149" cy="14151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D:\ЗАКАЗНЫЕ\Лоскутова Надя\фоны\adamast_ru_pic123107525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1409700" y="0"/>
            <a:ext cx="63246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Причины МФН</a:t>
            </a:r>
            <a:endParaRPr lang="ru-RU" sz="44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Horizontal Scroll 4"/>
          <p:cNvSpPr/>
          <p:nvPr/>
        </p:nvSpPr>
        <p:spPr>
          <a:xfrm>
            <a:off x="107504" y="-5038"/>
            <a:ext cx="8994767" cy="5186908"/>
          </a:xfrm>
          <a:prstGeom prst="horizontalScroll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Генетические – 25%</a:t>
            </a:r>
          </a:p>
          <a:p>
            <a:pPr>
              <a:buFont typeface="Arial" pitchFamily="34" charset="0"/>
              <a:buChar char="•"/>
            </a:pPr>
            <a:r>
              <a:rPr lang="ru-RU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Вредные привычки (сосание пальца, соски после года, прикусывание губ, щек, языка, прокладывание языка между зубами)</a:t>
            </a:r>
          </a:p>
          <a:p>
            <a:pPr>
              <a:buFont typeface="Arial" pitchFamily="34" charset="0"/>
              <a:buChar char="•"/>
            </a:pPr>
            <a:r>
              <a:rPr lang="ru-RU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Ротовое дыхание</a:t>
            </a:r>
          </a:p>
          <a:p>
            <a:pPr>
              <a:buFont typeface="Arial" pitchFamily="34" charset="0"/>
              <a:buChar char="•"/>
            </a:pPr>
            <a:r>
              <a:rPr lang="ru-RU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Инфантильное глотание. Вялое сосание и жевание (недостаток твердой пищи)</a:t>
            </a:r>
          </a:p>
          <a:p>
            <a:pPr>
              <a:buFont typeface="Arial" pitchFamily="34" charset="0"/>
              <a:buChar char="•"/>
            </a:pPr>
            <a:r>
              <a:rPr lang="ru-RU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Раннее удаление молочных зубов</a:t>
            </a:r>
          </a:p>
          <a:p>
            <a:pPr>
              <a:buFont typeface="Arial" pitchFamily="34" charset="0"/>
              <a:buChar char="•"/>
            </a:pPr>
            <a:r>
              <a:rPr lang="ru-RU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Подкладывание кулачка, ладоней под щёку и запрокидывание головы во время сна. </a:t>
            </a:r>
          </a:p>
          <a:p>
            <a:pPr>
              <a:buFont typeface="Arial" pitchFamily="34" charset="0"/>
              <a:buChar char="•"/>
            </a:pPr>
            <a:r>
              <a:rPr lang="ru-RU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осанки.</a:t>
            </a:r>
          </a:p>
          <a:p>
            <a:pPr algn="ctr"/>
            <a:endParaRPr lang="ru-RU" sz="16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4468176"/>
            <a:ext cx="2539899" cy="25797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6176" y="4468176"/>
            <a:ext cx="2826671" cy="2530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http://iiosp.com/wp-content/uploads/2016/03/mailservice.jp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19003" y="4513942"/>
            <a:ext cx="2201226" cy="24026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D:\ЗАКАЗНЫЕ\Лоскутова Надя\фоны\adamast_ru_pic123107525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84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Horizontal Scroll 4"/>
          <p:cNvSpPr/>
          <p:nvPr/>
        </p:nvSpPr>
        <p:spPr>
          <a:xfrm>
            <a:off x="167978" y="548680"/>
            <a:ext cx="8837612" cy="4464496"/>
          </a:xfrm>
          <a:prstGeom prst="horizontalScroll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dirty="0">
                <a:solidFill>
                  <a:srgbClr val="002060"/>
                </a:solidFill>
              </a:rPr>
              <a:t>- </a:t>
            </a:r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Недоразвитие гайморовых пазух</a:t>
            </a:r>
            <a:b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Сужение верхней челюсти</a:t>
            </a:r>
            <a:b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Недоразвитие нижней челюсти</a:t>
            </a:r>
            <a:b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Нарушение осанки</a:t>
            </a:r>
            <a:b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Общее недоразвитие организма</a:t>
            </a:r>
            <a:br>
              <a:rPr lang="ru-RU" sz="3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br>
              <a:rPr lang="ru-RU" sz="3600" b="1" i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2900" y="228600"/>
            <a:ext cx="83335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Ротовое дыхание провоцирует:</a:t>
            </a:r>
            <a:br>
              <a:rPr lang="ru-RU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3698395"/>
            <a:ext cx="3672408" cy="28461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ОРОФАСЦИАЛЬНАЯ МИОФУНКЦИОНАЛЬНАЯ ТЕРАПИЯ В РАБОТЕ ЛОГОПЕДА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4653136"/>
            <a:ext cx="2664296" cy="18195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489469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:\ЗАКАЗНЫЕ\Лоскутова Надя\фоны\adamast_ru_pic123107525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39" y="-14516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Horizontal Scroll 4"/>
          <p:cNvSpPr/>
          <p:nvPr/>
        </p:nvSpPr>
        <p:spPr>
          <a:xfrm>
            <a:off x="16340" y="-747464"/>
            <a:ext cx="8876140" cy="7003172"/>
          </a:xfrm>
          <a:prstGeom prst="horizontalScroll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332656"/>
            <a:ext cx="7738120" cy="3385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Применение средств </a:t>
            </a:r>
            <a:r>
              <a:rPr lang="ru-RU" sz="28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миофункциональной</a:t>
            </a:r>
            <a:r>
              <a:rPr lang="ru-R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коррекции (МФК) </a:t>
            </a:r>
            <a:r>
              <a:rPr lang="en-US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инноваци</a:t>
            </a: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нная технология, направленная на профилактику и исправление произносительных нарушений речи у детей, имеющих  вредные привычки в виде ротового дыхания, сосания пальцев, пустышки,  а также имеющих  предрасположенность к нарушениям развит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ия 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зубочелюстной системы.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</a:t>
            </a:r>
            <a:endParaRPr lang="ru-RU" sz="1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3895" y="3718070"/>
            <a:ext cx="4928385" cy="29755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662247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:\ЗАКАЗНЫЕ\Лоскутова Надя\фоны\adamast_ru_pic123107525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le 7"/>
          <p:cNvSpPr/>
          <p:nvPr/>
        </p:nvSpPr>
        <p:spPr>
          <a:xfrm>
            <a:off x="278160" y="222629"/>
            <a:ext cx="8587680" cy="471853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72749" y="692742"/>
            <a:ext cx="8064896" cy="4638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3200" b="1" i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Миофункциональные</a:t>
            </a:r>
            <a:r>
              <a:rPr lang="ru-RU" sz="32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трейнеры</a:t>
            </a:r>
            <a:r>
              <a:rPr lang="ru-RU" sz="28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разновидность </a:t>
            </a:r>
            <a:r>
              <a:rPr lang="ru-RU" sz="24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ортодонтических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аппаратов, с помощью которых устраняют причины формирования неправильного прикуса, зубочелюстных аномалий, нарушений дыхания и глотания. Использование </a:t>
            </a:r>
            <a:r>
              <a:rPr lang="ru-RU" sz="24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трейнеров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возможно уже в дошкольном возрасте. Они не вызывают дискомфорта и болевых ощущений. </a:t>
            </a:r>
          </a:p>
          <a:p>
            <a:pPr marR="95250" algn="just">
              <a:lnSpc>
                <a:spcPct val="107000"/>
              </a:lnSpc>
              <a:spcBef>
                <a:spcPts val="750"/>
              </a:spcBef>
              <a:spcAft>
                <a:spcPts val="750"/>
              </a:spcAft>
            </a:pP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95250" algn="just">
              <a:lnSpc>
                <a:spcPct val="107000"/>
              </a:lnSpc>
              <a:spcBef>
                <a:spcPts val="750"/>
              </a:spcBef>
              <a:spcAft>
                <a:spcPts val="750"/>
              </a:spcAft>
            </a:pP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95250" algn="just">
              <a:lnSpc>
                <a:spcPct val="107000"/>
              </a:lnSpc>
              <a:spcBef>
                <a:spcPts val="750"/>
              </a:spcBef>
              <a:spcAft>
                <a:spcPts val="750"/>
              </a:spcAft>
            </a:pP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95250" algn="just">
              <a:lnSpc>
                <a:spcPct val="107000"/>
              </a:lnSpc>
              <a:spcBef>
                <a:spcPts val="750"/>
              </a:spcBef>
              <a:spcAft>
                <a:spcPts val="750"/>
              </a:spcAft>
            </a:pP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04629" y="3773785"/>
            <a:ext cx="2606272" cy="2780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91680" y="3856274"/>
            <a:ext cx="2592288" cy="28268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D:\ЗАКАЗНЫЕ\Лоскутова Надя\фоны\adamast_ru_pic123107525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400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" y="1828800"/>
            <a:ext cx="8534400" cy="4495800"/>
          </a:xfrm>
        </p:spPr>
        <p:txBody>
          <a:bodyPr>
            <a:noAutofit/>
          </a:bodyPr>
          <a:lstStyle/>
          <a:p>
            <a:br>
              <a:rPr lang="ru-RU" sz="36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36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36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36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36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3290" y="9231"/>
            <a:ext cx="7391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Средства коррекции и профилактики МФН</a:t>
            </a:r>
            <a:endParaRPr lang="ru-RU" sz="3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1998" y="1333242"/>
            <a:ext cx="8928992" cy="550920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1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Грудное вкармливание до 1-1.5 года и своевременное введение твердой пищи</a:t>
            </a:r>
          </a:p>
          <a:p>
            <a:pPr fontAlgn="base">
              <a:buNone/>
            </a:pPr>
            <a:endParaRPr lang="ru-RU" sz="1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  <a:p>
            <a:pPr fontAlgn="base">
              <a:buNone/>
            </a:pPr>
            <a:r>
              <a:rPr lang="ru-RU" sz="1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Вестибулярные пластинки STOPPI (2-4 года)</a:t>
            </a:r>
          </a:p>
          <a:p>
            <a:pPr fontAlgn="base"/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Помагает малышу отвыкнуть от сосания пустышки или пальца</a:t>
            </a:r>
          </a:p>
          <a:p>
            <a:pPr fontAlgn="base"/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Корректирует открытый прикус</a:t>
            </a:r>
          </a:p>
          <a:p>
            <a:pPr fontAlgn="base">
              <a:buNone/>
            </a:pPr>
            <a:endParaRPr lang="ru-RU" sz="1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  <a:p>
            <a:pPr fontAlgn="base">
              <a:buNone/>
            </a:pPr>
            <a:r>
              <a:rPr lang="ru-RU" sz="1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Профилактические трейнеры для малышей INFANT (3-5 лет)</a:t>
            </a:r>
          </a:p>
          <a:p>
            <a:pPr fontAlgn="base"/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Стимулируют тонус круговой мышцы рта</a:t>
            </a:r>
          </a:p>
          <a:p>
            <a:pPr fontAlgn="base"/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Обеспечивают необходимую нагрузку на жевательные структуры</a:t>
            </a:r>
          </a:p>
          <a:p>
            <a:pPr fontAlgn="base">
              <a:buNone/>
            </a:pPr>
            <a:b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</a:br>
            <a:r>
              <a:rPr lang="ru-RU" sz="1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Вестибулярные пластинки MUPPI (4-8 лет)</a:t>
            </a:r>
          </a:p>
          <a:p>
            <a:pPr fontAlgn="base"/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Корректируют вредные привычки и миофункциональные нарушения у детей</a:t>
            </a:r>
          </a:p>
          <a:p>
            <a:pPr fontAlgn="base"/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Способствуют нормализации развития зубочелюстной системы</a:t>
            </a:r>
          </a:p>
          <a:p>
            <a:pPr fontAlgn="base">
              <a:buNone/>
            </a:pPr>
            <a:endParaRPr lang="ru-RU" sz="1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  <a:p>
            <a:pPr fontAlgn="base">
              <a:buNone/>
            </a:pPr>
            <a:r>
              <a:rPr lang="ru-RU" sz="16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Преортодонтические</a:t>
            </a:r>
            <a:r>
              <a:rPr lang="ru-RU" sz="1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миофункциональные трейнеры T4K (6-10лет)</a:t>
            </a:r>
          </a:p>
          <a:p>
            <a:pPr fontAlgn="base"/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Нормализуют тип дыхания и рост лицевого скелета</a:t>
            </a:r>
          </a:p>
          <a:p>
            <a:pPr fontAlgn="base"/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Корректируют вредные миофункциональные привычки и дисфункции</a:t>
            </a:r>
          </a:p>
          <a:p>
            <a:pPr>
              <a:buNone/>
            </a:pPr>
            <a:endParaRPr lang="ru-RU" sz="1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  <a:p>
            <a:pPr>
              <a:buNone/>
            </a:pPr>
            <a:endParaRPr lang="ru-RU" sz="1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  <a:p>
            <a:pPr>
              <a:buNone/>
            </a:pPr>
            <a:r>
              <a:rPr lang="ru-RU" sz="1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Позиционеры </a:t>
            </a:r>
            <a:r>
              <a:rPr lang="en-US" sz="1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MYOBRACE (8 – 35 </a:t>
            </a:r>
            <a:r>
              <a:rPr lang="ru-RU" sz="1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лет)</a:t>
            </a:r>
          </a:p>
          <a:p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Используется для выравнивания зубных рядов и исправления прикуса, </a:t>
            </a:r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качестве альтернативы брекетам</a:t>
            </a:r>
            <a:endParaRPr lang="ru-RU" sz="1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11" name="Picture 2" descr="http://logoped.far.ru/images/p80_t4i--trainerforinfant-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71737" y="3098163"/>
            <a:ext cx="1132138" cy="8755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Рисунок 13" descr="http://trainer-store.ru/images/stories/virtuemart/product/5910008.jpg"/>
          <p:cNvPicPr/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60843" y="4687897"/>
            <a:ext cx="990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Содержимое 3" descr="http://trainer-store.ru/images/stories/virtuemart/product/591025.jpg"/>
          <p:cNvPicPr>
            <a:picLocks/>
          </p:cNvPicPr>
          <p:nvPr/>
        </p:nvPicPr>
        <p:blipFill>
          <a:blip r:embed="rId5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96274" y="5259094"/>
            <a:ext cx="768796" cy="555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Содержимое 3" descr="http://trainer-store.ru/images/stories/virtuemart/product/93502-10-93501-10.png"/>
          <p:cNvPicPr>
            <a:picLocks/>
          </p:cNvPicPr>
          <p:nvPr/>
        </p:nvPicPr>
        <p:blipFill>
          <a:blip r:embed="rId6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00015" flipH="1">
            <a:off x="8095947" y="3858013"/>
            <a:ext cx="1007253" cy="982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7260843" y="1720445"/>
            <a:ext cx="1282949" cy="13270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67944" y="5533291"/>
            <a:ext cx="2088232" cy="792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1093</TotalTime>
  <Words>648</Words>
  <Application>Microsoft Office PowerPoint</Application>
  <PresentationFormat>Экран (4:3)</PresentationFormat>
  <Paragraphs>76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arial</vt:lpstr>
      <vt:lpstr>Calibri</vt:lpstr>
      <vt:lpstr>Century Gothic</vt:lpstr>
      <vt:lpstr>Times New Roman</vt:lpstr>
      <vt:lpstr>Office Theme</vt:lpstr>
      <vt:lpstr>   Миофункциональная коррекция  в работе логопеда (здоровьесберегающие технологии)  УЧИТЕЛЬ-ЛОГОПЕД: КИРЕЕВА. Н.А.   </vt:lpstr>
      <vt:lpstr>Презентация PowerPoint</vt:lpstr>
      <vt:lpstr>Презентация PowerPoint</vt:lpstr>
      <vt:lpstr>     </vt:lpstr>
      <vt:lpstr>Презентация PowerPoint</vt:lpstr>
      <vt:lpstr>Презентация PowerPoint</vt:lpstr>
      <vt:lpstr>Презентация PowerPoint</vt:lpstr>
      <vt:lpstr>Презентация PowerPoint</vt:lpstr>
      <vt:lpstr>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Ортодонтические трейнеры и вестибулярные пластины в коррекции речевых нарушений</dc:title>
  <dc:creator>Диана</dc:creator>
  <cp:lastModifiedBy>Admin</cp:lastModifiedBy>
  <cp:revision>129</cp:revision>
  <dcterms:modified xsi:type="dcterms:W3CDTF">2020-11-16T12:47:42Z</dcterms:modified>
</cp:coreProperties>
</file>