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FFCC00"/>
    <a:srgbClr val="FFFF00"/>
    <a:srgbClr val="8EC5FC"/>
    <a:srgbClr val="00CC99"/>
    <a:srgbClr val="003300"/>
    <a:srgbClr val="336600"/>
    <a:srgbClr val="006600"/>
    <a:srgbClr val="CC990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81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942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739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04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030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562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561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156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672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147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243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881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01BAF-C687-4209-9F58-0DD534BDCAE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897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.gazeta.ru/files3/701/11759701/upload-RTS1SK5B-pic4_zoom-1500x1500-35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9719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img.gazeta.ru/files3/701/11759701/upload-RTS1SK5B-pic4_zoom-1500x1500-3550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175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https://travellgide.ru/wp-content/uploads/2018/06/7N8J7G6ulaE-800x44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542945" y="671359"/>
            <a:ext cx="7106110" cy="3785652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0" b="1" dirty="0">
                <a:solidFill>
                  <a:srgbClr val="6600CC"/>
                </a:solidFill>
                <a:latin typeface="Book Antiqua" pitchFamily="18" charset="0"/>
              </a:rPr>
              <a:t>Генеалогия – история предков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3108325" y="4995809"/>
            <a:ext cx="5975350" cy="1015663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6600CC"/>
                </a:solidFill>
                <a:latin typeface="Book Antiqua" pitchFamily="18" charset="0"/>
              </a:rPr>
              <a:t>Цель занятия:</a:t>
            </a:r>
            <a:r>
              <a:rPr lang="ru-RU" sz="2000" dirty="0">
                <a:solidFill>
                  <a:srgbClr val="6600CC"/>
                </a:solidFill>
                <a:latin typeface="Book Antiqua" pitchFamily="18" charset="0"/>
              </a:rPr>
              <a:t> раскрыть главные составляющие исторической памяти </a:t>
            </a:r>
            <a:r>
              <a:rPr lang="ru-RU" sz="2000" dirty="0" smtClean="0">
                <a:solidFill>
                  <a:srgbClr val="6600CC"/>
                </a:solidFill>
                <a:latin typeface="Book Antiqua" pitchFamily="18" charset="0"/>
              </a:rPr>
              <a:t>человека – история </a:t>
            </a:r>
            <a:r>
              <a:rPr lang="ru-RU" sz="2000" dirty="0">
                <a:solidFill>
                  <a:srgbClr val="6600CC"/>
                </a:solidFill>
                <a:latin typeface="Book Antiqua" pitchFamily="18" charset="0"/>
              </a:rPr>
              <a:t>семьи, происхождение имени.</a:t>
            </a:r>
          </a:p>
        </p:txBody>
      </p:sp>
    </p:spTree>
    <p:extLst>
      <p:ext uri="{BB962C8B-B14F-4D97-AF65-F5344CB8AC3E}">
        <p14:creationId xmlns:p14="http://schemas.microsoft.com/office/powerpoint/2010/main" val="25231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884720" y="274638"/>
            <a:ext cx="8409653" cy="1384995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6600CC"/>
                </a:solidFill>
                <a:latin typeface="Book Antiqua" pitchFamily="18" charset="0"/>
              </a:rPr>
              <a:t>Родословие</a:t>
            </a:r>
            <a:r>
              <a:rPr lang="ru-RU" sz="2800" dirty="0">
                <a:solidFill>
                  <a:srgbClr val="6600CC"/>
                </a:solidFill>
                <a:latin typeface="Book Antiqua" pitchFamily="18" charset="0"/>
              </a:rPr>
              <a:t> – перечень поколений одного рода, устанавливающий происхождение и степени родства. 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101871" y="5589537"/>
            <a:ext cx="5975350" cy="954107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6600CC"/>
                </a:solidFill>
                <a:latin typeface="Book Antiqua" pitchFamily="18" charset="0"/>
              </a:rPr>
              <a:t>Генеалогия</a:t>
            </a:r>
            <a:r>
              <a:rPr lang="ru-RU" sz="2800" dirty="0">
                <a:solidFill>
                  <a:srgbClr val="6600CC"/>
                </a:solidFill>
                <a:latin typeface="Book Antiqua" pitchFamily="18" charset="0"/>
              </a:rPr>
              <a:t> – историческая наука, изучающая родословие.</a:t>
            </a:r>
          </a:p>
        </p:txBody>
      </p:sp>
      <p:pic>
        <p:nvPicPr>
          <p:cNvPr id="6" name="Picture 7" descr="Картинки по запросу родослов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121" y="1891222"/>
            <a:ext cx="6038850" cy="348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0143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800px-1989_CPA_61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715" y="216826"/>
            <a:ext cx="4582037" cy="6436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60862" y="526800"/>
            <a:ext cx="6567641" cy="5816977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solidFill>
                  <a:srgbClr val="6600CC"/>
                </a:solidFill>
                <a:latin typeface="Book Antiqua" pitchFamily="18" charset="0"/>
              </a:rPr>
              <a:t>«Ведь индейцы-</a:t>
            </a:r>
            <a:r>
              <a:rPr lang="ru-RU" sz="2400" dirty="0" err="1">
                <a:solidFill>
                  <a:srgbClr val="6600CC"/>
                </a:solidFill>
                <a:latin typeface="Book Antiqua" pitchFamily="18" charset="0"/>
              </a:rPr>
              <a:t>делавары</a:t>
            </a:r>
            <a:r>
              <a:rPr lang="ru-RU" sz="2400" dirty="0">
                <a:solidFill>
                  <a:srgbClr val="6600CC"/>
                </a:solidFill>
                <a:latin typeface="Book Antiqua" pitchFamily="18" charset="0"/>
              </a:rPr>
              <a:t> редко дают человеку постоянную кличку. Сначала они считали, что я не </a:t>
            </a:r>
            <a:r>
              <a:rPr lang="ru-RU" sz="2400" dirty="0" smtClean="0">
                <a:solidFill>
                  <a:srgbClr val="6600CC"/>
                </a:solidFill>
                <a:latin typeface="Book Antiqua" pitchFamily="18" charset="0"/>
              </a:rPr>
              <a:t>умею </a:t>
            </a:r>
            <a:r>
              <a:rPr lang="ru-RU" sz="2400" dirty="0">
                <a:solidFill>
                  <a:srgbClr val="6600CC"/>
                </a:solidFill>
                <a:latin typeface="Book Antiqua" pitchFamily="18" charset="0"/>
              </a:rPr>
              <a:t>лгать и прозвали меня Правдивый Язык. Я был скор на ноги и меня прозвали Голубем: ведь вы знаете, у голубя быстрые крылья, и летает он всегда по прямой линии. После того, как я некоторое время служил гонцом, меня начали брать на охоту, решив, что я проворнее нахожу дичь, чем большинство моих сверстников. Тогда меня прозвали Вислоухим, потому что, как они говорили, у меня собачье чутье. Вскоре я получил имя Зверобой и ношу его до сих пор.»</a:t>
            </a:r>
          </a:p>
          <a:p>
            <a:pPr>
              <a:spcBef>
                <a:spcPct val="50000"/>
              </a:spcBef>
            </a:pPr>
            <a:r>
              <a:rPr lang="ru-RU" sz="2400" i="1" dirty="0" err="1">
                <a:solidFill>
                  <a:srgbClr val="6600CC"/>
                </a:solidFill>
                <a:latin typeface="Book Antiqua" pitchFamily="18" charset="0"/>
              </a:rPr>
              <a:t>Фенимор</a:t>
            </a:r>
            <a:r>
              <a:rPr lang="ru-RU" sz="2400" i="1" dirty="0">
                <a:solidFill>
                  <a:srgbClr val="6600CC"/>
                </a:solidFill>
                <a:latin typeface="Book Antiqua" pitchFamily="18" charset="0"/>
              </a:rPr>
              <a:t> Купер «Зверобой»</a:t>
            </a:r>
          </a:p>
        </p:txBody>
      </p:sp>
    </p:spTree>
    <p:extLst>
      <p:ext uri="{BB962C8B-B14F-4D97-AF65-F5344CB8AC3E}">
        <p14:creationId xmlns:p14="http://schemas.microsoft.com/office/powerpoint/2010/main" val="1861727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Картинки по запросу карлсо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834" y="404812"/>
            <a:ext cx="8064500" cy="604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951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Картинки по запросу карлсо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834" y="404812"/>
            <a:ext cx="8064500" cy="604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19382" y="404812"/>
            <a:ext cx="3910166" cy="461665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 dirty="0" err="1">
                <a:solidFill>
                  <a:srgbClr val="6600CC"/>
                </a:solidFill>
                <a:latin typeface="Book Antiqua" pitchFamily="18" charset="0"/>
              </a:rPr>
              <a:t>Karls</a:t>
            </a:r>
            <a:r>
              <a:rPr lang="en-US" sz="2400" b="1" i="1" dirty="0">
                <a:solidFill>
                  <a:srgbClr val="6600CC"/>
                </a:solidFill>
                <a:latin typeface="Book Antiqua" pitchFamily="18" charset="0"/>
              </a:rPr>
              <a:t>-son </a:t>
            </a:r>
            <a:r>
              <a:rPr lang="ru-RU" sz="2400" b="1" i="1" dirty="0">
                <a:solidFill>
                  <a:srgbClr val="6600CC"/>
                </a:solidFill>
                <a:latin typeface="Book Antiqua" pitchFamily="18" charset="0"/>
              </a:rPr>
              <a:t>«Сын </a:t>
            </a:r>
            <a:r>
              <a:rPr lang="ru-RU" sz="2400" b="1" i="1" dirty="0" err="1">
                <a:solidFill>
                  <a:srgbClr val="6600CC"/>
                </a:solidFill>
                <a:latin typeface="Book Antiqua" pitchFamily="18" charset="0"/>
              </a:rPr>
              <a:t>Карлса</a:t>
            </a:r>
            <a:r>
              <a:rPr lang="ru-RU" sz="2400" b="1" i="1" dirty="0">
                <a:solidFill>
                  <a:srgbClr val="6600CC"/>
                </a:solidFill>
                <a:latin typeface="Book Antiqua" pitchFamily="18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29166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KimLiPark_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685" y="635704"/>
            <a:ext cx="5762534" cy="5580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00829" y="1440663"/>
            <a:ext cx="5147803" cy="3970318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dirty="0">
                <a:solidFill>
                  <a:srgbClr val="6600CC"/>
                </a:solidFill>
                <a:latin typeface="Book Antiqua" pitchFamily="18" charset="0"/>
              </a:rPr>
              <a:t>По данным Бюро статистики, по результатам переписи 2000 г. в Южной Корее насчитывается 284 фамилии. 45 % корейцев носят фамилию Ким, Ли и Пак. В то время как в России насчитывается более 200 тысяч фамилий.</a:t>
            </a:r>
          </a:p>
        </p:txBody>
      </p:sp>
    </p:spTree>
    <p:extLst>
      <p:ext uri="{BB962C8B-B14F-4D97-AF65-F5344CB8AC3E}">
        <p14:creationId xmlns:p14="http://schemas.microsoft.com/office/powerpoint/2010/main" val="2450967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539107" y="610056"/>
            <a:ext cx="9109228" cy="5632311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rgbClr val="000000"/>
                </a:solidFill>
                <a:latin typeface="Arial" charset="0"/>
              </a:defRPr>
            </a:lvl1pPr>
            <a:lvl2pPr marL="800100" indent="-342900">
              <a:defRPr>
                <a:solidFill>
                  <a:srgbClr val="000000"/>
                </a:solidFill>
                <a:latin typeface="Arial" charset="0"/>
              </a:defRPr>
            </a:lvl2pPr>
            <a:lvl3pPr marL="1257300" indent="-342900">
              <a:defRPr>
                <a:solidFill>
                  <a:srgbClr val="000000"/>
                </a:solidFill>
                <a:latin typeface="Arial" charset="0"/>
              </a:defRPr>
            </a:lvl3pPr>
            <a:lvl4pPr marL="1714500" indent="-342900">
              <a:defRPr>
                <a:solidFill>
                  <a:srgbClr val="000000"/>
                </a:solidFill>
                <a:latin typeface="Arial" charset="0"/>
              </a:defRPr>
            </a:lvl4pPr>
            <a:lvl5pPr marL="2171700" indent="-342900">
              <a:defRPr>
                <a:solidFill>
                  <a:srgbClr val="000000"/>
                </a:solidFill>
                <a:latin typeface="Arial" charset="0"/>
              </a:defRPr>
            </a:lvl5pPr>
            <a:lvl6pPr marL="2628900" indent="-342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6pPr>
            <a:lvl7pPr marL="3086100" indent="-342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7pPr>
            <a:lvl8pPr marL="3543300" indent="-342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8pPr>
            <a:lvl9pPr marL="4000500" indent="-3429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4000" u="sng" dirty="0">
                <a:solidFill>
                  <a:srgbClr val="6600CC"/>
                </a:solidFill>
                <a:latin typeface="Book Antiqua" pitchFamily="18" charset="0"/>
              </a:rPr>
              <a:t>Домашнее задание: мини-проект</a:t>
            </a:r>
          </a:p>
          <a:p>
            <a:pPr algn="ctr">
              <a:spcBef>
                <a:spcPct val="50000"/>
              </a:spcBef>
              <a:buFont typeface="Times New Roman" pitchFamily="18" charset="0"/>
              <a:buAutoNum type="arabicPeriod"/>
            </a:pPr>
            <a:r>
              <a:rPr lang="ru-RU" sz="4000" dirty="0">
                <a:solidFill>
                  <a:srgbClr val="6600CC"/>
                </a:solidFill>
                <a:latin typeface="Book Antiqua" pitchFamily="18" charset="0"/>
              </a:rPr>
              <a:t>Значение моего имени.</a:t>
            </a:r>
          </a:p>
          <a:p>
            <a:pPr algn="ctr">
              <a:spcBef>
                <a:spcPct val="50000"/>
              </a:spcBef>
              <a:buFont typeface="Times New Roman" pitchFamily="18" charset="0"/>
              <a:buAutoNum type="arabicPeriod"/>
            </a:pPr>
            <a:r>
              <a:rPr lang="ru-RU" sz="4000" dirty="0">
                <a:solidFill>
                  <a:srgbClr val="6600CC"/>
                </a:solidFill>
                <a:latin typeface="Book Antiqua" pitchFamily="18" charset="0"/>
              </a:rPr>
              <a:t>Почему родители дали мне это имя.</a:t>
            </a:r>
          </a:p>
          <a:p>
            <a:pPr algn="ctr">
              <a:spcBef>
                <a:spcPct val="50000"/>
              </a:spcBef>
              <a:buFont typeface="Times New Roman" pitchFamily="18" charset="0"/>
              <a:buAutoNum type="arabicPeriod"/>
            </a:pPr>
            <a:r>
              <a:rPr lang="ru-RU" sz="4000" dirty="0">
                <a:solidFill>
                  <a:srgbClr val="6600CC"/>
                </a:solidFill>
                <a:latin typeface="Book Antiqua" pitchFamily="18" charset="0"/>
              </a:rPr>
              <a:t>Нравится ли мне мое имя. Если нет, какое имя я бы хотел себе?</a:t>
            </a:r>
          </a:p>
          <a:p>
            <a:pPr algn="ctr">
              <a:spcBef>
                <a:spcPct val="50000"/>
              </a:spcBef>
              <a:buFont typeface="Times New Roman" pitchFamily="18" charset="0"/>
              <a:buAutoNum type="arabicPeriod"/>
            </a:pPr>
            <a:r>
              <a:rPr lang="ru-RU" sz="4000" dirty="0">
                <a:solidFill>
                  <a:srgbClr val="6600CC"/>
                </a:solidFill>
                <a:latin typeface="Book Antiqua" pitchFamily="18" charset="0"/>
              </a:rPr>
              <a:t>Происхождение моей фамилии.</a:t>
            </a:r>
          </a:p>
        </p:txBody>
      </p:sp>
    </p:spTree>
    <p:extLst>
      <p:ext uri="{BB962C8B-B14F-4D97-AF65-F5344CB8AC3E}">
        <p14:creationId xmlns:p14="http://schemas.microsoft.com/office/powerpoint/2010/main" val="15130513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211</Words>
  <Application>Microsoft Office PowerPoint</Application>
  <PresentationFormat>Произвольный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39</cp:revision>
  <dcterms:created xsi:type="dcterms:W3CDTF">2020-01-24T07:27:00Z</dcterms:created>
  <dcterms:modified xsi:type="dcterms:W3CDTF">2020-11-16T05:41:12Z</dcterms:modified>
</cp:coreProperties>
</file>