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5"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64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Прямоугольник 3"/>
          <p:cNvSpPr/>
          <p:nvPr/>
        </p:nvSpPr>
        <p:spPr>
          <a:xfrm>
            <a:off x="714348" y="1214422"/>
            <a:ext cx="7991290" cy="3600986"/>
          </a:xfrm>
          <a:prstGeom prst="rect">
            <a:avLst/>
          </a:prstGeom>
          <a:noFill/>
        </p:spPr>
        <p:txBody>
          <a:bodyPr wrap="none" lIns="91440" tIns="45720" rIns="91440" bIns="45720">
            <a:spAutoFit/>
          </a:bodyPr>
          <a:lstStyle/>
          <a:p>
            <a:pPr algn="ctr"/>
            <a:r>
              <a:rPr lang="ru-RU" sz="5400" b="1" dirty="0" smtClean="0">
                <a:ln w="12700">
                  <a:solidFill>
                    <a:schemeClr val="tx1"/>
                  </a:solidFill>
                  <a:prstDash val="solid"/>
                </a:ln>
                <a:solidFill>
                  <a:srgbClr val="002060"/>
                </a:solidFill>
                <a:effectLst>
                  <a:outerShdw blurRad="41275" dist="20320" dir="1800000" algn="tl" rotWithShape="0">
                    <a:srgbClr val="000000">
                      <a:alpha val="40000"/>
                    </a:srgbClr>
                  </a:outerShdw>
                </a:effectLst>
                <a:latin typeface="Century Gothic" pitchFamily="34" charset="0"/>
              </a:rPr>
              <a:t>к</a:t>
            </a:r>
            <a:r>
              <a:rPr lang="ru-RU" sz="5400" b="1" cap="none" spc="0" dirty="0" smtClean="0">
                <a:ln w="12700">
                  <a:solidFill>
                    <a:schemeClr val="tx1"/>
                  </a:solidFill>
                  <a:prstDash val="solid"/>
                </a:ln>
                <a:solidFill>
                  <a:srgbClr val="002060"/>
                </a:solidFill>
                <a:effectLst>
                  <a:outerShdw blurRad="41275" dist="20320" dir="1800000" algn="tl" rotWithShape="0">
                    <a:srgbClr val="000000">
                      <a:alpha val="40000"/>
                    </a:srgbClr>
                  </a:outerShdw>
                </a:effectLst>
                <a:latin typeface="Century Gothic" pitchFamily="34" charset="0"/>
              </a:rPr>
              <a:t>лассный час</a:t>
            </a:r>
          </a:p>
          <a:p>
            <a:pPr algn="ctr"/>
            <a:endParaRPr lang="ru-RU" sz="5400" b="1"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endParaRPr>
          </a:p>
          <a:p>
            <a:pPr algn="ctr"/>
            <a:r>
              <a:rPr lang="ru-RU" sz="5400" b="1" cap="none" spc="0"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rPr>
              <a:t> </a:t>
            </a:r>
          </a:p>
          <a:p>
            <a:pPr algn="ctr"/>
            <a:r>
              <a:rPr lang="ru-RU" sz="6600" b="1" cap="none" spc="0"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rPr>
              <a:t>Что я знаю о себе</a:t>
            </a:r>
            <a:endParaRPr lang="ru-RU" sz="6600" b="1" cap="none" spc="0" dirty="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00034" y="2071678"/>
            <a:ext cx="8547212" cy="2554545"/>
          </a:xfrm>
          <a:prstGeom prst="rect">
            <a:avLst/>
          </a:prstGeom>
          <a:noFill/>
        </p:spPr>
        <p:txBody>
          <a:bodyPr wrap="none" lIns="91440" tIns="45720" rIns="91440" bIns="45720">
            <a:spAutoFit/>
          </a:bodyPr>
          <a:lstStyle/>
          <a:p>
            <a:pPr algn="ctr"/>
            <a:r>
              <a:rPr lang="ru-RU" sz="4000" b="1" i="1" smtClean="0"/>
              <a:t>Вы </a:t>
            </a:r>
            <a:r>
              <a:rPr lang="ru-RU" sz="4000" b="1" i="1" smtClean="0"/>
              <a:t>любите представлять себе </a:t>
            </a:r>
          </a:p>
          <a:p>
            <a:pPr algn="ctr"/>
            <a:r>
              <a:rPr lang="ru-RU" sz="4000" b="1" i="1" smtClean="0"/>
              <a:t>различные ситуации, в которых Вы </a:t>
            </a:r>
          </a:p>
          <a:p>
            <a:pPr algn="ctr"/>
            <a:r>
              <a:rPr lang="ru-RU" sz="4000" b="1" i="1" smtClean="0"/>
              <a:t>ведете себя совершенно иначе, </a:t>
            </a:r>
          </a:p>
          <a:p>
            <a:pPr algn="ctr"/>
            <a:r>
              <a:rPr lang="ru-RU" sz="4000" b="1" i="1" smtClean="0"/>
              <a:t>чем в жизни? </a:t>
            </a:r>
            <a:endParaRPr lang="ru-RU" sz="4000" b="1" dirty="0"/>
          </a:p>
        </p:txBody>
      </p:sp>
      <p:sp>
        <p:nvSpPr>
          <p:cNvPr id="5" name="Прямоугольник 4"/>
          <p:cNvSpPr/>
          <p:nvPr/>
        </p:nvSpPr>
        <p:spPr>
          <a:xfrm>
            <a:off x="1071538" y="4714884"/>
            <a:ext cx="2380780"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да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2500298" y="5357826"/>
            <a:ext cx="3421129"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иногда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4929190" y="6072206"/>
            <a:ext cx="3421129"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иногда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214414" y="2071678"/>
            <a:ext cx="6670929" cy="1077218"/>
          </a:xfrm>
          <a:prstGeom prst="rect">
            <a:avLst/>
          </a:prstGeom>
          <a:noFill/>
        </p:spPr>
        <p:txBody>
          <a:bodyPr wrap="none" lIns="91440" tIns="45720" rIns="91440" bIns="45720">
            <a:spAutoFit/>
          </a:bodyPr>
          <a:lstStyle/>
          <a:p>
            <a:r>
              <a:rPr lang="ru-RU" sz="3200" b="1" i="1" dirty="0" smtClean="0"/>
              <a:t>Доставляет ли Вам удовольствие </a:t>
            </a:r>
            <a:endParaRPr lang="ru-RU" sz="3200" b="1" i="1" dirty="0" smtClean="0"/>
          </a:p>
          <a:p>
            <a:pPr algn="ctr"/>
            <a:r>
              <a:rPr lang="ru-RU" sz="3200" b="1" i="1" dirty="0" smtClean="0"/>
              <a:t>возражать </a:t>
            </a:r>
            <a:r>
              <a:rPr lang="ru-RU" sz="3200" b="1" i="1" dirty="0" smtClean="0"/>
              <a:t>кому-либо? </a:t>
            </a:r>
            <a:endParaRPr lang="ru-RU" sz="3200" b="1" dirty="0"/>
          </a:p>
        </p:txBody>
      </p:sp>
      <p:sp>
        <p:nvSpPr>
          <p:cNvPr id="5" name="Прямоугольник 4"/>
          <p:cNvSpPr/>
          <p:nvPr/>
        </p:nvSpPr>
        <p:spPr>
          <a:xfrm>
            <a:off x="3214678" y="4143380"/>
            <a:ext cx="2802370"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да — 5 баллов</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3286116" y="5000636"/>
            <a:ext cx="2545890"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нет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2643174" y="5857892"/>
            <a:ext cx="3616696"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не знаю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714480" y="2285992"/>
            <a:ext cx="6181500" cy="1077218"/>
          </a:xfrm>
          <a:prstGeom prst="rect">
            <a:avLst/>
          </a:prstGeom>
          <a:noFill/>
        </p:spPr>
        <p:txBody>
          <a:bodyPr wrap="none" lIns="91440" tIns="45720" rIns="91440" bIns="45720">
            <a:spAutoFit/>
          </a:bodyPr>
          <a:lstStyle/>
          <a:p>
            <a:pPr algn="ctr"/>
            <a:r>
              <a:rPr lang="ru-RU" sz="3200" b="1" i="1" dirty="0" smtClean="0"/>
              <a:t>Закройте глаза и попытайтесь </a:t>
            </a:r>
            <a:endParaRPr lang="ru-RU" sz="3200" b="1" i="1" dirty="0" smtClean="0"/>
          </a:p>
          <a:p>
            <a:pPr algn="ctr"/>
            <a:r>
              <a:rPr lang="ru-RU" sz="3200" b="1" i="1" dirty="0" smtClean="0"/>
              <a:t>представить </a:t>
            </a:r>
            <a:r>
              <a:rPr lang="ru-RU" sz="3200" b="1" i="1" dirty="0" smtClean="0"/>
              <a:t>себе 3 цвета: </a:t>
            </a:r>
            <a:endParaRPr lang="ru-RU" sz="3200" b="1" i="1" dirty="0"/>
          </a:p>
        </p:txBody>
      </p:sp>
      <p:sp>
        <p:nvSpPr>
          <p:cNvPr id="5" name="Прямоугольник 4"/>
          <p:cNvSpPr/>
          <p:nvPr/>
        </p:nvSpPr>
        <p:spPr>
          <a:xfrm>
            <a:off x="3214678" y="4143380"/>
            <a:ext cx="3365024" cy="523220"/>
          </a:xfrm>
          <a:prstGeom prst="rect">
            <a:avLst/>
          </a:prstGeom>
          <a:solidFill>
            <a:srgbClr val="FFFF00"/>
          </a:solidFill>
        </p:spPr>
        <p:txBody>
          <a:bodyPr wrap="none" lIns="91440" tIns="45720" rIns="91440" bIns="45720">
            <a:spAutoFit/>
          </a:bodyPr>
          <a:lstStyle/>
          <a:p>
            <a:pPr algn="ctr"/>
            <a:r>
              <a:rPr lang="ru-RU" sz="2800" b="1" dirty="0" err="1" smtClean="0">
                <a:latin typeface="Century Gothic" pitchFamily="34" charset="0"/>
              </a:rPr>
              <a:t>голубой</a:t>
            </a:r>
            <a:r>
              <a:rPr lang="ru-RU" sz="2800" b="1" dirty="0" smtClean="0">
                <a:latin typeface="Century Gothic" pitchFamily="34" charset="0"/>
              </a:rPr>
              <a:t>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3071802" y="5000636"/>
            <a:ext cx="3544561"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желтый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2857488" y="5857892"/>
            <a:ext cx="3932487"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красный — 5 баллов</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50—38 баллов</a:t>
            </a:r>
            <a:endParaRPr lang="ru-RU" dirty="0"/>
          </a:p>
        </p:txBody>
      </p:sp>
      <p:sp>
        <p:nvSpPr>
          <p:cNvPr id="3" name="Содержимое 2"/>
          <p:cNvSpPr>
            <a:spLocks noGrp="1"/>
          </p:cNvSpPr>
          <p:nvPr>
            <p:ph idx="1"/>
          </p:nvPr>
        </p:nvSpPr>
        <p:spPr/>
        <p:txBody>
          <a:bodyPr>
            <a:normAutofit fontScale="77500" lnSpcReduction="20000"/>
          </a:bodyPr>
          <a:lstStyle/>
          <a:p>
            <a:pPr indent="342900" algn="just">
              <a:buNone/>
            </a:pPr>
            <a:r>
              <a:rPr lang="ru-RU" i="1" dirty="0" smtClean="0">
                <a:latin typeface="Century Gothic" pitchFamily="34" charset="0"/>
              </a:rPr>
              <a:t>Вы довольны собой и уверены в себе. У вас большая потребность доминировать над людьми, любите подчеркивать свое «я», выделять свое мнение. Вам безразлично то, что о вас говорят, но сами вы имеете склонность критиковать других. Чем больше у вас баллов, тем больше вам подходит определение: «Вы любите себя, но не любите других». Но у вас есть один недостаток: слишком серьезно к себе относитесь, не принимаете никакой критической информации. И даже если результаты теста вам не понравятся, скорее всего, вы «защититесь» утверждением «все врут календари». А жаль...</a:t>
            </a:r>
            <a:endParaRPr lang="ru-RU" i="1" dirty="0">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a:t>
            </a:r>
            <a:r>
              <a:rPr lang="ru-RU" dirty="0" smtClean="0"/>
              <a:t>37—24 балла</a:t>
            </a:r>
            <a:endParaRPr lang="ru-RU" dirty="0"/>
          </a:p>
        </p:txBody>
      </p:sp>
      <p:sp>
        <p:nvSpPr>
          <p:cNvPr id="3" name="Содержимое 2"/>
          <p:cNvSpPr>
            <a:spLocks noGrp="1"/>
          </p:cNvSpPr>
          <p:nvPr>
            <p:ph idx="1"/>
          </p:nvPr>
        </p:nvSpPr>
        <p:spPr/>
        <p:txBody>
          <a:bodyPr>
            <a:normAutofit fontScale="85000" lnSpcReduction="20000"/>
          </a:bodyPr>
          <a:lstStyle/>
          <a:p>
            <a:pPr indent="342900" algn="just">
              <a:buNone/>
            </a:pPr>
            <a:r>
              <a:rPr lang="ru-RU" i="1" dirty="0" smtClean="0">
                <a:latin typeface="Century Gothic" pitchFamily="34" charset="0"/>
              </a:rPr>
              <a:t>Вы живете в согласии с собой, знаете себя и можете себе доверять. Обладаете ценным умением находить выход из трудных ситуаций как личного характера, так и во взаимоотношениях с людьми. Формулу вашего отношения к себе и окружающим можно выразить словами: «Доволен собой, доволен другими». У вас нормальная здоровая самооценка, вы умеете быть для себя поддержкой и источником силы и, что самое главное, не за счет других.</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23—10 баллов</a:t>
            </a:r>
            <a:endParaRPr lang="ru-RU" dirty="0"/>
          </a:p>
        </p:txBody>
      </p:sp>
      <p:sp>
        <p:nvSpPr>
          <p:cNvPr id="3" name="Содержимое 2"/>
          <p:cNvSpPr>
            <a:spLocks noGrp="1"/>
          </p:cNvSpPr>
          <p:nvPr>
            <p:ph idx="1"/>
          </p:nvPr>
        </p:nvSpPr>
        <p:spPr/>
        <p:txBody>
          <a:bodyPr>
            <a:normAutofit fontScale="85000" lnSpcReduction="10000"/>
          </a:bodyPr>
          <a:lstStyle/>
          <a:p>
            <a:pPr indent="342900" algn="just">
              <a:buNone/>
            </a:pPr>
            <a:r>
              <a:rPr lang="ru-RU" i="1" dirty="0" smtClean="0">
                <a:latin typeface="Century Gothic" pitchFamily="34" charset="0"/>
              </a:rPr>
              <a:t>Очевидно, вы недовольны собой, вас мучают сомнения и неудовлетворенность своим интеллектом, способностями, достижениями, своей внешностью, возрастом, полом... Остановитесь! Кто сказал, что любить себя плохо? Кто внушил вам, что думающий человек должен быть постоянно собой недоволен? Разумеется, никто не требует от вас самодовольства, но вы должны принимать себя, уважать себя, поддерживать в себе этот огонек.</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Прямоугольник 3"/>
          <p:cNvSpPr/>
          <p:nvPr/>
        </p:nvSpPr>
        <p:spPr>
          <a:xfrm>
            <a:off x="714348" y="1214422"/>
            <a:ext cx="7991290" cy="3600986"/>
          </a:xfrm>
          <a:prstGeom prst="rect">
            <a:avLst/>
          </a:prstGeom>
          <a:noFill/>
        </p:spPr>
        <p:txBody>
          <a:bodyPr wrap="none" lIns="91440" tIns="45720" rIns="91440" bIns="45720">
            <a:spAutoFit/>
          </a:bodyPr>
          <a:lstStyle/>
          <a:p>
            <a:pPr algn="ctr"/>
            <a:r>
              <a:rPr lang="ru-RU" sz="5400" b="1" dirty="0" smtClean="0">
                <a:ln w="12700">
                  <a:solidFill>
                    <a:schemeClr val="tx1"/>
                  </a:solidFill>
                  <a:prstDash val="solid"/>
                </a:ln>
                <a:solidFill>
                  <a:srgbClr val="002060"/>
                </a:solidFill>
                <a:effectLst>
                  <a:outerShdw blurRad="41275" dist="20320" dir="1800000" algn="tl" rotWithShape="0">
                    <a:srgbClr val="000000">
                      <a:alpha val="40000"/>
                    </a:srgbClr>
                  </a:outerShdw>
                </a:effectLst>
                <a:latin typeface="Century Gothic" pitchFamily="34" charset="0"/>
              </a:rPr>
              <a:t>к</a:t>
            </a:r>
            <a:r>
              <a:rPr lang="ru-RU" sz="5400" b="1" cap="none" spc="0" dirty="0" smtClean="0">
                <a:ln w="12700">
                  <a:solidFill>
                    <a:schemeClr val="tx1"/>
                  </a:solidFill>
                  <a:prstDash val="solid"/>
                </a:ln>
                <a:solidFill>
                  <a:srgbClr val="002060"/>
                </a:solidFill>
                <a:effectLst>
                  <a:outerShdw blurRad="41275" dist="20320" dir="1800000" algn="tl" rotWithShape="0">
                    <a:srgbClr val="000000">
                      <a:alpha val="40000"/>
                    </a:srgbClr>
                  </a:outerShdw>
                </a:effectLst>
                <a:latin typeface="Century Gothic" pitchFamily="34" charset="0"/>
              </a:rPr>
              <a:t>лассный час</a:t>
            </a:r>
          </a:p>
          <a:p>
            <a:pPr algn="ctr"/>
            <a:endParaRPr lang="ru-RU" sz="5400" b="1"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endParaRPr>
          </a:p>
          <a:p>
            <a:pPr algn="ctr"/>
            <a:r>
              <a:rPr lang="ru-RU" sz="5400" b="1" cap="none" spc="0"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rPr>
              <a:t> </a:t>
            </a:r>
          </a:p>
          <a:p>
            <a:pPr algn="ctr"/>
            <a:r>
              <a:rPr lang="ru-RU" sz="6600" b="1" cap="none" spc="0" dirty="0" smtClean="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rPr>
              <a:t>Что я знаю о себе</a:t>
            </a:r>
            <a:endParaRPr lang="ru-RU" sz="6600" b="1" cap="none" spc="0" dirty="0">
              <a:ln w="12700">
                <a:solidFill>
                  <a:srgbClr val="C00000"/>
                </a:solidFill>
                <a:prstDash val="solid"/>
              </a:ln>
              <a:solidFill>
                <a:srgbClr val="FF0000"/>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Как правильно оценить себя?</a:t>
            </a:r>
            <a:endParaRPr lang="ru-RU" b="1"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28596" y="1643050"/>
            <a:ext cx="5899372" cy="584775"/>
          </a:xfrm>
          <a:prstGeom prst="rect">
            <a:avLst/>
          </a:prstGeom>
          <a:noFill/>
        </p:spPr>
        <p:txBody>
          <a:bodyPr wrap="none" lIns="91440" tIns="45720" rIns="91440" bIns="45720">
            <a:spAutoFit/>
          </a:bodyPr>
          <a:lstStyle/>
          <a:p>
            <a:pPr algn="ctr"/>
            <a:r>
              <a:rPr lang="ru-RU" sz="3200" b="1" dirty="0" smtClean="0">
                <a:ln>
                  <a:solidFill>
                    <a:srgbClr val="C00000"/>
                  </a:solidFill>
                </a:ln>
                <a:solidFill>
                  <a:srgbClr val="FF0000"/>
                </a:solidFill>
                <a:latin typeface="Century Gothic" pitchFamily="34" charset="0"/>
              </a:rPr>
              <a:t>- Судите о себе по делам. </a:t>
            </a:r>
            <a:endParaRPr lang="ru-RU" sz="3200" b="1" cap="none" spc="0" dirty="0">
              <a:ln>
                <a:solidFill>
                  <a:srgbClr val="C00000"/>
                </a:solidFill>
              </a:ln>
              <a:solidFill>
                <a:srgbClr val="FF0000"/>
              </a:solidFill>
              <a:effectLst>
                <a:outerShdw blurRad="41275" dist="20320" dir="1800000" algn="tl" rotWithShape="0">
                  <a:srgbClr val="000000">
                    <a:alpha val="40000"/>
                  </a:srgbClr>
                </a:outerShdw>
              </a:effectLst>
              <a:latin typeface="Century Gothic" pitchFamily="34" charset="0"/>
            </a:endParaRPr>
          </a:p>
        </p:txBody>
      </p:sp>
      <p:sp>
        <p:nvSpPr>
          <p:cNvPr id="5" name="Прямоугольник 4"/>
          <p:cNvSpPr/>
          <p:nvPr/>
        </p:nvSpPr>
        <p:spPr>
          <a:xfrm>
            <a:off x="428596" y="2357430"/>
            <a:ext cx="8244566" cy="523220"/>
          </a:xfrm>
          <a:prstGeom prst="rect">
            <a:avLst/>
          </a:prstGeom>
          <a:noFill/>
        </p:spPr>
        <p:txBody>
          <a:bodyPr wrap="none" lIns="91440" tIns="45720" rIns="91440" bIns="45720">
            <a:spAutoFit/>
          </a:bodyPr>
          <a:lstStyle/>
          <a:p>
            <a:pPr algn="ctr"/>
            <a:r>
              <a:rPr lang="ru-RU" sz="2800" b="1" dirty="0" smtClean="0">
                <a:ln>
                  <a:solidFill>
                    <a:srgbClr val="C00000"/>
                  </a:solidFill>
                </a:ln>
                <a:solidFill>
                  <a:srgbClr val="FF0000"/>
                </a:solidFill>
                <a:latin typeface="Century Gothic" pitchFamily="34" charset="0"/>
              </a:rPr>
              <a:t>- Сравнивайте себя с теми, кто лучше вас. </a:t>
            </a:r>
            <a:endParaRPr lang="ru-RU" sz="2800" b="1" cap="none" spc="0" dirty="0">
              <a:ln>
                <a:solidFill>
                  <a:srgbClr val="C00000"/>
                </a:solidFill>
              </a:ln>
              <a:solidFill>
                <a:srgbClr val="FF0000"/>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428596" y="3071810"/>
            <a:ext cx="8267008" cy="954107"/>
          </a:xfrm>
          <a:prstGeom prst="rect">
            <a:avLst/>
          </a:prstGeom>
          <a:noFill/>
        </p:spPr>
        <p:txBody>
          <a:bodyPr wrap="none" lIns="91440" tIns="45720" rIns="91440" bIns="45720">
            <a:spAutoFit/>
          </a:bodyPr>
          <a:lstStyle/>
          <a:p>
            <a:r>
              <a:rPr lang="ru-RU" sz="2800" b="1" dirty="0" smtClean="0">
                <a:ln>
                  <a:solidFill>
                    <a:srgbClr val="C00000"/>
                  </a:solidFill>
                </a:ln>
                <a:solidFill>
                  <a:srgbClr val="FF0000"/>
                </a:solidFill>
                <a:latin typeface="Century Gothic" pitchFamily="34" charset="0"/>
              </a:rPr>
              <a:t>- </a:t>
            </a:r>
            <a:r>
              <a:rPr lang="ru-RU" sz="2800" b="1" dirty="0" smtClean="0">
                <a:ln>
                  <a:solidFill>
                    <a:srgbClr val="C00000"/>
                  </a:solidFill>
                </a:ln>
                <a:solidFill>
                  <a:srgbClr val="FF0000"/>
                </a:solidFill>
                <a:latin typeface="Century Gothic" pitchFamily="34" charset="0"/>
              </a:rPr>
              <a:t>Тот, кто вас критикует - ваш друг. </a:t>
            </a:r>
            <a:endParaRPr lang="ru-RU" sz="2800" b="1" dirty="0" smtClean="0">
              <a:ln>
                <a:solidFill>
                  <a:srgbClr val="C00000"/>
                </a:solidFill>
              </a:ln>
              <a:solidFill>
                <a:srgbClr val="FF0000"/>
              </a:solidFill>
              <a:latin typeface="Century Gothic" pitchFamily="34" charset="0"/>
            </a:endParaRPr>
          </a:p>
          <a:p>
            <a:pPr algn="ctr"/>
            <a:r>
              <a:rPr lang="ru-RU" sz="2800" b="1" dirty="0" smtClean="0">
                <a:ln>
                  <a:solidFill>
                    <a:srgbClr val="C00000"/>
                  </a:solidFill>
                </a:ln>
                <a:solidFill>
                  <a:srgbClr val="FF0000"/>
                </a:solidFill>
                <a:latin typeface="Century Gothic" pitchFamily="34" charset="0"/>
              </a:rPr>
              <a:t> </a:t>
            </a:r>
            <a:r>
              <a:rPr lang="ru-RU" sz="2800" b="1" dirty="0" smtClean="0">
                <a:ln>
                  <a:solidFill>
                    <a:srgbClr val="C00000"/>
                  </a:solidFill>
                </a:ln>
                <a:solidFill>
                  <a:srgbClr val="FF0000"/>
                </a:solidFill>
                <a:latin typeface="Century Gothic" pitchFamily="34" charset="0"/>
              </a:rPr>
              <a:t>                       Критикует </a:t>
            </a:r>
            <a:r>
              <a:rPr lang="ru-RU" sz="2800" b="1" dirty="0" smtClean="0">
                <a:ln>
                  <a:solidFill>
                    <a:srgbClr val="C00000"/>
                  </a:solidFill>
                </a:ln>
                <a:solidFill>
                  <a:srgbClr val="FF0000"/>
                </a:solidFill>
                <a:latin typeface="Century Gothic" pitchFamily="34" charset="0"/>
              </a:rPr>
              <a:t>один - задумайтесь</a:t>
            </a:r>
            <a:endParaRPr lang="ru-RU" sz="2800" b="1" cap="none" spc="0" dirty="0">
              <a:ln>
                <a:solidFill>
                  <a:srgbClr val="C00000"/>
                </a:solidFill>
              </a:ln>
              <a:solidFill>
                <a:srgbClr val="FF0000"/>
              </a:solidFill>
              <a:effectLst>
                <a:outerShdw blurRad="41275" dist="20320" dir="1800000" algn="tl" rotWithShape="0">
                  <a:srgbClr val="000000">
                    <a:alpha val="40000"/>
                  </a:srgbClr>
                </a:outerShdw>
              </a:effectLst>
              <a:latin typeface="Century Gothic" pitchFamily="34" charset="0"/>
            </a:endParaRPr>
          </a:p>
        </p:txBody>
      </p:sp>
      <p:sp>
        <p:nvSpPr>
          <p:cNvPr id="8" name="Прямоугольник 7"/>
          <p:cNvSpPr/>
          <p:nvPr/>
        </p:nvSpPr>
        <p:spPr>
          <a:xfrm>
            <a:off x="428596" y="4143380"/>
            <a:ext cx="8635697" cy="954107"/>
          </a:xfrm>
          <a:prstGeom prst="rect">
            <a:avLst/>
          </a:prstGeom>
          <a:noFill/>
        </p:spPr>
        <p:txBody>
          <a:bodyPr wrap="none" lIns="91440" tIns="45720" rIns="91440" bIns="45720">
            <a:spAutoFit/>
          </a:bodyPr>
          <a:lstStyle/>
          <a:p>
            <a:pPr>
              <a:buFontTx/>
              <a:buChar char="-"/>
            </a:pPr>
            <a:r>
              <a:rPr lang="ru-RU" sz="2800" b="1" dirty="0" smtClean="0">
                <a:ln>
                  <a:solidFill>
                    <a:srgbClr val="C00000"/>
                  </a:solidFill>
                </a:ln>
                <a:solidFill>
                  <a:srgbClr val="FF0000"/>
                </a:solidFill>
                <a:latin typeface="Century Gothic" pitchFamily="34" charset="0"/>
              </a:rPr>
              <a:t>Критикуют </a:t>
            </a:r>
            <a:r>
              <a:rPr lang="ru-RU" sz="2800" b="1" dirty="0" smtClean="0">
                <a:ln>
                  <a:solidFill>
                    <a:srgbClr val="C00000"/>
                  </a:solidFill>
                </a:ln>
                <a:solidFill>
                  <a:srgbClr val="FF0000"/>
                </a:solidFill>
                <a:latin typeface="Century Gothic" pitchFamily="34" charset="0"/>
              </a:rPr>
              <a:t>два - проанализируйте свое </a:t>
            </a:r>
            <a:endParaRPr lang="ru-RU" sz="2800" b="1" dirty="0" smtClean="0">
              <a:ln>
                <a:solidFill>
                  <a:srgbClr val="C00000"/>
                </a:solidFill>
              </a:ln>
              <a:solidFill>
                <a:srgbClr val="FF0000"/>
              </a:solidFill>
              <a:latin typeface="Century Gothic" pitchFamily="34" charset="0"/>
            </a:endParaRPr>
          </a:p>
          <a:p>
            <a:r>
              <a:rPr lang="ru-RU" sz="2800" b="1" dirty="0" smtClean="0">
                <a:ln>
                  <a:solidFill>
                    <a:srgbClr val="C00000"/>
                  </a:solidFill>
                </a:ln>
                <a:solidFill>
                  <a:srgbClr val="FF0000"/>
                </a:solidFill>
                <a:latin typeface="Century Gothic" pitchFamily="34" charset="0"/>
              </a:rPr>
              <a:t>                                                               поведение</a:t>
            </a:r>
            <a:r>
              <a:rPr lang="ru-RU" sz="2800" b="1" dirty="0" smtClean="0">
                <a:ln>
                  <a:solidFill>
                    <a:srgbClr val="C00000"/>
                  </a:solidFill>
                </a:ln>
                <a:solidFill>
                  <a:srgbClr val="FF0000"/>
                </a:solidFill>
                <a:latin typeface="Century Gothic" pitchFamily="34" charset="0"/>
              </a:rPr>
              <a:t>.</a:t>
            </a:r>
            <a:endParaRPr lang="ru-RU" sz="2800" b="1" cap="none" spc="0" dirty="0">
              <a:ln>
                <a:solidFill>
                  <a:srgbClr val="C00000"/>
                </a:solidFill>
              </a:ln>
              <a:solidFill>
                <a:srgbClr val="FF0000"/>
              </a:solidFill>
              <a:effectLst>
                <a:outerShdw blurRad="41275" dist="20320" dir="1800000" algn="tl" rotWithShape="0">
                  <a:srgbClr val="000000">
                    <a:alpha val="40000"/>
                  </a:srgbClr>
                </a:outerShdw>
              </a:effectLst>
              <a:latin typeface="Century Gothic" pitchFamily="34" charset="0"/>
            </a:endParaRPr>
          </a:p>
        </p:txBody>
      </p:sp>
      <p:sp>
        <p:nvSpPr>
          <p:cNvPr id="9" name="Прямоугольник 8"/>
          <p:cNvSpPr/>
          <p:nvPr/>
        </p:nvSpPr>
        <p:spPr>
          <a:xfrm>
            <a:off x="349605" y="5429264"/>
            <a:ext cx="8794395" cy="523220"/>
          </a:xfrm>
          <a:prstGeom prst="rect">
            <a:avLst/>
          </a:prstGeom>
          <a:noFill/>
        </p:spPr>
        <p:txBody>
          <a:bodyPr wrap="none" lIns="91440" tIns="45720" rIns="91440" bIns="45720">
            <a:spAutoFit/>
          </a:bodyPr>
          <a:lstStyle/>
          <a:p>
            <a:pPr>
              <a:buFontTx/>
              <a:buChar char="-"/>
            </a:pPr>
            <a:r>
              <a:rPr lang="ru-RU" sz="2800" b="1" dirty="0" smtClean="0">
                <a:ln>
                  <a:solidFill>
                    <a:srgbClr val="C00000"/>
                  </a:solidFill>
                </a:ln>
                <a:solidFill>
                  <a:srgbClr val="FF0000"/>
                </a:solidFill>
                <a:latin typeface="Century Gothic" pitchFamily="34" charset="0"/>
              </a:rPr>
              <a:t> </a:t>
            </a:r>
            <a:r>
              <a:rPr lang="ru-RU" sz="2800" b="1" dirty="0" smtClean="0">
                <a:ln>
                  <a:solidFill>
                    <a:srgbClr val="C00000"/>
                  </a:solidFill>
                </a:ln>
                <a:solidFill>
                  <a:srgbClr val="FF0000"/>
                </a:solidFill>
                <a:latin typeface="Century Gothic" pitchFamily="34" charset="0"/>
              </a:rPr>
              <a:t>Строго относитесь к себе и мягко - к другим.</a:t>
            </a:r>
            <a:endParaRPr lang="ru-RU" sz="2800" b="1" cap="none" spc="0" dirty="0">
              <a:ln>
                <a:solidFill>
                  <a:srgbClr val="C00000"/>
                </a:solidFill>
              </a:ln>
              <a:solidFill>
                <a:srgbClr val="FF0000"/>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by="(-#ppt_w*2)" calcmode="lin" valueType="num">
                                      <p:cBhvr rctx="PPT">
                                        <p:cTn id="15" dur="500" autoRev="1" fill="hold">
                                          <p:stCondLst>
                                            <p:cond delay="0"/>
                                          </p:stCondLst>
                                        </p:cTn>
                                        <p:tgtEl>
                                          <p:spTgt spid="5"/>
                                        </p:tgtEl>
                                        <p:attrNameLst>
                                          <p:attrName>ppt_w</p:attrName>
                                        </p:attrNameLst>
                                      </p:cBhvr>
                                    </p:anim>
                                    <p:anim by="(#ppt_w*0.50)" calcmode="lin" valueType="num">
                                      <p:cBhvr>
                                        <p:cTn id="16" dur="500" decel="50000" autoRev="1" fill="hold">
                                          <p:stCondLst>
                                            <p:cond delay="0"/>
                                          </p:stCondLst>
                                        </p:cTn>
                                        <p:tgtEl>
                                          <p:spTgt spid="5"/>
                                        </p:tgtEl>
                                        <p:attrNameLst>
                                          <p:attrName>ppt_x</p:attrName>
                                        </p:attrNameLst>
                                      </p:cBhvr>
                                    </p:anim>
                                    <p:anim from="(-#ppt_h/2)" to="(#ppt_y)" calcmode="lin" valueType="num">
                                      <p:cBhvr>
                                        <p:cTn id="17" dur="1000" fill="hold">
                                          <p:stCondLst>
                                            <p:cond delay="0"/>
                                          </p:stCondLst>
                                        </p:cTn>
                                        <p:tgtEl>
                                          <p:spTgt spid="5"/>
                                        </p:tgtEl>
                                        <p:attrNameLst>
                                          <p:attrName>ppt_y</p:attrName>
                                        </p:attrNameLst>
                                      </p:cBhvr>
                                    </p:anim>
                                    <p:animRot by="21600000">
                                      <p:cBhvr>
                                        <p:cTn id="18" dur="1000" fill="hold">
                                          <p:stCondLst>
                                            <p:cond delay="0"/>
                                          </p:stCondLst>
                                        </p:cTn>
                                        <p:tgtEl>
                                          <p:spTgt spid="5"/>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by="(-#ppt_w*2)" calcmode="lin" valueType="num">
                                      <p:cBhvr rctx="PPT">
                                        <p:cTn id="23" dur="500" autoRev="1" fill="hold">
                                          <p:stCondLst>
                                            <p:cond delay="0"/>
                                          </p:stCondLst>
                                        </p:cTn>
                                        <p:tgtEl>
                                          <p:spTgt spid="7"/>
                                        </p:tgtEl>
                                        <p:attrNameLst>
                                          <p:attrName>ppt_w</p:attrName>
                                        </p:attrNameLst>
                                      </p:cBhvr>
                                    </p:anim>
                                    <p:anim by="(#ppt_w*0.50)" calcmode="lin" valueType="num">
                                      <p:cBhvr>
                                        <p:cTn id="24" dur="500" decel="50000" autoRev="1" fill="hold">
                                          <p:stCondLst>
                                            <p:cond delay="0"/>
                                          </p:stCondLst>
                                        </p:cTn>
                                        <p:tgtEl>
                                          <p:spTgt spid="7"/>
                                        </p:tgtEl>
                                        <p:attrNameLst>
                                          <p:attrName>ppt_x</p:attrName>
                                        </p:attrNameLst>
                                      </p:cBhvr>
                                    </p:anim>
                                    <p:anim from="(-#ppt_h/2)" to="(#ppt_y)" calcmode="lin" valueType="num">
                                      <p:cBhvr>
                                        <p:cTn id="25" dur="1000" fill="hold">
                                          <p:stCondLst>
                                            <p:cond delay="0"/>
                                          </p:stCondLst>
                                        </p:cTn>
                                        <p:tgtEl>
                                          <p:spTgt spid="7"/>
                                        </p:tgtEl>
                                        <p:attrNameLst>
                                          <p:attrName>ppt_y</p:attrName>
                                        </p:attrNameLst>
                                      </p:cBhvr>
                                    </p:anim>
                                    <p:animRot by="21600000">
                                      <p:cBhvr>
                                        <p:cTn id="26" dur="1000" fill="hold">
                                          <p:stCondLst>
                                            <p:cond delay="0"/>
                                          </p:stCondLst>
                                        </p:cTn>
                                        <p:tgtEl>
                                          <p:spTgt spid="7"/>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by="(-#ppt_w*2)" calcmode="lin" valueType="num">
                                      <p:cBhvr rctx="PPT">
                                        <p:cTn id="31" dur="500" autoRev="1" fill="hold">
                                          <p:stCondLst>
                                            <p:cond delay="0"/>
                                          </p:stCondLst>
                                        </p:cTn>
                                        <p:tgtEl>
                                          <p:spTgt spid="8"/>
                                        </p:tgtEl>
                                        <p:attrNameLst>
                                          <p:attrName>ppt_w</p:attrName>
                                        </p:attrNameLst>
                                      </p:cBhvr>
                                    </p:anim>
                                    <p:anim by="(#ppt_w*0.50)" calcmode="lin" valueType="num">
                                      <p:cBhvr>
                                        <p:cTn id="32" dur="500" decel="50000" autoRev="1" fill="hold">
                                          <p:stCondLst>
                                            <p:cond delay="0"/>
                                          </p:stCondLst>
                                        </p:cTn>
                                        <p:tgtEl>
                                          <p:spTgt spid="8"/>
                                        </p:tgtEl>
                                        <p:attrNameLst>
                                          <p:attrName>ppt_x</p:attrName>
                                        </p:attrNameLst>
                                      </p:cBhvr>
                                    </p:anim>
                                    <p:anim from="(-#ppt_h/2)" to="(#ppt_y)" calcmode="lin" valueType="num">
                                      <p:cBhvr>
                                        <p:cTn id="33" dur="1000" fill="hold">
                                          <p:stCondLst>
                                            <p:cond delay="0"/>
                                          </p:stCondLst>
                                        </p:cTn>
                                        <p:tgtEl>
                                          <p:spTgt spid="8"/>
                                        </p:tgtEl>
                                        <p:attrNameLst>
                                          <p:attrName>ppt_y</p:attrName>
                                        </p:attrNameLst>
                                      </p:cBhvr>
                                    </p:anim>
                                    <p:animRot by="21600000">
                                      <p:cBhvr>
                                        <p:cTn id="34" dur="1000" fill="hold">
                                          <p:stCondLst>
                                            <p:cond delay="0"/>
                                          </p:stCondLst>
                                        </p:cTn>
                                        <p:tgtEl>
                                          <p:spTgt spid="8"/>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by="(-#ppt_w*2)" calcmode="lin" valueType="num">
                                      <p:cBhvr rctx="PPT">
                                        <p:cTn id="39" dur="500" autoRev="1" fill="hold">
                                          <p:stCondLst>
                                            <p:cond delay="0"/>
                                          </p:stCondLst>
                                        </p:cTn>
                                        <p:tgtEl>
                                          <p:spTgt spid="9"/>
                                        </p:tgtEl>
                                        <p:attrNameLst>
                                          <p:attrName>ppt_w</p:attrName>
                                        </p:attrNameLst>
                                      </p:cBhvr>
                                    </p:anim>
                                    <p:anim by="(#ppt_w*0.50)" calcmode="lin" valueType="num">
                                      <p:cBhvr>
                                        <p:cTn id="40" dur="500" decel="50000" autoRev="1" fill="hold">
                                          <p:stCondLst>
                                            <p:cond delay="0"/>
                                          </p:stCondLst>
                                        </p:cTn>
                                        <p:tgtEl>
                                          <p:spTgt spid="9"/>
                                        </p:tgtEl>
                                        <p:attrNameLst>
                                          <p:attrName>ppt_x</p:attrName>
                                        </p:attrNameLst>
                                      </p:cBhvr>
                                    </p:anim>
                                    <p:anim from="(-#ppt_h/2)" to="(#ppt_y)" calcmode="lin" valueType="num">
                                      <p:cBhvr>
                                        <p:cTn id="41" dur="1000" fill="hold">
                                          <p:stCondLst>
                                            <p:cond delay="0"/>
                                          </p:stCondLst>
                                        </p:cTn>
                                        <p:tgtEl>
                                          <p:spTgt spid="9"/>
                                        </p:tgtEl>
                                        <p:attrNameLst>
                                          <p:attrName>ppt_y</p:attrName>
                                        </p:attrNameLst>
                                      </p:cBhvr>
                                    </p:anim>
                                    <p:animRot by="21600000">
                                      <p:cBhvr>
                                        <p:cTn id="42"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428596" y="1428736"/>
          <a:ext cx="8215370" cy="3980922"/>
        </p:xfrm>
        <a:graphic>
          <a:graphicData uri="http://schemas.openxmlformats.org/drawingml/2006/table">
            <a:tbl>
              <a:tblPr/>
              <a:tblGrid>
                <a:gridCol w="2053437"/>
                <a:gridCol w="2053437"/>
                <a:gridCol w="2054248"/>
                <a:gridCol w="2054248"/>
              </a:tblGrid>
              <a:tr h="1379774">
                <a:tc>
                  <a:txBody>
                    <a:bodyPr/>
                    <a:lstStyle/>
                    <a:p>
                      <a:pPr algn="ctr">
                        <a:spcAft>
                          <a:spcPts val="0"/>
                        </a:spcAft>
                      </a:pPr>
                      <a:r>
                        <a:rPr lang="ru-RU" sz="1800" b="1" dirty="0">
                          <a:latin typeface="Century Gothic" pitchFamily="34" charset="0"/>
                          <a:ea typeface="Times New Roman"/>
                        </a:rPr>
                        <a:t>1 – напишите всё, что вы умеете, постарайтесь вспомнить всё самое важное.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ru-RU" sz="1800" b="1" dirty="0">
                          <a:latin typeface="Century Gothic" pitchFamily="34" charset="0"/>
                          <a:ea typeface="Times New Roman"/>
                        </a:rPr>
                        <a:t>2 – перечислите всё, что не умеете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ru-RU" sz="1800" b="1" dirty="0">
                          <a:latin typeface="Century Gothic" pitchFamily="34" charset="0"/>
                          <a:ea typeface="Times New Roman"/>
                        </a:rPr>
                        <a:t>3 – Что вы умеете лучше всего, так хорошо, что можете научить других.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ru-RU" sz="1800" b="1" dirty="0">
                          <a:latin typeface="Century Gothic" pitchFamily="34" charset="0"/>
                          <a:ea typeface="Times New Roman"/>
                        </a:rPr>
                        <a:t>4 – напишите то, чему вы хотели бы научиться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335002">
                <a:tc>
                  <a:txBody>
                    <a:bodyPr/>
                    <a:lstStyle/>
                    <a:p>
                      <a:pPr>
                        <a:spcAft>
                          <a:spcPts val="0"/>
                        </a:spcAft>
                      </a:pP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smtClean="0">
                        <a:latin typeface="Times New Roman"/>
                        <a:ea typeface="Times New Roman"/>
                      </a:endParaRPr>
                    </a:p>
                    <a:p>
                      <a:pPr>
                        <a:spcAft>
                          <a:spcPts val="0"/>
                        </a:spcAft>
                      </a:pPr>
                      <a:endParaRPr lang="ru-R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00034" y="2071678"/>
            <a:ext cx="8015336" cy="1938992"/>
          </a:xfrm>
          <a:prstGeom prst="rect">
            <a:avLst/>
          </a:prstGeom>
          <a:noFill/>
        </p:spPr>
        <p:txBody>
          <a:bodyPr wrap="none" lIns="91440" tIns="45720" rIns="91440" bIns="45720">
            <a:spAutoFit/>
          </a:bodyPr>
          <a:lstStyle/>
          <a:p>
            <a:pPr algn="ctr"/>
            <a:r>
              <a:rPr lang="ru-RU" sz="4000" b="1" i="1" dirty="0" smtClean="0"/>
              <a:t>Как часто Вас терзают мысли, </a:t>
            </a:r>
            <a:endParaRPr lang="ru-RU" sz="4000" b="1" i="1" dirty="0" smtClean="0"/>
          </a:p>
          <a:p>
            <a:pPr algn="ctr"/>
            <a:r>
              <a:rPr lang="ru-RU" sz="4000" b="1" i="1" dirty="0" smtClean="0"/>
              <a:t>что </a:t>
            </a:r>
            <a:r>
              <a:rPr lang="ru-RU" sz="4000" b="1" i="1" dirty="0" smtClean="0"/>
              <a:t>Вам не следовало бы что-то </a:t>
            </a:r>
            <a:endParaRPr lang="ru-RU" sz="4000" b="1" i="1" dirty="0" smtClean="0"/>
          </a:p>
          <a:p>
            <a:pPr algn="ctr"/>
            <a:r>
              <a:rPr lang="ru-RU" sz="4000" b="1" i="1" dirty="0" smtClean="0"/>
              <a:t>говорить </a:t>
            </a:r>
            <a:r>
              <a:rPr lang="ru-RU" sz="4000" b="1" i="1" dirty="0" smtClean="0"/>
              <a:t>или делать? </a:t>
            </a:r>
            <a:endParaRPr lang="ru-RU" sz="4000" b="1" dirty="0" smtClean="0"/>
          </a:p>
        </p:txBody>
      </p:sp>
      <p:sp>
        <p:nvSpPr>
          <p:cNvPr id="5" name="Прямоугольник 4"/>
          <p:cNvSpPr/>
          <p:nvPr/>
        </p:nvSpPr>
        <p:spPr>
          <a:xfrm>
            <a:off x="2285984" y="4214818"/>
            <a:ext cx="4155305"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очень часто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2357422" y="5000636"/>
            <a:ext cx="3421129"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иногда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00034" y="2071678"/>
            <a:ext cx="7956602" cy="1323439"/>
          </a:xfrm>
          <a:prstGeom prst="rect">
            <a:avLst/>
          </a:prstGeom>
          <a:noFill/>
        </p:spPr>
        <p:txBody>
          <a:bodyPr wrap="none" lIns="91440" tIns="45720" rIns="91440" bIns="45720">
            <a:spAutoFit/>
          </a:bodyPr>
          <a:lstStyle/>
          <a:p>
            <a:pPr algn="ctr"/>
            <a:r>
              <a:rPr lang="ru-RU" sz="4000" b="1" i="1" dirty="0" smtClean="0"/>
              <a:t>Если Вы общаетесь с блестящим </a:t>
            </a:r>
            <a:endParaRPr lang="ru-RU" sz="4000" b="1" i="1" dirty="0" smtClean="0"/>
          </a:p>
          <a:p>
            <a:pPr algn="ctr"/>
            <a:r>
              <a:rPr lang="ru-RU" sz="4000" b="1" i="1" dirty="0" smtClean="0"/>
              <a:t>и </a:t>
            </a:r>
            <a:r>
              <a:rPr lang="ru-RU" sz="4000" b="1" i="1" dirty="0" smtClean="0"/>
              <a:t>остроумным человеком, то: </a:t>
            </a:r>
            <a:endParaRPr lang="ru-RU" sz="4000" b="1" dirty="0"/>
          </a:p>
        </p:txBody>
      </p:sp>
      <p:sp>
        <p:nvSpPr>
          <p:cNvPr id="5" name="Прямоугольник 4"/>
          <p:cNvSpPr/>
          <p:nvPr/>
        </p:nvSpPr>
        <p:spPr>
          <a:xfrm>
            <a:off x="428596" y="3714752"/>
            <a:ext cx="8558753" cy="461665"/>
          </a:xfrm>
          <a:prstGeom prst="rect">
            <a:avLst/>
          </a:prstGeom>
          <a:solidFill>
            <a:srgbClr val="FFFF00"/>
          </a:solidFill>
        </p:spPr>
        <p:txBody>
          <a:bodyPr wrap="none" lIns="91440" tIns="45720" rIns="91440" bIns="45720">
            <a:spAutoFit/>
          </a:bodyPr>
          <a:lstStyle/>
          <a:p>
            <a:pPr algn="ctr"/>
            <a:r>
              <a:rPr lang="ru-RU" sz="2400" b="1" dirty="0" smtClean="0">
                <a:latin typeface="Century Gothic" pitchFamily="34" charset="0"/>
              </a:rPr>
              <a:t>постараетесь победить его в остроумии — 5 баллов</a:t>
            </a:r>
            <a:endParaRPr lang="ru-RU" sz="2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428596" y="4857760"/>
            <a:ext cx="8089074" cy="1200329"/>
          </a:xfrm>
          <a:prstGeom prst="rect">
            <a:avLst/>
          </a:prstGeom>
          <a:solidFill>
            <a:srgbClr val="FFFF00"/>
          </a:solidFill>
        </p:spPr>
        <p:txBody>
          <a:bodyPr wrap="none" lIns="91440" tIns="45720" rIns="91440" bIns="45720">
            <a:spAutoFit/>
          </a:bodyPr>
          <a:lstStyle/>
          <a:p>
            <a:r>
              <a:rPr lang="ru-RU" sz="2400" b="1" dirty="0" smtClean="0">
                <a:latin typeface="Century Gothic" pitchFamily="34" charset="0"/>
              </a:rPr>
              <a:t>не будете ввязываться в соревнование, </a:t>
            </a:r>
            <a:endParaRPr lang="ru-RU" sz="2400" b="1" dirty="0" smtClean="0">
              <a:latin typeface="Century Gothic" pitchFamily="34" charset="0"/>
            </a:endParaRPr>
          </a:p>
          <a:p>
            <a:r>
              <a:rPr lang="ru-RU" sz="2400" b="1" dirty="0" smtClean="0">
                <a:latin typeface="Century Gothic" pitchFamily="34" charset="0"/>
              </a:rPr>
              <a:t>а </a:t>
            </a:r>
            <a:r>
              <a:rPr lang="ru-RU" sz="2400" b="1" dirty="0" smtClean="0">
                <a:latin typeface="Century Gothic" pitchFamily="34" charset="0"/>
              </a:rPr>
              <a:t>отдадите ему должное и выйдете из разговора </a:t>
            </a:r>
            <a:endParaRPr lang="ru-RU" sz="2400" b="1" dirty="0" smtClean="0">
              <a:latin typeface="Century Gothic" pitchFamily="34" charset="0"/>
            </a:endParaRPr>
          </a:p>
          <a:p>
            <a:r>
              <a:rPr lang="ru-RU" sz="2400" b="1" dirty="0" smtClean="0">
                <a:latin typeface="Century Gothic" pitchFamily="34" charset="0"/>
              </a:rPr>
              <a:t> </a:t>
            </a:r>
            <a:r>
              <a:rPr lang="ru-RU" sz="2400" b="1" dirty="0" smtClean="0">
                <a:latin typeface="Century Gothic" pitchFamily="34" charset="0"/>
              </a:rPr>
              <a:t>                                                                           — </a:t>
            </a:r>
            <a:r>
              <a:rPr lang="ru-RU" sz="2400" b="1" dirty="0" smtClean="0">
                <a:latin typeface="Century Gothic" pitchFamily="34" charset="0"/>
              </a:rPr>
              <a:t>1 балл</a:t>
            </a:r>
            <a:endParaRPr lang="ru-RU" sz="2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285852" y="1571612"/>
            <a:ext cx="6458819" cy="1323439"/>
          </a:xfrm>
          <a:prstGeom prst="rect">
            <a:avLst/>
          </a:prstGeom>
          <a:noFill/>
        </p:spPr>
        <p:txBody>
          <a:bodyPr wrap="none" lIns="91440" tIns="45720" rIns="91440" bIns="45720">
            <a:spAutoFit/>
          </a:bodyPr>
          <a:lstStyle/>
          <a:p>
            <a:pPr algn="ctr"/>
            <a:r>
              <a:rPr lang="ru-RU" sz="4000" b="1" i="1" dirty="0" smtClean="0"/>
              <a:t>Выберите одно из мнений, </a:t>
            </a:r>
            <a:endParaRPr lang="ru-RU" sz="4000" b="1" i="1" dirty="0" smtClean="0"/>
          </a:p>
          <a:p>
            <a:pPr algn="ctr"/>
            <a:r>
              <a:rPr lang="ru-RU" sz="4000" b="1" i="1" dirty="0" smtClean="0"/>
              <a:t>наиболее </a:t>
            </a:r>
            <a:r>
              <a:rPr lang="ru-RU" sz="4000" b="1" i="1" dirty="0" smtClean="0"/>
              <a:t>Вам близкое</a:t>
            </a:r>
            <a:r>
              <a:rPr lang="ru-RU" sz="4000" b="1" dirty="0" smtClean="0"/>
              <a:t>: </a:t>
            </a:r>
            <a:endParaRPr lang="ru-RU" sz="4000" b="1" dirty="0"/>
          </a:p>
        </p:txBody>
      </p:sp>
      <p:sp>
        <p:nvSpPr>
          <p:cNvPr id="5" name="Прямоугольник 4"/>
          <p:cNvSpPr/>
          <p:nvPr/>
        </p:nvSpPr>
        <p:spPr>
          <a:xfrm>
            <a:off x="428596" y="2857496"/>
            <a:ext cx="8520281" cy="1200329"/>
          </a:xfrm>
          <a:prstGeom prst="rect">
            <a:avLst/>
          </a:prstGeom>
          <a:solidFill>
            <a:srgbClr val="FFFF00"/>
          </a:solidFill>
        </p:spPr>
        <p:txBody>
          <a:bodyPr wrap="none" lIns="91440" tIns="45720" rIns="91440" bIns="45720">
            <a:spAutoFit/>
          </a:bodyPr>
          <a:lstStyle/>
          <a:p>
            <a:r>
              <a:rPr lang="ru-RU" sz="2400" b="1" dirty="0" smtClean="0">
                <a:latin typeface="Century Gothic" pitchFamily="34" charset="0"/>
              </a:rPr>
              <a:t>то, что многим кажется везением</a:t>
            </a:r>
            <a:r>
              <a:rPr lang="ru-RU" sz="2400" b="1" dirty="0" smtClean="0">
                <a:latin typeface="Century Gothic" pitchFamily="34" charset="0"/>
              </a:rPr>
              <a:t>,</a:t>
            </a:r>
          </a:p>
          <a:p>
            <a:r>
              <a:rPr lang="ru-RU" sz="2400" b="1" dirty="0" smtClean="0">
                <a:latin typeface="Century Gothic" pitchFamily="34" charset="0"/>
              </a:rPr>
              <a:t> </a:t>
            </a:r>
            <a:r>
              <a:rPr lang="ru-RU" sz="2400" b="1" dirty="0" smtClean="0">
                <a:latin typeface="Century Gothic" pitchFamily="34" charset="0"/>
              </a:rPr>
              <a:t>на самом </a:t>
            </a:r>
            <a:r>
              <a:rPr lang="ru-RU" sz="2400" b="1" dirty="0" smtClean="0">
                <a:latin typeface="Century Gothic" pitchFamily="34" charset="0"/>
              </a:rPr>
              <a:t>деле, результат </a:t>
            </a:r>
            <a:r>
              <a:rPr lang="ru-RU" sz="2400" b="1" dirty="0" smtClean="0">
                <a:latin typeface="Century Gothic" pitchFamily="34" charset="0"/>
              </a:rPr>
              <a:t>упорного труда </a:t>
            </a:r>
            <a:endParaRPr lang="ru-RU" sz="2400" b="1" dirty="0" smtClean="0">
              <a:latin typeface="Century Gothic" pitchFamily="34" charset="0"/>
            </a:endParaRPr>
          </a:p>
          <a:p>
            <a:r>
              <a:rPr lang="ru-RU" sz="2400" b="1" dirty="0" smtClean="0">
                <a:latin typeface="Century Gothic" pitchFamily="34" charset="0"/>
              </a:rPr>
              <a:t> </a:t>
            </a:r>
            <a:r>
              <a:rPr lang="ru-RU" sz="2400" b="1" dirty="0" smtClean="0">
                <a:latin typeface="Century Gothic" pitchFamily="34" charset="0"/>
              </a:rPr>
              <a:t>                                                                           — </a:t>
            </a:r>
            <a:r>
              <a:rPr lang="ru-RU" sz="2400" b="1" dirty="0" smtClean="0">
                <a:latin typeface="Century Gothic" pitchFamily="34" charset="0"/>
              </a:rPr>
              <a:t>5 баллов</a:t>
            </a:r>
            <a:endParaRPr lang="ru-RU" sz="2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428596" y="4143380"/>
            <a:ext cx="8358246" cy="830997"/>
          </a:xfrm>
          <a:prstGeom prst="rect">
            <a:avLst/>
          </a:prstGeom>
          <a:solidFill>
            <a:srgbClr val="99FF99"/>
          </a:solidFill>
        </p:spPr>
        <p:txBody>
          <a:bodyPr wrap="square" lIns="91440" tIns="45720" rIns="91440" bIns="45720">
            <a:spAutoFit/>
          </a:bodyPr>
          <a:lstStyle/>
          <a:p>
            <a:r>
              <a:rPr lang="ru-RU" sz="2400" b="1" dirty="0" smtClean="0">
                <a:latin typeface="Century Gothic" pitchFamily="34" charset="0"/>
              </a:rPr>
              <a:t>успехи зачастую зависят от счастливого </a:t>
            </a:r>
            <a:endParaRPr lang="ru-RU" sz="2400" b="1" dirty="0" smtClean="0">
              <a:latin typeface="Century Gothic" pitchFamily="34" charset="0"/>
            </a:endParaRPr>
          </a:p>
          <a:p>
            <a:pPr algn="ctr"/>
            <a:r>
              <a:rPr lang="ru-RU" sz="2400" b="1" dirty="0" smtClean="0">
                <a:latin typeface="Century Gothic" pitchFamily="34" charset="0"/>
              </a:rPr>
              <a:t> </a:t>
            </a:r>
            <a:r>
              <a:rPr lang="ru-RU" sz="2400" b="1" dirty="0" smtClean="0">
                <a:latin typeface="Century Gothic" pitchFamily="34" charset="0"/>
              </a:rPr>
              <a:t>                               стечения </a:t>
            </a:r>
            <a:r>
              <a:rPr lang="ru-RU" sz="2400" b="1" dirty="0" smtClean="0">
                <a:latin typeface="Century Gothic" pitchFamily="34" charset="0"/>
              </a:rPr>
              <a:t>обстоятельств — 1 балл</a:t>
            </a:r>
            <a:endParaRPr lang="ru-RU" sz="2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428596" y="5143512"/>
            <a:ext cx="8429683" cy="1200329"/>
          </a:xfrm>
          <a:prstGeom prst="rect">
            <a:avLst/>
          </a:prstGeom>
          <a:solidFill>
            <a:srgbClr val="FFFF00"/>
          </a:solidFill>
        </p:spPr>
        <p:txBody>
          <a:bodyPr wrap="square" lIns="91440" tIns="45720" rIns="91440" bIns="45720">
            <a:spAutoFit/>
          </a:bodyPr>
          <a:lstStyle/>
          <a:p>
            <a:r>
              <a:rPr lang="ru-RU" sz="2400" b="1" dirty="0" smtClean="0">
                <a:latin typeface="Century Gothic" pitchFamily="34" charset="0"/>
              </a:rPr>
              <a:t>в сложной ситуации главное — не упорство </a:t>
            </a:r>
            <a:endParaRPr lang="ru-RU" sz="2400" b="1" dirty="0" smtClean="0">
              <a:latin typeface="Century Gothic" pitchFamily="34" charset="0"/>
            </a:endParaRPr>
          </a:p>
          <a:p>
            <a:r>
              <a:rPr lang="ru-RU" sz="2400" b="1" dirty="0" smtClean="0">
                <a:latin typeface="Century Gothic" pitchFamily="34" charset="0"/>
              </a:rPr>
              <a:t>            или </a:t>
            </a:r>
            <a:r>
              <a:rPr lang="ru-RU" sz="2400" b="1" dirty="0" smtClean="0">
                <a:latin typeface="Century Gothic" pitchFamily="34" charset="0"/>
              </a:rPr>
              <a:t>везение, а человек, который сможет </a:t>
            </a:r>
            <a:endParaRPr lang="ru-RU" sz="2400" b="1" dirty="0" smtClean="0">
              <a:latin typeface="Century Gothic" pitchFamily="34" charset="0"/>
            </a:endParaRPr>
          </a:p>
          <a:p>
            <a:r>
              <a:rPr lang="ru-RU" sz="2400" b="1" dirty="0" smtClean="0">
                <a:latin typeface="Century Gothic" pitchFamily="34" charset="0"/>
              </a:rPr>
              <a:t>                                  одобрить </a:t>
            </a:r>
            <a:r>
              <a:rPr lang="ru-RU" sz="2400" b="1" dirty="0" smtClean="0">
                <a:latin typeface="Century Gothic" pitchFamily="34" charset="0"/>
              </a:rPr>
              <a:t>или утешить — 3 балла.</a:t>
            </a:r>
            <a:endParaRPr lang="ru-RU" sz="2400" b="1" dirty="0">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00034" y="2071678"/>
            <a:ext cx="8123827" cy="707886"/>
          </a:xfrm>
          <a:prstGeom prst="rect">
            <a:avLst/>
          </a:prstGeom>
          <a:noFill/>
        </p:spPr>
        <p:txBody>
          <a:bodyPr wrap="none" lIns="91440" tIns="45720" rIns="91440" bIns="45720">
            <a:spAutoFit/>
          </a:bodyPr>
          <a:lstStyle/>
          <a:p>
            <a:r>
              <a:rPr lang="ru-RU" sz="4000" b="1" i="1" dirty="0" smtClean="0">
                <a:latin typeface="Calibri" pitchFamily="34" charset="0"/>
              </a:rPr>
              <a:t>Вам показали пародию на вас. Вы: </a:t>
            </a:r>
            <a:endParaRPr lang="ru-RU" sz="4000" b="1" i="1" dirty="0">
              <a:latin typeface="Calibri" pitchFamily="34" charset="0"/>
            </a:endParaRPr>
          </a:p>
        </p:txBody>
      </p:sp>
      <p:sp>
        <p:nvSpPr>
          <p:cNvPr id="5" name="Прямоугольник 4"/>
          <p:cNvSpPr/>
          <p:nvPr/>
        </p:nvSpPr>
        <p:spPr>
          <a:xfrm>
            <a:off x="428596" y="2928934"/>
            <a:ext cx="8637301" cy="954107"/>
          </a:xfrm>
          <a:prstGeom prst="rect">
            <a:avLst/>
          </a:prstGeom>
          <a:solidFill>
            <a:srgbClr val="FFFF00"/>
          </a:solidFill>
        </p:spPr>
        <p:txBody>
          <a:bodyPr wrap="none" lIns="91440" tIns="45720" rIns="91440" bIns="45720">
            <a:spAutoFit/>
          </a:bodyPr>
          <a:lstStyle/>
          <a:p>
            <a:r>
              <a:rPr lang="ru-RU" sz="2800" b="1" dirty="0" smtClean="0">
                <a:latin typeface="Century Gothic" pitchFamily="34" charset="0"/>
              </a:rPr>
              <a:t>рассмеетесь и обрадуетесь тому, что в вас </a:t>
            </a:r>
            <a:endParaRPr lang="ru-RU" sz="2800" b="1" dirty="0" smtClean="0">
              <a:latin typeface="Century Gothic" pitchFamily="34" charset="0"/>
            </a:endParaRPr>
          </a:p>
          <a:p>
            <a:r>
              <a:rPr lang="ru-RU" sz="2800" b="1" dirty="0" smtClean="0">
                <a:latin typeface="Century Gothic" pitchFamily="34" charset="0"/>
              </a:rPr>
              <a:t> </a:t>
            </a:r>
            <a:r>
              <a:rPr lang="ru-RU" sz="2800" b="1" dirty="0" smtClean="0">
                <a:latin typeface="Century Gothic" pitchFamily="34" charset="0"/>
              </a:rPr>
              <a:t>                есть </a:t>
            </a:r>
            <a:r>
              <a:rPr lang="ru-RU" sz="2800" b="1" dirty="0" smtClean="0">
                <a:latin typeface="Century Gothic" pitchFamily="34" charset="0"/>
              </a:rPr>
              <a:t>что-то оригинальное — 3 </a:t>
            </a:r>
            <a:r>
              <a:rPr lang="ru-RU" sz="2800" b="1" dirty="0" smtClean="0">
                <a:latin typeface="Century Gothic" pitchFamily="34" charset="0"/>
              </a:rPr>
              <a:t>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428596" y="4214818"/>
            <a:ext cx="8355171" cy="954107"/>
          </a:xfrm>
          <a:prstGeom prst="rect">
            <a:avLst/>
          </a:prstGeom>
          <a:solidFill>
            <a:srgbClr val="99FF99"/>
          </a:solidFill>
        </p:spPr>
        <p:txBody>
          <a:bodyPr wrap="none" lIns="91440" tIns="45720" rIns="91440" bIns="45720">
            <a:spAutoFit/>
          </a:bodyPr>
          <a:lstStyle/>
          <a:p>
            <a:pPr algn="ctr"/>
            <a:r>
              <a:rPr lang="ru-RU" sz="2800" b="1" dirty="0" smtClean="0">
                <a:latin typeface="Century Gothic" pitchFamily="34" charset="0"/>
              </a:rPr>
              <a:t>тоже попытаетесь найти что-то смешное в </a:t>
            </a:r>
            <a:endParaRPr lang="ru-RU" sz="2800" b="1" dirty="0" smtClean="0">
              <a:latin typeface="Century Gothic" pitchFamily="34" charset="0"/>
            </a:endParaRPr>
          </a:p>
          <a:p>
            <a:pPr algn="ctr"/>
            <a:r>
              <a:rPr lang="ru-RU" sz="2800" b="1" dirty="0" smtClean="0">
                <a:latin typeface="Century Gothic" pitchFamily="34" charset="0"/>
              </a:rPr>
              <a:t>вашем </a:t>
            </a:r>
            <a:r>
              <a:rPr lang="ru-RU" sz="2800" b="1" dirty="0" smtClean="0">
                <a:latin typeface="Century Gothic" pitchFamily="34" charset="0"/>
              </a:rPr>
              <a:t>партнере и высмеять его — 4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500034" y="5429264"/>
            <a:ext cx="7927170" cy="523220"/>
          </a:xfrm>
          <a:prstGeom prst="rect">
            <a:avLst/>
          </a:prstGeom>
          <a:solidFill>
            <a:srgbClr val="FFFF00"/>
          </a:solidFill>
        </p:spPr>
        <p:txBody>
          <a:bodyPr wrap="none" lIns="91440" tIns="45720" rIns="91440" bIns="45720">
            <a:spAutoFit/>
          </a:bodyPr>
          <a:lstStyle/>
          <a:p>
            <a:r>
              <a:rPr lang="ru-RU" sz="2800" b="1" dirty="0" smtClean="0">
                <a:latin typeface="Century Gothic" pitchFamily="34" charset="0"/>
              </a:rPr>
              <a:t>обидитесь, но не подадите вида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142976" y="2071678"/>
            <a:ext cx="6871176" cy="2062103"/>
          </a:xfrm>
          <a:prstGeom prst="rect">
            <a:avLst/>
          </a:prstGeom>
          <a:noFill/>
        </p:spPr>
        <p:txBody>
          <a:bodyPr wrap="none" lIns="91440" tIns="45720" rIns="91440" bIns="45720">
            <a:spAutoFit/>
          </a:bodyPr>
          <a:lstStyle/>
          <a:p>
            <a:pPr algn="ctr"/>
            <a:r>
              <a:rPr lang="ru-RU" sz="3200" i="1" dirty="0" smtClean="0"/>
              <a:t>Вы всегда спешите, вам не хватает </a:t>
            </a:r>
            <a:endParaRPr lang="ru-RU" sz="3200" i="1" dirty="0" smtClean="0"/>
          </a:p>
          <a:p>
            <a:pPr algn="ctr"/>
            <a:r>
              <a:rPr lang="ru-RU" sz="3200" i="1" dirty="0" smtClean="0"/>
              <a:t>времени </a:t>
            </a:r>
            <a:r>
              <a:rPr lang="ru-RU" sz="3200" i="1" dirty="0" smtClean="0"/>
              <a:t>или вы беретесь за </a:t>
            </a:r>
            <a:endParaRPr lang="ru-RU" sz="3200" i="1" dirty="0" smtClean="0"/>
          </a:p>
          <a:p>
            <a:pPr algn="ctr"/>
            <a:r>
              <a:rPr lang="ru-RU" sz="3200" i="1" dirty="0" smtClean="0"/>
              <a:t>выполнение </a:t>
            </a:r>
            <a:r>
              <a:rPr lang="ru-RU" sz="3200" i="1" dirty="0" smtClean="0"/>
              <a:t>заданий, превышающих </a:t>
            </a:r>
            <a:endParaRPr lang="ru-RU" sz="3200" i="1" dirty="0" smtClean="0"/>
          </a:p>
          <a:p>
            <a:pPr algn="ctr"/>
            <a:r>
              <a:rPr lang="ru-RU" sz="3200" i="1" dirty="0" smtClean="0"/>
              <a:t>возможности </a:t>
            </a:r>
            <a:r>
              <a:rPr lang="ru-RU" sz="3200" i="1" dirty="0" smtClean="0"/>
              <a:t>одного человека? </a:t>
            </a:r>
            <a:endParaRPr lang="ru-RU" sz="3200" i="1" dirty="0"/>
          </a:p>
        </p:txBody>
      </p:sp>
      <p:sp>
        <p:nvSpPr>
          <p:cNvPr id="5" name="Прямоугольник 4"/>
          <p:cNvSpPr/>
          <p:nvPr/>
        </p:nvSpPr>
        <p:spPr>
          <a:xfrm>
            <a:off x="3214678" y="4143380"/>
            <a:ext cx="2380780"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да — 1 балл</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2928926" y="5000636"/>
            <a:ext cx="2967479"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нет — 5 баллов</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7" name="Прямоугольник 6"/>
          <p:cNvSpPr/>
          <p:nvPr/>
        </p:nvSpPr>
        <p:spPr>
          <a:xfrm>
            <a:off x="2643174" y="5857892"/>
            <a:ext cx="3629520"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не знаю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131910"/>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latin typeface="Century Gothic" pitchFamily="34" charset="0"/>
              </a:rPr>
              <a:t>Тест </a:t>
            </a:r>
            <a:br>
              <a:rPr lang="ru-RU" b="1" dirty="0" smtClean="0">
                <a:latin typeface="Century Gothic" pitchFamily="34" charset="0"/>
              </a:rPr>
            </a:br>
            <a:r>
              <a:rPr lang="ru-RU" sz="3400" b="1" dirty="0" smtClean="0">
                <a:ln>
                  <a:solidFill>
                    <a:srgbClr val="C00000"/>
                  </a:solidFill>
                </a:ln>
                <a:solidFill>
                  <a:srgbClr val="FF0000"/>
                </a:solidFill>
                <a:latin typeface="Century Gothic" pitchFamily="34" charset="0"/>
              </a:rPr>
              <a:t>"</a:t>
            </a:r>
            <a:r>
              <a:rPr lang="ru-RU" sz="3400" b="1" dirty="0" smtClean="0">
                <a:ln>
                  <a:solidFill>
                    <a:srgbClr val="C00000"/>
                  </a:solidFill>
                </a:ln>
                <a:solidFill>
                  <a:srgbClr val="FF0000"/>
                </a:solidFill>
                <a:latin typeface="Century Gothic" pitchFamily="34" charset="0"/>
              </a:rPr>
              <a:t>Определение уровня </a:t>
            </a:r>
            <a:r>
              <a:rPr lang="ru-RU" sz="3400" b="1" dirty="0" smtClean="0">
                <a:ln>
                  <a:solidFill>
                    <a:srgbClr val="C00000"/>
                  </a:solidFill>
                </a:ln>
                <a:solidFill>
                  <a:srgbClr val="FF0000"/>
                </a:solidFill>
                <a:latin typeface="Century Gothic" pitchFamily="34" charset="0"/>
              </a:rPr>
              <a:t>своей самооценки</a:t>
            </a:r>
            <a:r>
              <a:rPr lang="ru-RU" sz="3400" b="1" dirty="0" smtClean="0">
                <a:ln>
                  <a:solidFill>
                    <a:srgbClr val="C00000"/>
                  </a:solidFill>
                </a:ln>
                <a:solidFill>
                  <a:srgbClr val="FF0000"/>
                </a:solidFill>
                <a:latin typeface="Century Gothic" pitchFamily="34" charset="0"/>
              </a:rPr>
              <a:t>”.</a:t>
            </a:r>
            <a:r>
              <a:rPr lang="ru-RU" dirty="0" smtClean="0">
                <a:latin typeface="Century Gothic" pitchFamily="34" charset="0"/>
              </a:rPr>
              <a:t/>
            </a:r>
            <a:br>
              <a:rPr lang="ru-RU" dirty="0" smtClean="0">
                <a:latin typeface="Century Gothic" pitchFamily="34" charset="0"/>
              </a:rPr>
            </a:br>
            <a:r>
              <a:rPr lang="ru-RU" b="1"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857224" y="2071678"/>
            <a:ext cx="7213834" cy="1323439"/>
          </a:xfrm>
          <a:prstGeom prst="rect">
            <a:avLst/>
          </a:prstGeom>
          <a:noFill/>
        </p:spPr>
        <p:txBody>
          <a:bodyPr wrap="none" lIns="91440" tIns="45720" rIns="91440" bIns="45720">
            <a:spAutoFit/>
          </a:bodyPr>
          <a:lstStyle/>
          <a:p>
            <a:r>
              <a:rPr lang="ru-RU" sz="4000" b="1" i="1" dirty="0" smtClean="0"/>
              <a:t>Вы выбираете духи в подарок</a:t>
            </a:r>
            <a:r>
              <a:rPr lang="ru-RU" sz="4000" b="1" i="1" dirty="0" smtClean="0"/>
              <a:t>.</a:t>
            </a:r>
          </a:p>
          <a:p>
            <a:pPr algn="ctr"/>
            <a:r>
              <a:rPr lang="ru-RU" sz="4000" b="1" i="1" dirty="0" smtClean="0"/>
              <a:t> </a:t>
            </a:r>
            <a:r>
              <a:rPr lang="ru-RU" sz="4000" b="1" i="1" dirty="0" smtClean="0"/>
              <a:t>Купите: </a:t>
            </a:r>
            <a:endParaRPr lang="ru-RU" sz="4000" b="1" dirty="0"/>
          </a:p>
        </p:txBody>
      </p:sp>
      <p:sp>
        <p:nvSpPr>
          <p:cNvPr id="5" name="Прямоугольник 4"/>
          <p:cNvSpPr/>
          <p:nvPr/>
        </p:nvSpPr>
        <p:spPr>
          <a:xfrm>
            <a:off x="785786" y="3500438"/>
            <a:ext cx="7582525" cy="523220"/>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духи, которые нравятся Вам — 5 баллов</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
        <p:nvSpPr>
          <p:cNvPr id="6" name="Прямоугольник 5"/>
          <p:cNvSpPr/>
          <p:nvPr/>
        </p:nvSpPr>
        <p:spPr>
          <a:xfrm>
            <a:off x="285720" y="4572008"/>
            <a:ext cx="8568371" cy="954107"/>
          </a:xfrm>
          <a:prstGeom prst="rect">
            <a:avLst/>
          </a:prstGeom>
          <a:solidFill>
            <a:srgbClr val="FFFF00"/>
          </a:solidFill>
        </p:spPr>
        <p:txBody>
          <a:bodyPr wrap="none" lIns="91440" tIns="45720" rIns="91440" bIns="45720">
            <a:spAutoFit/>
          </a:bodyPr>
          <a:lstStyle/>
          <a:p>
            <a:pPr algn="ctr"/>
            <a:r>
              <a:rPr lang="ru-RU" sz="2800" b="1" dirty="0" smtClean="0">
                <a:latin typeface="Century Gothic" pitchFamily="34" charset="0"/>
              </a:rPr>
              <a:t>духи, которым, как Вы думаете, будут рады, </a:t>
            </a:r>
            <a:endParaRPr lang="ru-RU" sz="2800" b="1" dirty="0" smtClean="0">
              <a:latin typeface="Century Gothic" pitchFamily="34" charset="0"/>
            </a:endParaRPr>
          </a:p>
          <a:p>
            <a:pPr algn="ctr"/>
            <a:r>
              <a:rPr lang="ru-RU" sz="2800" b="1" dirty="0" smtClean="0">
                <a:latin typeface="Century Gothic" pitchFamily="34" charset="0"/>
              </a:rPr>
              <a:t>хотя </a:t>
            </a:r>
            <a:r>
              <a:rPr lang="ru-RU" sz="2800" b="1" dirty="0" smtClean="0">
                <a:latin typeface="Century Gothic" pitchFamily="34" charset="0"/>
              </a:rPr>
              <a:t>Вам лично они не нравятся — 3 балла</a:t>
            </a:r>
            <a:endParaRPr lang="ru-RU"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696</Words>
  <PresentationFormat>Экран (4:3)</PresentationFormat>
  <Paragraphs>98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Как правильно оценить себя?</vt:lpstr>
      <vt:lpstr>Слайд 3</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   Тест  "Определение уровня своей самооценки”.   </vt:lpstr>
      <vt:lpstr>50—38 баллов</vt:lpstr>
      <vt:lpstr> 37—24 балла</vt:lpstr>
      <vt:lpstr>23—10 баллов</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Home</cp:lastModifiedBy>
  <cp:revision>8</cp:revision>
  <dcterms:modified xsi:type="dcterms:W3CDTF">2016-01-22T20:40:52Z</dcterms:modified>
</cp:coreProperties>
</file>