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4" r:id="rId4"/>
    <p:sldId id="267" r:id="rId5"/>
    <p:sldId id="265" r:id="rId6"/>
    <p:sldId id="266" r:id="rId7"/>
    <p:sldId id="268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0"/>
            <a:ext cx="7858180" cy="191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Вьётся лента 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Средь полей. 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Я  иду домой по ней.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ugrapro.ru/wp-content/uploads/2016/03/deco_2968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818"/>
            <a:ext cx="3440945" cy="23037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285992"/>
            <a:ext cx="8429684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Этимология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ДОРОГА – ДОРГ, ДЕРГАТЬ = прокладывать в лесу пространства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7166"/>
            <a:ext cx="7000924" cy="1343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РОГА</a:t>
            </a:r>
            <a:endParaRPr lang="ru-RU" sz="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5214942" y="142876"/>
            <a:ext cx="500066" cy="21431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lvl="0" algn="ctr"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</a:t>
            </a:r>
          </a:p>
          <a:p>
            <a:pPr lvl="0" algn="ctr">
              <a:buNone/>
            </a:pPr>
            <a:r>
              <a:rPr lang="ru-RU" sz="4400" b="1" dirty="0" smtClean="0"/>
              <a:t>Узкая полоса земли, по которой </a:t>
            </a:r>
          </a:p>
          <a:p>
            <a:pPr lvl="0" algn="ctr">
              <a:buNone/>
            </a:pPr>
            <a:r>
              <a:rPr lang="ru-RU" sz="4400" b="1" dirty="0" smtClean="0"/>
              <a:t>движутся машины, идут люди.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4" name="Рисунок 3" descr="https://im0-tub-ru.yandex.net/i?id=08d4f71536fef5a53e47a43685139400&amp;n=33&amp;h=190&amp;w=30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429000"/>
            <a:ext cx="492922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6407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выделите орфограмму.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619250" y="2565400"/>
            <a:ext cx="59055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до - ро - га</a:t>
            </a:r>
          </a:p>
        </p:txBody>
      </p:sp>
      <p:sp>
        <p:nvSpPr>
          <p:cNvPr id="6148" name="AutoShape 4"/>
          <p:cNvSpPr>
            <a:spLocks/>
          </p:cNvSpPr>
          <p:nvPr/>
        </p:nvSpPr>
        <p:spPr bwMode="auto">
          <a:xfrm>
            <a:off x="1711325" y="4537075"/>
            <a:ext cx="360363" cy="1122363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2863850" y="4724400"/>
            <a:ext cx="5762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83915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Т</a:t>
            </a:r>
            <a:r>
              <a:rPr lang="ru-RU" sz="4400" b="1" dirty="0">
                <a:solidFill>
                  <a:srgbClr val="7030A0"/>
                </a:solidFill>
                <a:latin typeface="Monotype Corsiva" pitchFamily="66" charset="0"/>
              </a:rPr>
              <a:t>ранскрипция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 rot="10800000">
            <a:off x="6588125" y="4508500"/>
            <a:ext cx="360363" cy="1150938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932363" y="1628775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494213" y="3789363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2555875" y="32131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2071688" y="4724400"/>
            <a:ext cx="6477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</a:t>
            </a:r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5311775" y="4724400"/>
            <a:ext cx="48418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г</a:t>
            </a:r>
          </a:p>
        </p:txBody>
      </p:sp>
      <p:sp>
        <p:nvSpPr>
          <p:cNvPr id="6158" name="WordArt 14"/>
          <p:cNvSpPr>
            <a:spLocks noChangeArrowheads="1" noChangeShapeType="1" noTextEdit="1"/>
          </p:cNvSpPr>
          <p:nvPr/>
        </p:nvSpPr>
        <p:spPr bwMode="auto">
          <a:xfrm>
            <a:off x="3656013" y="4724400"/>
            <a:ext cx="574675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6159" name="WordArt 15"/>
          <p:cNvSpPr>
            <a:spLocks noChangeArrowheads="1" noChangeShapeType="1" noTextEdit="1"/>
          </p:cNvSpPr>
          <p:nvPr/>
        </p:nvSpPr>
        <p:spPr bwMode="auto">
          <a:xfrm>
            <a:off x="4448175" y="4724400"/>
            <a:ext cx="5746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6011863" y="4724400"/>
            <a:ext cx="5762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animBg="1"/>
      <p:bldP spid="6148" grpId="0" animBg="1"/>
      <p:bldP spid="6149" grpId="0" animBg="1"/>
      <p:bldP spid="6150" grpId="0"/>
      <p:bldP spid="6151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61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рога</a:t>
            </a:r>
          </a:p>
          <a:p>
            <a:pPr eaLnBrk="1" hangingPunct="1"/>
            <a:r>
              <a:rPr lang="ru-RU" b="1" i="1" dirty="0" smtClean="0"/>
              <a:t>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рожка,            </a:t>
            </a:r>
          </a:p>
          <a:p>
            <a:pPr eaLnBrk="1" hangingPunct="1"/>
            <a:r>
              <a:rPr lang="ru-RU" b="1" i="1" dirty="0" smtClean="0"/>
              <a:t>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роженька,</a:t>
            </a:r>
          </a:p>
          <a:p>
            <a:pPr eaLnBrk="1" hangingPunct="1"/>
            <a:r>
              <a:rPr lang="ru-RU" b="1" i="1" dirty="0" smtClean="0"/>
              <a:t>Под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рожниковый,</a:t>
            </a:r>
          </a:p>
          <a:p>
            <a:pPr eaLnBrk="1" hangingPunct="1"/>
            <a:r>
              <a:rPr lang="ru-RU" b="1" i="1" dirty="0" smtClean="0"/>
              <a:t>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рожный, </a:t>
            </a:r>
          </a:p>
          <a:p>
            <a:pPr eaLnBrk="1" hangingPunct="1"/>
            <a:r>
              <a:rPr lang="ru-RU" b="1" i="1" dirty="0" smtClean="0"/>
              <a:t>Прид</a:t>
            </a:r>
            <a:r>
              <a:rPr lang="ru-RU" b="1" i="1" dirty="0" smtClean="0">
                <a:solidFill>
                  <a:srgbClr val="CC0000"/>
                </a:solidFill>
              </a:rPr>
              <a:t>о</a:t>
            </a:r>
            <a:r>
              <a:rPr lang="ru-RU" b="1" i="1" dirty="0" smtClean="0"/>
              <a:t>рожный</a:t>
            </a:r>
          </a:p>
          <a:p>
            <a:pPr eaLnBrk="1" hangingPunct="1"/>
            <a:endParaRPr lang="ru-RU" dirty="0" smtClean="0"/>
          </a:p>
        </p:txBody>
      </p:sp>
      <p:sp>
        <p:nvSpPr>
          <p:cNvPr id="751621" name="Rectangle 5"/>
          <p:cNvSpPr>
            <a:spLocks noChangeArrowheads="1"/>
          </p:cNvSpPr>
          <p:nvPr/>
        </p:nvSpPr>
        <p:spPr bwMode="auto">
          <a:xfrm>
            <a:off x="5181600" y="1676400"/>
            <a:ext cx="3962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ru-RU" sz="3200" b="1" i="1"/>
              <a:t>Безд</a:t>
            </a:r>
            <a:r>
              <a:rPr lang="ru-RU" sz="3200" b="1" i="1">
                <a:solidFill>
                  <a:srgbClr val="FF0000"/>
                </a:solidFill>
              </a:rPr>
              <a:t>о</a:t>
            </a:r>
            <a:r>
              <a:rPr lang="ru-RU" sz="3200" b="1" i="1"/>
              <a:t>рожный</a:t>
            </a:r>
          </a:p>
          <a:p>
            <a:pPr algn="l">
              <a:buFontTx/>
              <a:buChar char="•"/>
            </a:pPr>
            <a:r>
              <a:rPr lang="ru-RU" sz="3200" b="1" i="1"/>
              <a:t>Под</a:t>
            </a:r>
            <a:r>
              <a:rPr lang="ru-RU" sz="3200" b="1" i="1">
                <a:solidFill>
                  <a:srgbClr val="FF0000"/>
                </a:solidFill>
              </a:rPr>
              <a:t>о</a:t>
            </a:r>
            <a:r>
              <a:rPr lang="ru-RU" sz="3200" b="1" i="1"/>
              <a:t>рожник,</a:t>
            </a:r>
          </a:p>
          <a:p>
            <a:pPr algn="l">
              <a:buFontTx/>
              <a:buChar char="•"/>
            </a:pPr>
            <a:r>
              <a:rPr lang="ru-RU" sz="3200" b="1" i="1"/>
              <a:t>Д</a:t>
            </a:r>
            <a:r>
              <a:rPr lang="ru-RU" sz="3200" b="1" i="1">
                <a:solidFill>
                  <a:srgbClr val="FF0000"/>
                </a:solidFill>
              </a:rPr>
              <a:t>о</a:t>
            </a:r>
            <a:r>
              <a:rPr lang="ru-RU" sz="3200" b="1" i="1"/>
              <a:t>рожник,</a:t>
            </a:r>
          </a:p>
        </p:txBody>
      </p:sp>
      <p:sp>
        <p:nvSpPr>
          <p:cNvPr id="751624" name="Rectangle 8"/>
          <p:cNvSpPr>
            <a:spLocks noChangeArrowheads="1"/>
          </p:cNvSpPr>
          <p:nvPr/>
        </p:nvSpPr>
        <p:spPr bwMode="auto">
          <a:xfrm>
            <a:off x="2209800" y="5791200"/>
            <a:ext cx="5934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Путь, тропинка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слова.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714884"/>
            <a:ext cx="43577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Синонимы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5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5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516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51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0825" y="765175"/>
            <a:ext cx="8713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Все дороги открыты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доступно, досягаемо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9388" y="2786058"/>
            <a:ext cx="87137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Проторённая дорога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привычном способе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поступать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действовать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93675" y="4000505"/>
            <a:ext cx="8713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Туда тебе и дорога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 тебе и надо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57488" y="4714885"/>
            <a:ext cx="603568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На дороге не валяется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даром 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достаётся, не  встречается.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50825" y="1643051"/>
            <a:ext cx="871378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Идти своей дорогой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вмешивайся не  в своё                                           дело</a:t>
            </a:r>
            <a:r>
              <a:rPr lang="ru-RU" sz="2800" dirty="0" smtClean="0"/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2800" b="1" i="1" dirty="0">
              <a:latin typeface="Forte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0"/>
            <a:ext cx="6715172" cy="857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Фразеологизмы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/>
      <p:bldP spid="8197" grpId="0"/>
      <p:bldP spid="8198" grpId="0"/>
      <p:bldP spid="8199" grpId="0"/>
      <p:bldP spid="82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50838" y="285728"/>
            <a:ext cx="850744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Сочетаемость слов.</a:t>
            </a:r>
          </a:p>
          <a:p>
            <a:pPr algn="ctr"/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Забыть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узнать, вспомнить, знать,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уступить, идти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перейти дорогу.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Шоссейная, просёлочная, широкая,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асфальтированная дорога.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WordArt 2"/>
          <p:cNvSpPr>
            <a:spLocks noChangeArrowheads="1" noChangeShapeType="1" noTextEdit="1"/>
          </p:cNvSpPr>
          <p:nvPr/>
        </p:nvSpPr>
        <p:spPr bwMode="auto">
          <a:xfrm>
            <a:off x="395288" y="4797425"/>
            <a:ext cx="8424862" cy="1916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  рога</a:t>
            </a:r>
          </a:p>
        </p:txBody>
      </p:sp>
      <p:sp>
        <p:nvSpPr>
          <p:cNvPr id="899075" name="Oval 3"/>
          <p:cNvSpPr>
            <a:spLocks noChangeArrowheads="1"/>
          </p:cNvSpPr>
          <p:nvPr/>
        </p:nvSpPr>
        <p:spPr bwMode="auto">
          <a:xfrm>
            <a:off x="2411413" y="5516563"/>
            <a:ext cx="576262" cy="576262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932363" y="2276475"/>
            <a:ext cx="5762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2000">
                <a:solidFill>
                  <a:schemeClr val="tx1"/>
                </a:solidFill>
                <a:sym typeface="Symbol" pitchFamily="18" charset="2"/>
              </a:rPr>
              <a:t></a:t>
            </a:r>
          </a:p>
        </p:txBody>
      </p:sp>
      <p:pic>
        <p:nvPicPr>
          <p:cNvPr id="24581" name="Picture 5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4826000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9078" name="Text Box 6"/>
          <p:cNvSpPr txBox="1">
            <a:spLocks noChangeArrowheads="1"/>
          </p:cNvSpPr>
          <p:nvPr/>
        </p:nvSpPr>
        <p:spPr bwMode="auto">
          <a:xfrm>
            <a:off x="5486400" y="3810000"/>
            <a:ext cx="5762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2000">
                <a:solidFill>
                  <a:schemeClr val="tx1"/>
                </a:solidFill>
                <a:sym typeface="Symbol" pitchFamily="18" charset="2"/>
              </a:rPr>
              <a:t></a:t>
            </a:r>
          </a:p>
        </p:txBody>
      </p:sp>
      <p:sp>
        <p:nvSpPr>
          <p:cNvPr id="899079" name="WordArt 7"/>
          <p:cNvSpPr>
            <a:spLocks noChangeArrowheads="1" noChangeShapeType="1" noTextEdit="1"/>
          </p:cNvSpPr>
          <p:nvPr/>
        </p:nvSpPr>
        <p:spPr bwMode="auto">
          <a:xfrm>
            <a:off x="1979613" y="4868863"/>
            <a:ext cx="1223962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447800"/>
            <a:ext cx="3673475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WordArt 9" descr="Безымянный"/>
          <p:cNvSpPr>
            <a:spLocks noChangeArrowheads="1" noChangeShapeType="1" noTextEdit="1"/>
          </p:cNvSpPr>
          <p:nvPr/>
        </p:nvSpPr>
        <p:spPr bwMode="auto">
          <a:xfrm>
            <a:off x="1676400" y="457200"/>
            <a:ext cx="5867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158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66FF">
                      <a:alpha val="50000"/>
                    </a:srgbClr>
                  </a:outerShdw>
                </a:effectLst>
                <a:latin typeface="Impact"/>
              </a:rPr>
              <a:t> </a:t>
            </a:r>
            <a:endParaRPr lang="ru-RU" sz="3600" kern="10" dirty="0">
              <a:ln w="15875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4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9966FF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428604"/>
            <a:ext cx="635798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>Ребус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9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99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99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99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9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9074" grpId="0" animBg="1"/>
      <p:bldP spid="899075" grpId="0" animBg="1"/>
      <p:bldP spid="899075" grpId="1" animBg="1"/>
      <p:bldP spid="899078" grpId="0"/>
      <p:bldP spid="8990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оро</a:t>
            </a:r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AppData\Local\Microsoft\Windows\Temporary Internet Files\Content.IE5\OYXKV2WY\MC900441738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73238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User\AppData\Local\Microsoft\Windows\Temporary Internet Files\Content.IE5\HOMA1B0V\MC90043241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4650" y="2565400"/>
            <a:ext cx="2662238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6659563" y="2420938"/>
            <a:ext cx="1728787" cy="10080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630863" y="2708275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5663" y="1335088"/>
            <a:ext cx="1682750" cy="29083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285860"/>
            <a:ext cx="7246937" cy="4808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47</TotalTime>
  <Words>176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12 - копия (8)</vt:lpstr>
      <vt:lpstr>Слайд 1</vt:lpstr>
      <vt:lpstr>Слайд 2</vt:lpstr>
      <vt:lpstr>Слайд 3</vt:lpstr>
      <vt:lpstr>Однокоренные слова.</vt:lpstr>
      <vt:lpstr>Слайд 5</vt:lpstr>
      <vt:lpstr>Слайд 6</vt:lpstr>
      <vt:lpstr>Слайд 7</vt:lpstr>
      <vt:lpstr>Дорога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14</cp:revision>
  <dcterms:created xsi:type="dcterms:W3CDTF">2015-04-29T09:32:32Z</dcterms:created>
  <dcterms:modified xsi:type="dcterms:W3CDTF">2020-07-06T11:39:58Z</dcterms:modified>
</cp:coreProperties>
</file>