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6" r:id="rId5"/>
    <p:sldId id="265" r:id="rId6"/>
    <p:sldId id="267" r:id="rId7"/>
    <p:sldId id="262" r:id="rId8"/>
    <p:sldId id="263" r:id="rId9"/>
    <p:sldId id="264" r:id="rId10"/>
    <p:sldId id="268" r:id="rId11"/>
    <p:sldId id="269" r:id="rId12"/>
    <p:sldId id="270" r:id="rId13"/>
    <p:sldId id="271" r:id="rId14"/>
    <p:sldId id="272" r:id="rId15"/>
    <p:sldId id="274" r:id="rId16"/>
    <p:sldId id="280" r:id="rId17"/>
    <p:sldId id="275" r:id="rId18"/>
    <p:sldId id="276" r:id="rId19"/>
    <p:sldId id="277" r:id="rId20"/>
    <p:sldId id="279" r:id="rId21"/>
    <p:sldId id="281" r:id="rId22"/>
    <p:sldId id="278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92888" cy="165618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МБДОУ «Детский сад общеразвивающего вида № 93»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7848872" cy="187220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Эмоциональное развитие детей дошкольного возраста.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5805264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Воспитатели:  </a:t>
            </a:r>
            <a:r>
              <a:rPr lang="ru-RU" dirty="0" err="1" smtClean="0">
                <a:solidFill>
                  <a:srgbClr val="002060"/>
                </a:solidFill>
              </a:rPr>
              <a:t>Кольб</a:t>
            </a:r>
            <a:r>
              <a:rPr lang="ru-RU" dirty="0" smtClean="0">
                <a:solidFill>
                  <a:srgbClr val="002060"/>
                </a:solidFill>
              </a:rPr>
              <a:t> Н.А. 1 КК, Анохина Л.А. 1 КК.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508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430" y="764704"/>
            <a:ext cx="8003232" cy="720080"/>
          </a:xfrm>
        </p:spPr>
        <p:txBody>
          <a:bodyPr>
            <a:noAutofit/>
          </a:bodyPr>
          <a:lstStyle/>
          <a:p>
            <a:r>
              <a:rPr lang="ru-RU" sz="1600" b="1" i="1" dirty="0" smtClean="0"/>
              <a:t>Ролевые игры (ролевая гимнастика, включающая ролевые действия и ролевые образы), которые основываются на понимании социальной роли человека в обществе.</a:t>
            </a:r>
            <a:endParaRPr lang="ru-RU" sz="16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47" y="1844824"/>
            <a:ext cx="3049751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614" y="1844824"/>
            <a:ext cx="2685997" cy="2016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614" y="4231606"/>
            <a:ext cx="2915330" cy="1943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72882"/>
            <a:ext cx="2952328" cy="1967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778" y="2996952"/>
            <a:ext cx="2771854" cy="1847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2278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47248" cy="792088"/>
          </a:xfrm>
        </p:spPr>
        <p:txBody>
          <a:bodyPr>
            <a:noAutofit/>
          </a:bodyPr>
          <a:lstStyle/>
          <a:p>
            <a:r>
              <a:rPr lang="ru-RU" sz="1600" b="1" i="1" dirty="0" smtClean="0"/>
              <a:t>Коммуникативные игры – игры направленные на формирование у детей умения увидеть в другом человеке его достоинства и обеспечить другого вербальными и невербальными ощущениями.</a:t>
            </a:r>
            <a:endParaRPr lang="ru-RU" sz="16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683952"/>
            <a:ext cx="3349170" cy="23580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221088"/>
            <a:ext cx="3472194" cy="1967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3744416" cy="21062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30846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3610744" cy="1152128"/>
          </a:xfrm>
        </p:spPr>
        <p:txBody>
          <a:bodyPr>
            <a:normAutofit/>
          </a:bodyPr>
          <a:lstStyle/>
          <a:p>
            <a:r>
              <a:rPr lang="ru-RU" sz="1600" b="1" i="1" dirty="0" smtClean="0"/>
              <a:t> </a:t>
            </a:r>
            <a:r>
              <a:rPr lang="ru-RU" sz="1600" b="1" i="1" dirty="0"/>
              <a:t>Игры и задания, направленные на развитие произвольности, осознание таких понятий, как «хозяин своих чувств» и </a:t>
            </a:r>
            <a:r>
              <a:rPr lang="ru-RU" sz="1600" b="1" i="1" dirty="0" smtClean="0"/>
              <a:t>«сила </a:t>
            </a:r>
            <a:r>
              <a:rPr lang="ru-RU" sz="1600" b="1" i="1" dirty="0"/>
              <a:t>воли»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32" y="2708920"/>
            <a:ext cx="4657211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583" y="2780928"/>
            <a:ext cx="3607475" cy="2880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886671" y="1268760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Игры </a:t>
            </a:r>
            <a:r>
              <a:rPr lang="ru-RU" sz="1600" b="1" i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направленные на развитие воображения: вербальные, невербальные игры, мыслительные картинки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401462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08688"/>
          </a:xfrm>
        </p:spPr>
        <p:txBody>
          <a:bodyPr>
            <a:normAutofit fontScale="90000"/>
          </a:bodyPr>
          <a:lstStyle/>
          <a:p>
            <a:r>
              <a:rPr lang="ru-RU" sz="1600" b="1" i="1" dirty="0" smtClean="0"/>
              <a:t>Игры-драматизации. Их преимущество состоит в том, что персонажами игр становятся сами дети. В ходе игры дети не только получают удовольствие от познания окружающего мира, но и при этом учатся управлять собой.</a:t>
            </a:r>
            <a:endParaRPr lang="ru-RU" sz="1600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060848"/>
            <a:ext cx="2491297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70535"/>
            <a:ext cx="2952328" cy="31036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750" y="4061057"/>
            <a:ext cx="3562950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67544" y="5213185"/>
            <a:ext cx="3672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Каждая часть занятий решает не одну, а несколько совершенно самостоятельных задач, по своему выраженных для развития эмоциональной сферы ребёнка. В сюжет игры включаются творческие идеи и предложения самих детей.</a:t>
            </a:r>
            <a:endParaRPr lang="ru-RU" sz="1400" b="1" i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384818"/>
            <a:ext cx="1656184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2899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05800" cy="506320"/>
          </a:xfrm>
        </p:spPr>
        <p:txBody>
          <a:bodyPr>
            <a:normAutofit/>
          </a:bodyPr>
          <a:lstStyle/>
          <a:p>
            <a:pPr algn="ctr"/>
            <a:r>
              <a:rPr lang="ru-RU" sz="1600" b="1" i="1" dirty="0" err="1" smtClean="0"/>
              <a:t>Психогимнастика</a:t>
            </a:r>
            <a:r>
              <a:rPr lang="ru-RU" sz="1600" b="1" i="1" dirty="0" smtClean="0"/>
              <a:t>: </a:t>
            </a:r>
            <a:r>
              <a:rPr lang="ru-RU" sz="1600" b="1" i="1" dirty="0" err="1" smtClean="0"/>
              <a:t>психогимнастические</a:t>
            </a:r>
            <a:r>
              <a:rPr lang="ru-RU" sz="1600" b="1" i="1" dirty="0" smtClean="0"/>
              <a:t>, психофизические упражнения.</a:t>
            </a:r>
            <a:endParaRPr lang="ru-RU" sz="1600" b="1" i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653136"/>
            <a:ext cx="3312368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91342"/>
            <a:ext cx="1670050" cy="282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91342"/>
            <a:ext cx="1590675" cy="282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91342"/>
            <a:ext cx="1674076" cy="2828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465" y="4237433"/>
            <a:ext cx="2119389" cy="2236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632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i="1" dirty="0" smtClean="0"/>
              <a:t>Упражнения </a:t>
            </a:r>
            <a:r>
              <a:rPr lang="ru-RU" sz="1400" b="1" i="1" dirty="0"/>
              <a:t>на эмоции и эмоциональный контакт направлены на развитие у детей способности понимать, осознавать, правильно выражать и полноценно переживать свои и чужие эмоции</a:t>
            </a:r>
            <a:r>
              <a:rPr lang="ru-RU" sz="1400" b="1" i="1" dirty="0" smtClean="0"/>
              <a:t>. </a:t>
            </a:r>
            <a:br>
              <a:rPr lang="ru-RU" sz="1400" b="1" i="1" dirty="0" smtClean="0"/>
            </a:br>
            <a:r>
              <a:rPr lang="ru-RU" sz="1400" b="1" i="1" dirty="0" smtClean="0"/>
              <a:t>Предметно-пространственная среда должна помогать в </a:t>
            </a:r>
            <a:r>
              <a:rPr lang="ru-RU" sz="1400" b="1" i="1" dirty="0" err="1" smtClean="0"/>
              <a:t>воспитательно</a:t>
            </a:r>
            <a:r>
              <a:rPr lang="ru-RU" sz="1400" b="1" i="1" dirty="0" smtClean="0"/>
              <a:t>-образовательном процессе.</a:t>
            </a:r>
            <a:endParaRPr lang="ru-RU" sz="14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68702"/>
            <a:ext cx="4038600" cy="3031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828" y="4221088"/>
            <a:ext cx="2808312" cy="21082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42708"/>
            <a:ext cx="3456384" cy="1949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4038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69269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Формы сотрудничества с семьёй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134076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Общие родительские собрания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506403" y="1062028"/>
            <a:ext cx="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75856" y="403642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Открытые занятия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5816" y="2474334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Консультация специалистов и педагогов ДОУ по вопросам воспитания и обучения детей.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Анкетирование, тестирование, опросы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1340768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Групповые родительские собрания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0" y="2683518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Участие в подготовке и проведении детских праздников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2683518"/>
            <a:ext cx="2160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Доступная информация в сети интернет (сайт ДОУ, группы, странички педагогов, группа в </a:t>
            </a:r>
            <a:r>
              <a:rPr lang="ru-RU" dirty="0" err="1" smtClean="0">
                <a:solidFill>
                  <a:srgbClr val="002060"/>
                </a:solidFill>
              </a:rPr>
              <a:t>вайбер</a:t>
            </a:r>
            <a:r>
              <a:rPr lang="ru-RU" dirty="0" smtClean="0">
                <a:solidFill>
                  <a:srgbClr val="002060"/>
                </a:solidFill>
              </a:rPr>
              <a:t>/</a:t>
            </a:r>
            <a:r>
              <a:rPr lang="ru-RU" dirty="0" err="1" smtClean="0">
                <a:solidFill>
                  <a:srgbClr val="002060"/>
                </a:solidFill>
              </a:rPr>
              <a:t>вайцап</a:t>
            </a:r>
            <a:r>
              <a:rPr lang="ru-RU" dirty="0" smtClean="0">
                <a:solidFill>
                  <a:srgbClr val="002060"/>
                </a:solidFill>
              </a:rPr>
              <a:t>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9792" y="499184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Совместные проекты, акции</a:t>
            </a:r>
            <a:endParaRPr lang="ru-RU" dirty="0">
              <a:solidFill>
                <a:srgbClr val="00206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506403" y="1987100"/>
            <a:ext cx="0" cy="3249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5" idx="1"/>
          </p:cNvCxnSpPr>
          <p:nvPr/>
        </p:nvCxnSpPr>
        <p:spPr>
          <a:xfrm>
            <a:off x="5652120" y="1802433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486722" y="1797364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547664" y="2312005"/>
            <a:ext cx="0" cy="371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506403" y="347764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535996" y="450912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7003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305800" cy="722344"/>
          </a:xfrm>
        </p:spPr>
        <p:txBody>
          <a:bodyPr>
            <a:normAutofit/>
          </a:bodyPr>
          <a:lstStyle/>
          <a:p>
            <a:pPr algn="ctr"/>
            <a:r>
              <a:rPr lang="ru-RU" sz="1600" b="1" i="1" dirty="0"/>
              <a:t>С</a:t>
            </a:r>
            <a:r>
              <a:rPr lang="ru-RU" sz="1600" b="1" i="1" dirty="0" smtClean="0"/>
              <a:t>овместная работа </a:t>
            </a:r>
            <a:r>
              <a:rPr lang="ru-RU" sz="1600" b="1" i="1" dirty="0"/>
              <a:t>с родителями воспитанников по обучению способам выражения эмоций и приемам </a:t>
            </a:r>
            <a:r>
              <a:rPr lang="ru-RU" sz="1600" b="1" i="1" dirty="0" err="1" smtClean="0"/>
              <a:t>саморегуляции</a:t>
            </a:r>
            <a:r>
              <a:rPr lang="ru-RU" sz="1600" b="1" i="1" dirty="0" smtClean="0"/>
              <a:t>. </a:t>
            </a:r>
            <a:endParaRPr lang="ru-RU" sz="1600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57" y="1707151"/>
            <a:ext cx="2474269" cy="1855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675" y="1691807"/>
            <a:ext cx="2474269" cy="1855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691807"/>
            <a:ext cx="1944216" cy="1871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505" y="3942346"/>
            <a:ext cx="2789170" cy="1904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17" y="3930484"/>
            <a:ext cx="2553309" cy="1916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942347"/>
            <a:ext cx="2537506" cy="1904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1711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ru-RU" sz="1600" b="1" i="1" dirty="0" smtClean="0"/>
              <a:t>Введение в образовательный процесс базового курса </a:t>
            </a:r>
            <a:r>
              <a:rPr lang="ru-RU" sz="1600" b="1" i="1" dirty="0"/>
              <a:t>«Краски Эмоций</a:t>
            </a:r>
            <a:r>
              <a:rPr lang="ru-RU" sz="1600" b="1" i="1" dirty="0" smtClean="0"/>
              <a:t>», который </a:t>
            </a:r>
            <a:r>
              <a:rPr lang="ru-RU" sz="1600" b="1" i="1" dirty="0"/>
              <a:t>знакомит детей с базовыми эмоциями, а также с ключевыми понятиями, необходимыми для социализации и самоорганизации.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2880320" cy="2880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852936"/>
            <a:ext cx="3654896" cy="36548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524456"/>
            <a:ext cx="2465784" cy="28678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353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136904" cy="2016224"/>
          </a:xfrm>
        </p:spPr>
        <p:txBody>
          <a:bodyPr>
            <a:normAutofit/>
          </a:bodyPr>
          <a:lstStyle/>
          <a:p>
            <a:pPr algn="ctr"/>
            <a:r>
              <a:rPr lang="ru-RU" sz="1600" b="1" i="1" dirty="0" smtClean="0"/>
              <a:t>Знакомство с героями, </a:t>
            </a:r>
            <a:r>
              <a:rPr lang="ru-RU" sz="1600" b="1" i="1" dirty="0" err="1" smtClean="0"/>
              <a:t>Монсиками</a:t>
            </a:r>
            <a:r>
              <a:rPr lang="ru-RU" sz="1600" b="1" i="1" dirty="0" smtClean="0"/>
              <a:t>, проводниками в мире эмоций. Кто </a:t>
            </a:r>
            <a:r>
              <a:rPr lang="ru-RU" sz="1600" b="1" i="1" dirty="0"/>
              <a:t>такие </a:t>
            </a:r>
            <a:r>
              <a:rPr lang="ru-RU" sz="1600" b="1" i="1" dirty="0" err="1"/>
              <a:t>Монсики</a:t>
            </a:r>
            <a:r>
              <a:rPr lang="ru-RU" sz="1600" b="1" i="1" dirty="0"/>
              <a:t>?</a:t>
            </a:r>
            <a:br>
              <a:rPr lang="ru-RU" sz="1600" b="1" i="1" dirty="0"/>
            </a:br>
            <a:r>
              <a:rPr lang="ru-RU" sz="1600" b="1" i="1" dirty="0"/>
              <a:t>Каждый </a:t>
            </a:r>
            <a:r>
              <a:rPr lang="ru-RU" sz="1600" b="1" i="1" dirty="0" err="1"/>
              <a:t>Монсик</a:t>
            </a:r>
            <a:r>
              <a:rPr lang="ru-RU" sz="1600" b="1" i="1" dirty="0"/>
              <a:t> – это проводник одной из эмоций, он помогает ребенку познакомиться и подружиться с ней. </a:t>
            </a:r>
            <a:r>
              <a:rPr lang="ru-RU" sz="1600" b="1" i="1" dirty="0" err="1"/>
              <a:t>Монсики</a:t>
            </a:r>
            <a:r>
              <a:rPr lang="ru-RU" sz="1600" b="1" i="1" dirty="0"/>
              <a:t> рассказывают и показывают детям, как не унывать, как находить выход из сложной ситуации, как быть ответственным и внимательным, видеть красоту и преодолевать страхи. Эти качества позволяют ребенку стать уверенной и гармоничной личностью.</a:t>
            </a:r>
            <a:br>
              <a:rPr lang="ru-RU" sz="1600" b="1" i="1" dirty="0"/>
            </a:br>
            <a:endParaRPr lang="ru-RU" sz="1600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882" y="2760459"/>
            <a:ext cx="4215049" cy="31643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91" y="2760459"/>
            <a:ext cx="3099237" cy="3404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4161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363272" cy="1937370"/>
          </a:xfrm>
        </p:spPr>
        <p:txBody>
          <a:bodyPr>
            <a:normAutofit/>
          </a:bodyPr>
          <a:lstStyle/>
          <a:p>
            <a:r>
              <a:rPr lang="ru-RU" sz="1600" b="1" i="1" dirty="0">
                <a:solidFill>
                  <a:srgbClr val="0070C0"/>
                </a:solidFill>
              </a:rPr>
              <a:t>Эмоции играют важную роль в жизни человека. Они являются частью коммуникации, помогают человеку выражать свое отношение к происходящим вокруг событиям. В дошкольном возрасте эмоциональная сфера играет очень важную роль. Всё общение строится на способности всех участников коммуникации считывать эмоциональное состояние друг друга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39933"/>
            <a:ext cx="5184576" cy="3240360"/>
          </a:xfrm>
        </p:spPr>
      </p:pic>
      <p:sp>
        <p:nvSpPr>
          <p:cNvPr id="3" name="TextBox 2"/>
          <p:cNvSpPr txBox="1"/>
          <p:nvPr/>
        </p:nvSpPr>
        <p:spPr>
          <a:xfrm>
            <a:off x="467544" y="26064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Цели: Научить детей распознавать свои эмоции и потребности, понимать эмоции окружающих; доброжелательно и эффективно взаимодействовать в социуме; повысить уровень компетенции всех участников образовательно-воспитательного процесса.</a:t>
            </a:r>
          </a:p>
        </p:txBody>
      </p:sp>
    </p:spTree>
    <p:extLst>
      <p:ext uri="{BB962C8B-B14F-4D97-AF65-F5344CB8AC3E}">
        <p14:creationId xmlns="" xmlns:p14="http://schemas.microsoft.com/office/powerpoint/2010/main" val="351409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7772400" cy="1944216"/>
          </a:xfrm>
        </p:spPr>
        <p:txBody>
          <a:bodyPr/>
          <a:lstStyle/>
          <a:p>
            <a:r>
              <a:rPr lang="ru-RU" sz="2800" dirty="0"/>
              <a:t>Курс направлен на развитие эмоционального интеллекта. Создатель проекта по развитию эмоционального интеллекта детей «</a:t>
            </a:r>
            <a:r>
              <a:rPr lang="ru-RU" sz="2800" dirty="0" err="1"/>
              <a:t>Монсики</a:t>
            </a:r>
            <a:r>
              <a:rPr lang="ru-RU" sz="2800" dirty="0"/>
              <a:t>», </a:t>
            </a:r>
            <a:r>
              <a:rPr lang="ru-RU" sz="2800" dirty="0" smtClean="0"/>
              <a:t>психолог </a:t>
            </a:r>
            <a:r>
              <a:rPr lang="ru-RU" sz="2800" dirty="0"/>
              <a:t>Виктория </a:t>
            </a:r>
            <a:r>
              <a:rPr lang="ru-RU" sz="2800" dirty="0" err="1" smtClean="0"/>
              <a:t>Шиманская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3284984"/>
            <a:ext cx="7772400" cy="2808312"/>
          </a:xfrm>
        </p:spPr>
        <p:txBody>
          <a:bodyPr>
            <a:normAutofit/>
          </a:bodyPr>
          <a:lstStyle/>
          <a:p>
            <a:r>
              <a:rPr lang="ru-RU" dirty="0"/>
              <a:t> Эмоциональный интеллект (</a:t>
            </a:r>
            <a:r>
              <a:rPr lang="ru-RU" dirty="0" err="1"/>
              <a:t>emotional</a:t>
            </a:r>
            <a:r>
              <a:rPr lang="ru-RU" dirty="0"/>
              <a:t> </a:t>
            </a:r>
            <a:r>
              <a:rPr lang="ru-RU" dirty="0" err="1"/>
              <a:t>intelligence</a:t>
            </a:r>
            <a:r>
              <a:rPr lang="ru-RU" dirty="0"/>
              <a:t>, EQ) — умение определять, использовать, понимать и управлять собственными эмоциями в положительном ключе, например, чтобы снимать стресс, преодолевать трудности и разряжать конфликты. Также эта способность позволяет распознавать эмоциональное состояние других людей.</a:t>
            </a:r>
          </a:p>
        </p:txBody>
      </p:sp>
    </p:spTree>
    <p:extLst>
      <p:ext uri="{BB962C8B-B14F-4D97-AF65-F5344CB8AC3E}">
        <p14:creationId xmlns="" xmlns:p14="http://schemas.microsoft.com/office/powerpoint/2010/main" val="175845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305800" cy="1298408"/>
          </a:xfrm>
        </p:spPr>
        <p:txBody>
          <a:bodyPr>
            <a:noAutofit/>
          </a:bodyPr>
          <a:lstStyle/>
          <a:p>
            <a:r>
              <a:rPr lang="ru-RU" sz="1600" b="1" i="1" dirty="0">
                <a:solidFill>
                  <a:srgbClr val="04617B"/>
                </a:solidFill>
              </a:rPr>
              <a:t>Курс направлен на развитие эмоциональной сферы ребенка через пять этапов игрового образовательного процесса. Эти этапы позволяют освоить соответствующие модели восприятия, осознания и взаимодействия с реальностью – осознанность («я чувствую»), мотивация («я хочу»), интеллект («я знаю»), самооценка («я могу»), </a:t>
            </a:r>
            <a:r>
              <a:rPr lang="ru-RU" sz="1600" b="1" i="1" dirty="0" smtClean="0">
                <a:solidFill>
                  <a:srgbClr val="04617B"/>
                </a:solidFill>
              </a:rPr>
              <a:t>самореализация </a:t>
            </a:r>
            <a:br>
              <a:rPr lang="ru-RU" sz="1600" b="1" i="1" dirty="0" smtClean="0">
                <a:solidFill>
                  <a:srgbClr val="04617B"/>
                </a:solidFill>
              </a:rPr>
            </a:br>
            <a:r>
              <a:rPr lang="ru-RU" sz="1600" b="1" i="1" dirty="0" smtClean="0">
                <a:solidFill>
                  <a:srgbClr val="04617B"/>
                </a:solidFill>
              </a:rPr>
              <a:t>(«</a:t>
            </a:r>
            <a:r>
              <a:rPr lang="ru-RU" sz="1600" b="1" i="1" dirty="0">
                <a:solidFill>
                  <a:srgbClr val="04617B"/>
                </a:solidFill>
              </a:rPr>
              <a:t>я делаю»). 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55" y="2114804"/>
            <a:ext cx="8028385" cy="4517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4811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3992"/>
            <a:ext cx="8305800" cy="864096"/>
          </a:xfrm>
        </p:spPr>
        <p:txBody>
          <a:bodyPr>
            <a:normAutofit/>
          </a:bodyPr>
          <a:lstStyle/>
          <a:p>
            <a:r>
              <a:rPr lang="ru-RU" sz="1600" b="1" i="1" dirty="0"/>
              <a:t>Также занятия направлены на развитие внимания, наблюдательности, мелкой моторики рук и навыков письма, логического мышления, простых навыков коммуникации.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545788"/>
            <a:ext cx="2851947" cy="1616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5" y="4510449"/>
            <a:ext cx="2695373" cy="1686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85" y="1894702"/>
            <a:ext cx="1688829" cy="2514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631" y="1700808"/>
            <a:ext cx="1440160" cy="2563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748594"/>
            <a:ext cx="1995686" cy="2660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3118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Итоги проекта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890667"/>
            <a:ext cx="3528392" cy="2411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45" y="1935163"/>
            <a:ext cx="3843310" cy="2357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542325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2068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Взаимодействие с педагогическим коллективом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38164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Создание предметно-пространственной среды</a:t>
            </a:r>
          </a:p>
          <a:p>
            <a:pPr marL="285750" indent="-2857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Знакомство с художественными произведениями; заучивание текста; драматизация сказок; прослушивание музыки</a:t>
            </a:r>
          </a:p>
          <a:p>
            <a:pPr marL="285750" indent="-2857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Изготовление атрибутов, декораций, пригласительных билетов</a:t>
            </a:r>
          </a:p>
          <a:p>
            <a:pPr marL="285750" indent="-2857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Экскурсии в театр. Ознакомительные беседы. Обсуждения спектаклей</a:t>
            </a:r>
            <a:endParaRPr lang="ru-RU" sz="1100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1268760"/>
            <a:ext cx="33123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i="1" dirty="0" smtClean="0">
                <a:solidFill>
                  <a:srgbClr val="002060"/>
                </a:solidFill>
              </a:rPr>
              <a:t>Техника речи:</a:t>
            </a:r>
          </a:p>
          <a:p>
            <a:pPr marL="171450" indent="-1714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Работа над речевым дыханием;</a:t>
            </a:r>
          </a:p>
          <a:p>
            <a:pPr marL="171450" indent="-1714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Над связанной речью;</a:t>
            </a:r>
          </a:p>
          <a:p>
            <a:pPr marL="171450" indent="-1714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Грамматическим строем, темпом и ритмом речи;</a:t>
            </a:r>
          </a:p>
          <a:p>
            <a:pPr marL="171450" indent="-1714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Над интонационной выразительностью</a:t>
            </a:r>
            <a:endParaRPr lang="ru-RU" sz="1100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292494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Воспитатель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2996952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Музыкальный руководитель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2965632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Учитель-логопед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3652177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Педагог-психолог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3645024"/>
            <a:ext cx="367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Инструктор по физическому воспитанию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4149080"/>
            <a:ext cx="29523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Снятие </a:t>
            </a:r>
            <a:r>
              <a:rPr lang="ru-RU" sz="1100" i="1" dirty="0" err="1" smtClean="0">
                <a:solidFill>
                  <a:srgbClr val="002060"/>
                </a:solidFill>
              </a:rPr>
              <a:t>психомышечного</a:t>
            </a:r>
            <a:r>
              <a:rPr lang="ru-RU" sz="1100" i="1" dirty="0" smtClean="0">
                <a:solidFill>
                  <a:srgbClr val="002060"/>
                </a:solidFill>
              </a:rPr>
              <a:t> и психоэмоционального напряжения</a:t>
            </a:r>
          </a:p>
          <a:p>
            <a:pPr marL="171450" indent="-1714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Использование в работе этюдов на развитие эмоционального состояния, на развитие мимики, раскрепощение;</a:t>
            </a:r>
          </a:p>
          <a:p>
            <a:pPr marL="171450" indent="-171450">
              <a:buFontTx/>
              <a:buChar char="-"/>
            </a:pPr>
            <a:r>
              <a:rPr lang="ru-RU" sz="1100" i="1" dirty="0" err="1" smtClean="0">
                <a:solidFill>
                  <a:srgbClr val="002060"/>
                </a:solidFill>
              </a:rPr>
              <a:t>Психогимнастика</a:t>
            </a:r>
            <a:endParaRPr lang="ru-RU" sz="1100" i="1" dirty="0" smtClean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80012" y="4221088"/>
            <a:ext cx="284431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ru-RU" sz="1100" i="1" dirty="0" err="1" smtClean="0">
                <a:solidFill>
                  <a:srgbClr val="002060"/>
                </a:solidFill>
              </a:rPr>
              <a:t>Упржнение</a:t>
            </a:r>
            <a:r>
              <a:rPr lang="ru-RU" sz="1100" i="1" dirty="0" smtClean="0">
                <a:solidFill>
                  <a:srgbClr val="002060"/>
                </a:solidFill>
              </a:rPr>
              <a:t> на снятие напряжения, на профилактику осанки</a:t>
            </a:r>
          </a:p>
          <a:p>
            <a:pPr marL="171450" indent="-1714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Имитация действий персонажей в подвижных играх</a:t>
            </a:r>
          </a:p>
          <a:p>
            <a:pPr marL="171450" indent="-171450">
              <a:buFontTx/>
              <a:buChar char="-"/>
            </a:pPr>
            <a:r>
              <a:rPr lang="ru-RU" sz="1100" i="1" dirty="0" smtClean="0">
                <a:solidFill>
                  <a:srgbClr val="002060"/>
                </a:solidFill>
              </a:rPr>
              <a:t>Упражнение на мелкую моторику рук</a:t>
            </a:r>
            <a:endParaRPr lang="ru-RU" sz="1100" i="1" dirty="0">
              <a:solidFill>
                <a:srgbClr val="00206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3635896" y="2636912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4860032" y="2636912"/>
            <a:ext cx="36004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220072" y="3135180"/>
            <a:ext cx="4320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289663" y="3150841"/>
            <a:ext cx="360040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3491880" y="3304729"/>
            <a:ext cx="504056" cy="34029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040052" y="3314099"/>
            <a:ext cx="540060" cy="3309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8" idx="2"/>
          </p:cNvCxnSpPr>
          <p:nvPr/>
        </p:nvCxnSpPr>
        <p:spPr>
          <a:xfrm>
            <a:off x="2231740" y="3959954"/>
            <a:ext cx="0" cy="1891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12" idx="0"/>
          </p:cNvCxnSpPr>
          <p:nvPr/>
        </p:nvCxnSpPr>
        <p:spPr>
          <a:xfrm>
            <a:off x="6102170" y="3959954"/>
            <a:ext cx="0" cy="261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6408204" y="249289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1907704" y="2708920"/>
            <a:ext cx="0" cy="2567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37923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48680"/>
            <a:ext cx="8208912" cy="5826242"/>
          </a:xfrm>
        </p:spPr>
        <p:txBody>
          <a:bodyPr>
            <a:normAutofit fontScale="92500" lnSpcReduction="20000"/>
          </a:bodyPr>
          <a:lstStyle/>
          <a:p>
            <a:r>
              <a:rPr lang="ru-RU" sz="3500" dirty="0"/>
              <a:t>Актуальность темы</a:t>
            </a:r>
            <a:r>
              <a:rPr lang="ru-RU" sz="2400" dirty="0"/>
              <a:t>: </a:t>
            </a:r>
          </a:p>
          <a:p>
            <a:r>
              <a:rPr lang="ru-RU" dirty="0"/>
              <a:t>Развитие эмоциональной сферы ребенка является актуальной на протяжении многих десятилетий, ведь развитие и становление эмоций у ребенка играет важную роль в жизни. Изменения, в последние десятилетия происшедшие в российском обществе, отразились и на жизни дошкольников: изменились игры и игрушки, появились новые рассказы и волшебные истории, дети проживают иные жизненные ситуации. Это не может не отразиться на развитии их эмоциональной сферы. Необходимость и важность изучения эмоций определяется той ролью, которую они играют в жизни человека, в процессе становления личности. </a:t>
            </a:r>
          </a:p>
          <a:p>
            <a:r>
              <a:rPr lang="ru-RU" dirty="0" err="1"/>
              <a:t>Л.С.Выготский</a:t>
            </a:r>
            <a:r>
              <a:rPr lang="ru-RU" dirty="0"/>
              <a:t> определял эмоции как «центральное звено» психической жизни человека, и прежде всего ребёнка. Эмоции определяют, организуют, предвосхищают и оценивают деятельность субъекта.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3247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788024" y="1124744"/>
            <a:ext cx="3816424" cy="4752528"/>
          </a:xfrm>
        </p:spPr>
        <p:txBody>
          <a:bodyPr>
            <a:no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Современные условия общества, не стабильность в семейных отношениях. Недостаточное общение и внимание со стороны родителей, приводят к обострению чувствительности ребёнка, повышения уровня тревожности, осложнениям в общении, трудностям в выражении своих эмоций.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52736"/>
            <a:ext cx="3749979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2549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980728"/>
            <a:ext cx="2743200" cy="5267672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Замыкаясь на телевизорах, компьютерах, дети стали меньше общаться со взрослыми и сверстниками, а ведь общение в значительной степени обобщает чувственную сферу. Современные дети стали менее отзывчивыми к чувствам других.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412776"/>
            <a:ext cx="5497299" cy="4106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9462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168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Поэтому взрослые (родители и воспитатели) должны стремиться к установлению тесных эмоциональных контактов с ребенком, так как взаимоотношения с другими людьми, их поступки – важнейший источник формирования чувств дошкольника: радости, нежности, сочувствия, гнева и других переживаний.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92896"/>
            <a:ext cx="6912768" cy="3554314"/>
          </a:xfrm>
        </p:spPr>
      </p:pic>
    </p:spTree>
    <p:extLst>
      <p:ext uri="{BB962C8B-B14F-4D97-AF65-F5344CB8AC3E}">
        <p14:creationId xmlns="" xmlns:p14="http://schemas.microsoft.com/office/powerpoint/2010/main" val="164897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76672"/>
            <a:ext cx="8071048" cy="612068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Задачи: </a:t>
            </a:r>
            <a:endParaRPr lang="ru-RU" sz="3600" dirty="0"/>
          </a:p>
          <a:p>
            <a:r>
              <a:rPr lang="ru-RU" sz="2400" dirty="0"/>
              <a:t>1.Активно использовать разнообразные формы и методы развития эмоциональной сферы в процессе воспитания и обучения.</a:t>
            </a:r>
          </a:p>
          <a:p>
            <a:r>
              <a:rPr lang="ru-RU" sz="2400" dirty="0"/>
              <a:t>2.Организовать совместную работу с родителями воспитанников по обучению способам выражения эмоций и приемам </a:t>
            </a:r>
            <a:r>
              <a:rPr lang="ru-RU" sz="2400" dirty="0" err="1"/>
              <a:t>саморегуляции</a:t>
            </a:r>
            <a:r>
              <a:rPr lang="ru-RU" sz="2400" dirty="0"/>
              <a:t>.</a:t>
            </a:r>
          </a:p>
          <a:p>
            <a:r>
              <a:rPr lang="ru-RU" sz="2400" dirty="0"/>
              <a:t>3.Внедрить в программу курс «Эмоциональный интеллект», проекта «</a:t>
            </a:r>
            <a:r>
              <a:rPr lang="ru-RU" sz="2400" dirty="0" err="1"/>
              <a:t>Монсики</a:t>
            </a:r>
            <a:r>
              <a:rPr lang="ru-RU" sz="2400" dirty="0"/>
              <a:t>», создатель психолог Виктория </a:t>
            </a:r>
            <a:r>
              <a:rPr lang="ru-RU" sz="2400" dirty="0" err="1"/>
              <a:t>Шиманская</a:t>
            </a:r>
            <a:r>
              <a:rPr lang="ru-RU" sz="2400" dirty="0"/>
              <a:t>.</a:t>
            </a:r>
          </a:p>
          <a:p>
            <a:r>
              <a:rPr lang="ru-RU" sz="2400" dirty="0"/>
              <a:t>4.Повысить уровень профессиональной компетентности всех участников </a:t>
            </a:r>
            <a:r>
              <a:rPr lang="ru-RU" sz="2400" dirty="0" err="1"/>
              <a:t>воспитательно</a:t>
            </a:r>
            <a:r>
              <a:rPr lang="ru-RU" sz="2400" dirty="0"/>
              <a:t>-образовательного процесса (педагогов, воспитателей, логопедов, психолога, </a:t>
            </a:r>
            <a:r>
              <a:rPr lang="ru-RU" sz="2400" dirty="0" err="1"/>
              <a:t>муз.руководителя</a:t>
            </a:r>
            <a:r>
              <a:rPr lang="ru-RU" sz="2400" dirty="0"/>
              <a:t>) по развитию эмоциональной сферы у детей дошкольного возраста.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24734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 приемы развития эмоциональной сферы детей дошкольного возраста: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132856"/>
            <a:ext cx="79208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•	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Игры: подвижные, дидактические, психологические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•	</a:t>
            </a:r>
            <a:r>
              <a:rPr lang="ru-RU" sz="2000" b="1" i="1" dirty="0" err="1">
                <a:solidFill>
                  <a:schemeClr val="accent1">
                    <a:lumMod val="50000"/>
                  </a:schemeClr>
                </a:solidFill>
              </a:rPr>
              <a:t>Психогимнастика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•	Упражнения на эмоции и эмоциональный контакт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•	Коммуникативные упражнения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•	Мимические и пантомимические этюды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•	Театрализованная деятельность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•	Музыкотерапия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•	Рисование под музыку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•	</a:t>
            </a:r>
            <a:r>
              <a:rPr lang="ru-RU" sz="2000" b="1" i="1" dirty="0" err="1">
                <a:solidFill>
                  <a:schemeClr val="accent1">
                    <a:lumMod val="50000"/>
                  </a:schemeClr>
                </a:solidFill>
              </a:rPr>
              <a:t>Сказкопетерапия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</a:rPr>
              <a:t>•	Физические занятия.</a:t>
            </a:r>
          </a:p>
        </p:txBody>
      </p:sp>
    </p:spTree>
    <p:extLst>
      <p:ext uri="{BB962C8B-B14F-4D97-AF65-F5344CB8AC3E}">
        <p14:creationId xmlns="" xmlns:p14="http://schemas.microsoft.com/office/powerpoint/2010/main" val="421030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4878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Ценность таких занятий состоит в том, что у детей расширяется круг осознаваемых эмоций, они начинают глубже понимать себя и других, у них чаще возникает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эмпатия</a:t>
            </a:r>
            <a:r>
              <a:rPr lang="ru-RU" sz="2000" b="1" i="1" dirty="0" smtClean="0">
                <a:solidFill>
                  <a:srgbClr val="002060"/>
                </a:solidFill>
              </a:rPr>
              <a:t> по отношению к взрослым и детям. С помощью сюжетно –ролевых игр, подвижных игр и игровых упражнений, элементов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психогимнастики</a:t>
            </a:r>
            <a:r>
              <a:rPr lang="ru-RU" sz="2000" b="1" i="1" dirty="0" smtClean="0">
                <a:solidFill>
                  <a:srgbClr val="002060"/>
                </a:solidFill>
              </a:rPr>
              <a:t>, техники выразительных движений, этюдов, тренингов,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психомышечный</a:t>
            </a:r>
            <a:r>
              <a:rPr lang="ru-RU" sz="2000" b="1" i="1" dirty="0" smtClean="0">
                <a:solidFill>
                  <a:srgbClr val="002060"/>
                </a:solidFill>
              </a:rPr>
              <a:t> тренировки, мимики и пантомимики, литературных произведений и сказок (игр-драматизаций) мы способствуем развитию сферы ребенка.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При работе с детьми в данном направлении мы делали акцент на развитие следующих умений:</a:t>
            </a:r>
          </a:p>
          <a:p>
            <a:pPr>
              <a:buFont typeface="Arial" charset="0"/>
              <a:buChar char="•"/>
            </a:pPr>
            <a:r>
              <a:rPr lang="ru-RU" sz="2000" b="1" i="1" dirty="0" smtClean="0">
                <a:solidFill>
                  <a:srgbClr val="002060"/>
                </a:solidFill>
              </a:rPr>
              <a:t>Умение различать и сравнивать эмоциональные ощущения, определять их характер (приятно, неприятно, удивительно, страшно и т.д.)</a:t>
            </a:r>
          </a:p>
          <a:p>
            <a:pPr>
              <a:buFont typeface="Arial" charset="0"/>
              <a:buChar char="•"/>
            </a:pPr>
            <a:r>
              <a:rPr lang="ru-RU" sz="2000" b="1" i="1" dirty="0" smtClean="0">
                <a:solidFill>
                  <a:srgbClr val="002060"/>
                </a:solidFill>
              </a:rPr>
              <a:t>Умение одновременно направлять свое внимание на мышечные ощущения и на экспрессивные движения, сопровождающие любые собственные </a:t>
            </a:r>
            <a:r>
              <a:rPr lang="ru-RU" sz="2000" b="1" i="1" dirty="0">
                <a:solidFill>
                  <a:srgbClr val="002060"/>
                </a:solidFill>
              </a:rPr>
              <a:t>э</a:t>
            </a:r>
            <a:r>
              <a:rPr lang="ru-RU" sz="2000" b="1" i="1" dirty="0" smtClean="0">
                <a:solidFill>
                  <a:srgbClr val="002060"/>
                </a:solidFill>
              </a:rPr>
              <a:t>моции и эмоции, которые испытывают окружающие.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554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495</TotalTime>
  <Words>1120</Words>
  <Application>Microsoft Office PowerPoint</Application>
  <PresentationFormat>Экран (4:3)</PresentationFormat>
  <Paragraphs>77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МБДОУ «Детский сад общеразвивающего вида № 93»</vt:lpstr>
      <vt:lpstr>Эмоции играют важную роль в жизни человека. Они являются частью коммуникации, помогают человеку выражать свое отношение к происходящим вокруг событиям. В дошкольном возрасте эмоциональная сфера играет очень важную роль. Всё общение строится на способности всех участников коммуникации считывать эмоциональное состояние друг друга</vt:lpstr>
      <vt:lpstr>Слайд 3</vt:lpstr>
      <vt:lpstr>Слайд 4</vt:lpstr>
      <vt:lpstr>Слайд 5</vt:lpstr>
      <vt:lpstr>Поэтому взрослые (родители и воспитатели) должны стремиться к установлению тесных эмоциональных контактов с ребенком, так как взаимоотношения с другими людьми, их поступки – важнейший источник формирования чувств дошкольника: радости, нежности, сочувствия, гнева и других переживаний.</vt:lpstr>
      <vt:lpstr>Слайд 7</vt:lpstr>
      <vt:lpstr>Методы и приемы развития эмоциональной сферы детей дошкольного возраста:</vt:lpstr>
      <vt:lpstr>Слайд 9</vt:lpstr>
      <vt:lpstr>Ролевые игры (ролевая гимнастика, включающая ролевые действия и ролевые образы), которые основываются на понимании социальной роли человека в обществе.</vt:lpstr>
      <vt:lpstr>Коммуникативные игры – игры направленные на формирование у детей умения увидеть в другом человеке его достоинства и обеспечить другого вербальными и невербальными ощущениями.</vt:lpstr>
      <vt:lpstr> Игры и задания, направленные на развитие произвольности, осознание таких понятий, как «хозяин своих чувств» и «сила воли»</vt:lpstr>
      <vt:lpstr>Игры-драматизации. Их преимущество состоит в том, что персонажами игр становятся сами дети. В ходе игры дети не только получают удовольствие от познания окружающего мира, но и при этом учатся управлять собой.</vt:lpstr>
      <vt:lpstr>Психогимнастика: психогимнастические, психофизические упражнения.</vt:lpstr>
      <vt:lpstr>Упражнения на эмоции и эмоциональный контакт направлены на развитие у детей способности понимать, осознавать, правильно выражать и полноценно переживать свои и чужие эмоции.  Предметно-пространственная среда должна помогать в воспитательно-образовательном процессе.</vt:lpstr>
      <vt:lpstr>Слайд 16</vt:lpstr>
      <vt:lpstr>Совместная работа с родителями воспитанников по обучению способам выражения эмоций и приемам саморегуляции. </vt:lpstr>
      <vt:lpstr>Введение в образовательный процесс базового курса «Краски Эмоций», который знакомит детей с базовыми эмоциями, а также с ключевыми понятиями, необходимыми для социализации и самоорганизации.</vt:lpstr>
      <vt:lpstr>Знакомство с героями, Монсиками, проводниками в мире эмоций. Кто такие Монсики? Каждый Монсик – это проводник одной из эмоций, он помогает ребенку познакомиться и подружиться с ней. Монсики рассказывают и показывают детям, как не унывать, как находить выход из сложной ситуации, как быть ответственным и внимательным, видеть красоту и преодолевать страхи. Эти качества позволяют ребенку стать уверенной и гармоничной личностью. </vt:lpstr>
      <vt:lpstr>Курс направлен на развитие эмоционального интеллекта. Создатель проекта по развитию эмоционального интеллекта детей «Монсики», психолог Виктория Шиманская.</vt:lpstr>
      <vt:lpstr>Курс направлен на развитие эмоциональной сферы ребенка через пять этапов игрового образовательного процесса. Эти этапы позволяют освоить соответствующие модели восприятия, осознания и взаимодействия с реальностью – осознанность («я чувствую»), мотивация («я хочу»), интеллект («я знаю»), самооценка («я могу»), самореализация  («я делаю»). </vt:lpstr>
      <vt:lpstr>Также занятия направлены на развитие внимания, наблюдательности, мелкой моторики рук и навыков письма, логического мышления, простых навыков коммуникации.</vt:lpstr>
      <vt:lpstr>Итоги проекта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общеразвивающего вида № 93»</dc:title>
  <dc:creator>user01</dc:creator>
  <cp:lastModifiedBy>Пользователь Windows</cp:lastModifiedBy>
  <cp:revision>51</cp:revision>
  <dcterms:created xsi:type="dcterms:W3CDTF">2017-10-25T10:29:44Z</dcterms:created>
  <dcterms:modified xsi:type="dcterms:W3CDTF">2019-02-06T19:29:44Z</dcterms:modified>
</cp:coreProperties>
</file>