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57" r:id="rId4"/>
    <p:sldId id="264" r:id="rId5"/>
    <p:sldId id="263" r:id="rId6"/>
    <p:sldId id="266" r:id="rId7"/>
    <p:sldId id="267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DAD65-45B7-4E05-B521-C93689AB8F34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BFD9D-74A9-4A3C-A0E8-CA07724723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D1E96-FBB4-4A3D-B02D-B02BAC4BF0CC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B6873-FFBF-43ED-9FDA-9E69A81575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3486F-B02B-4088-9DE2-8FC3725BEB7F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B3084-9F4A-4DD3-B31A-0913184CEE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3F72D-BD02-46FC-9484-788CEB08BAB5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137F6-B9B5-4DCD-A96C-D4537F5082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E2509-680C-4684-B30C-33840A0ED3A1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D1F5C-6087-4398-B7A7-B8C2681EBA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06125-F8CE-4C9F-BA07-97D396424FB6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AD0F3-AC1B-48AE-8FF1-9ADB5B3BB3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DB777-4C13-4224-8192-0C0A357ADF97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3E6A4-193A-435A-867F-BB82EE9F4F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DDD30-1B14-4474-8AA4-5B9925BEFAD9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3DD84-77AE-4EA7-8BF0-0F3CA06299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2B300-AD83-4E1E-BC53-6637B211091B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3CA20-7820-45CC-9CFE-5E806BE57A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2E895-F506-4C2A-861F-BECE5D724F7A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6C401-11DC-48BF-AA83-482AD0EE6E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A4B55-294F-4C67-AE3E-019F5ED340C2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3ECF1-B036-4E02-9211-3D9DCED075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EB0C4C3-B5C6-40C8-A9A9-FDD59F3B28D1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0C4BE4A-DAA6-495B-A723-D51F283E69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5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457200" y="0"/>
            <a:ext cx="86868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4000">
                <a:solidFill>
                  <a:srgbClr val="FF3300"/>
                </a:solidFill>
              </a:rPr>
              <a:t>Отгадай слово, используя алфавит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50825" y="836613"/>
            <a:ext cx="3889375" cy="26479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1- перед буквой </a:t>
            </a:r>
            <a:r>
              <a:rPr lang="ru-RU" sz="2400" b="1">
                <a:solidFill>
                  <a:srgbClr val="FF3300"/>
                </a:solidFill>
              </a:rPr>
              <a:t>д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2- после буквы </a:t>
            </a:r>
            <a:r>
              <a:rPr lang="ru-RU" sz="2400" b="1">
                <a:solidFill>
                  <a:srgbClr val="FF3300"/>
                </a:solidFill>
              </a:rPr>
              <a:t>н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3- перед буквой </a:t>
            </a:r>
            <a:r>
              <a:rPr lang="ru-RU" sz="2400" b="1">
                <a:solidFill>
                  <a:srgbClr val="FF3300"/>
                </a:solidFill>
              </a:rPr>
              <a:t>с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4- между буквами </a:t>
            </a:r>
            <a:r>
              <a:rPr lang="ru-RU" sz="2400" b="1">
                <a:solidFill>
                  <a:srgbClr val="FF3300"/>
                </a:solidFill>
              </a:rPr>
              <a:t>н</a:t>
            </a:r>
            <a:r>
              <a:rPr lang="ru-RU" sz="2400" b="1"/>
              <a:t> и </a:t>
            </a:r>
            <a:r>
              <a:rPr lang="ru-RU" sz="2400" b="1">
                <a:solidFill>
                  <a:srgbClr val="FF3300"/>
                </a:solidFill>
              </a:rPr>
              <a:t>п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5- перед буквой </a:t>
            </a:r>
            <a:r>
              <a:rPr lang="ru-RU" sz="2400" b="1">
                <a:solidFill>
                  <a:srgbClr val="FF3300"/>
                </a:solidFill>
              </a:rPr>
              <a:t>е</a:t>
            </a: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457200" y="0"/>
            <a:ext cx="86868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endParaRPr lang="ru-RU" sz="4000">
              <a:solidFill>
                <a:srgbClr val="FF3300"/>
              </a:solidFill>
            </a:endParaRP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4427538" y="836613"/>
            <a:ext cx="30241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/>
              <a:t>гор</a:t>
            </a:r>
            <a:r>
              <a:rPr lang="ru-RU" sz="6000" b="1">
                <a:solidFill>
                  <a:srgbClr val="FF3300"/>
                </a:solidFill>
              </a:rPr>
              <a:t>о</a:t>
            </a:r>
            <a:r>
              <a:rPr lang="ru-RU" sz="6000" b="1"/>
              <a:t>д</a:t>
            </a:r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 flipH="1">
            <a:off x="5435600" y="836613"/>
            <a:ext cx="21590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0" y="5851525"/>
            <a:ext cx="9144000" cy="10064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6000" b="1"/>
              <a:t>г</a:t>
            </a:r>
            <a:r>
              <a:rPr lang="ru-RU" sz="6000" b="1">
                <a:solidFill>
                  <a:srgbClr val="FF3300"/>
                </a:solidFill>
              </a:rPr>
              <a:t>о</a:t>
            </a:r>
            <a:r>
              <a:rPr lang="ru-RU" sz="6000" b="1"/>
              <a:t>р</a:t>
            </a:r>
            <a:r>
              <a:rPr lang="ru-RU" sz="6000" b="1">
                <a:solidFill>
                  <a:srgbClr val="FF3300"/>
                </a:solidFill>
              </a:rPr>
              <a:t>о</a:t>
            </a:r>
            <a:r>
              <a:rPr lang="ru-RU" sz="6000" b="1"/>
              <a:t>док    г</a:t>
            </a:r>
            <a:r>
              <a:rPr lang="ru-RU" sz="6000" b="1">
                <a:solidFill>
                  <a:srgbClr val="FF3300"/>
                </a:solidFill>
              </a:rPr>
              <a:t>о</a:t>
            </a:r>
            <a:r>
              <a:rPr lang="ru-RU" sz="6000" b="1"/>
              <a:t>р</a:t>
            </a:r>
            <a:r>
              <a:rPr lang="ru-RU" sz="6000" b="1">
                <a:solidFill>
                  <a:srgbClr val="FF3300"/>
                </a:solidFill>
              </a:rPr>
              <a:t>о</a:t>
            </a:r>
            <a:r>
              <a:rPr lang="ru-RU" sz="6000" b="1"/>
              <a:t>дской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2000"/>
                                        <p:tgtEl>
                                          <p:spTgt spid="16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2" grpId="0" animBg="1"/>
      <p:bldP spid="16396" grpId="0"/>
      <p:bldP spid="1639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2136339"/>
            <a:ext cx="57150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Светофоры, и высотки,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 трамваи, и такси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Ты в деревне не увидишь.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Через множество дорог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Ты, проехав, попадёшь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царство множества народа,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Школ, заводов и машин.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Что за место? Ты узнал ли?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Если можешь, подскажи!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https://im0-tub-ru.yandex.net/i?id=9a3adc79bf4273a18c299011093a707b-l&amp;n=13"/>
          <p:cNvPicPr>
            <a:picLocks noChangeAspect="1" noChangeArrowheads="1"/>
          </p:cNvPicPr>
          <p:nvPr/>
        </p:nvPicPr>
        <p:blipFill>
          <a:blip r:embed="rId2"/>
          <a:srcRect l="21875" t="37500" r="19531" b="11458"/>
          <a:stretch>
            <a:fillRect/>
          </a:stretch>
        </p:blipFill>
        <p:spPr bwMode="auto">
          <a:xfrm>
            <a:off x="0" y="3786190"/>
            <a:ext cx="3143240" cy="264318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0"/>
            <a:ext cx="8858280" cy="21431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Толкование</a:t>
            </a:r>
          </a:p>
          <a:p>
            <a:pPr algn="ctr"/>
            <a:r>
              <a:rPr lang="en-US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Крупный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населенный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пункт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являющийся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административным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промышленным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торговым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культурным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центром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района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области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округа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т.п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endParaRPr 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0"/>
            <a:ext cx="8143932" cy="64293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Слово ГОРОД (как и огород, изгородь) образовалось от общеславянского ГОРДЪ</a:t>
            </a:r>
          </a:p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«обнесённый частоколом посёлок, огороженное место»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"/>
            <a:ext cx="8229600" cy="857231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rgbClr val="7030A0"/>
                </a:solidFill>
                <a:latin typeface="Monotype Corsiva" pitchFamily="66" charset="0"/>
              </a:rPr>
              <a:t>Этимология</a:t>
            </a:r>
            <a:endParaRPr lang="ru-RU" sz="5400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611188" y="188913"/>
            <a:ext cx="83169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20006097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ru-RU" sz="4800" b="1" dirty="0">
                <a:solidFill>
                  <a:srgbClr val="7030A0"/>
                </a:solidFill>
                <a:latin typeface="Monotype Corsiva" pitchFamily="66" charset="0"/>
                <a:cs typeface="Arial" charset="0"/>
              </a:rPr>
              <a:t>Звуковой анализ слова</a:t>
            </a:r>
          </a:p>
        </p:txBody>
      </p:sp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539750" y="1643050"/>
            <a:ext cx="481806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8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cs typeface="Arial" charset="0"/>
              </a:rPr>
              <a:t>ГОР</a:t>
            </a:r>
            <a:r>
              <a: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cs typeface="Arial" charset="0"/>
              </a:rPr>
              <a:t>О</a:t>
            </a:r>
            <a:r>
              <a:rPr lang="ru-RU" sz="8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cs typeface="Arial" charset="0"/>
              </a:rPr>
              <a:t>Д</a:t>
            </a:r>
          </a:p>
        </p:txBody>
      </p:sp>
      <p:cxnSp>
        <p:nvCxnSpPr>
          <p:cNvPr id="5" name="Прямая соединительная линия 4"/>
          <p:cNvCxnSpPr>
            <a:cxnSpLocks noChangeShapeType="1"/>
          </p:cNvCxnSpPr>
          <p:nvPr/>
        </p:nvCxnSpPr>
        <p:spPr bwMode="auto">
          <a:xfrm rot="5400000">
            <a:off x="1620838" y="1412875"/>
            <a:ext cx="357187" cy="214313"/>
          </a:xfrm>
          <a:prstGeom prst="line">
            <a:avLst/>
          </a:prstGeom>
          <a:noFill/>
          <a:ln w="571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5000628" y="1643050"/>
            <a:ext cx="391794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5400" b="1" dirty="0">
                <a:latin typeface="Georgia" pitchFamily="18" charset="0"/>
              </a:rPr>
              <a:t>- 5 букв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5076825" y="3643314"/>
            <a:ext cx="40671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5400" b="1" dirty="0">
                <a:latin typeface="Georgia" pitchFamily="18" charset="0"/>
              </a:rPr>
              <a:t>- 5 звуков</a:t>
            </a:r>
          </a:p>
        </p:txBody>
      </p:sp>
      <p:sp>
        <p:nvSpPr>
          <p:cNvPr id="31" name="Прямоугольник 30"/>
          <p:cNvSpPr>
            <a:spLocks noChangeArrowheads="1"/>
          </p:cNvSpPr>
          <p:nvPr/>
        </p:nvSpPr>
        <p:spPr bwMode="auto">
          <a:xfrm>
            <a:off x="323850" y="3500438"/>
            <a:ext cx="5651500" cy="1311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8100" dir="5400000" rotWithShape="0">
              <a:srgbClr val="000000">
                <a:alpha val="39999"/>
              </a:srgbClr>
            </a:outerShdw>
          </a:effectLst>
        </p:spPr>
        <p:txBody>
          <a:bodyPr>
            <a:spAutoFit/>
          </a:bodyPr>
          <a:lstStyle/>
          <a:p>
            <a:r>
              <a:rPr lang="en-US" sz="8000" b="1" dirty="0">
                <a:latin typeface="Georgia" pitchFamily="18" charset="0"/>
                <a:cs typeface="Arial" charset="0"/>
              </a:rPr>
              <a:t>[</a:t>
            </a:r>
            <a:r>
              <a:rPr lang="ru-RU" sz="8000" b="1" dirty="0">
                <a:latin typeface="Georgia" pitchFamily="18" charset="0"/>
                <a:cs typeface="Arial" charset="0"/>
              </a:rPr>
              <a:t>ГОРАТ</a:t>
            </a:r>
            <a:r>
              <a:rPr lang="en-US" sz="8000" b="1" dirty="0">
                <a:latin typeface="Georgia" pitchFamily="18" charset="0"/>
                <a:cs typeface="Arial" charset="0"/>
              </a:rPr>
              <a:t>]</a:t>
            </a:r>
            <a:endParaRPr lang="ru-RU" sz="8000" b="1" dirty="0">
              <a:latin typeface="Georgia" pitchFamily="18" charset="0"/>
              <a:cs typeface="Arial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/>
      <p:bldP spid="33" grpId="0"/>
      <p:bldP spid="34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Однокоренные слова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3328982" cy="5197493"/>
          </a:xfrm>
        </p:spPr>
        <p:txBody>
          <a:bodyPr/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гор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дище</a:t>
            </a:r>
          </a:p>
          <a:p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гор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дишко</a:t>
            </a:r>
          </a:p>
          <a:p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гор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дской </a:t>
            </a:r>
          </a:p>
          <a:p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гор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дничий</a:t>
            </a:r>
          </a:p>
          <a:p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гор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дничий</a:t>
            </a:r>
          </a:p>
          <a:p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гор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жанин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357686" y="1428736"/>
            <a:ext cx="4414862" cy="500066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междугор</a:t>
            </a:r>
            <a:r>
              <a:rPr lang="ru-RU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дныйзагор</a:t>
            </a:r>
            <a:r>
              <a:rPr lang="ru-RU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дный</a:t>
            </a:r>
            <a:endParaRPr lang="ru-RU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гор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дить</a:t>
            </a:r>
          </a:p>
          <a:p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гор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довой </a:t>
            </a:r>
          </a:p>
          <a:p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гор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док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пригор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д…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1619250" y="115888"/>
            <a:ext cx="433965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Monotype Corsiva" pitchFamily="66" charset="0"/>
              </a:rPr>
              <a:t>Фразеологизмы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428596" y="1071546"/>
            <a:ext cx="38576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2400" b="1" dirty="0">
                <a:latin typeface="Georgia" pitchFamily="18" charset="0"/>
              </a:rPr>
              <a:t>Ни к селу ни к городу 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500034" y="2500306"/>
            <a:ext cx="36433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>
                <a:latin typeface="Georgia" pitchFamily="18" charset="0"/>
              </a:rPr>
              <a:t>Лучше быть первым в деревне, чем вторым в городе. 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5132388" y="1142984"/>
            <a:ext cx="40116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Georgia" pitchFamily="18" charset="0"/>
              </a:rPr>
              <a:t>Не подходит ни к чему.</a:t>
            </a:r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2928927" y="3714753"/>
            <a:ext cx="6000791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Georgia" pitchFamily="18" charset="0"/>
              </a:rPr>
              <a:t>Говорят, что проезжая через жалкий альпийский городишко Цезарь сказал: «Я хотел бы лучше быть первым здесь, чем вторым в Риме.» Эта фраза характеризует честолюбцев.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  <p:bldP spid="22535" grpId="0"/>
      <p:bldP spid="22537" grpId="0"/>
      <p:bldP spid="225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323850" y="1071547"/>
            <a:ext cx="806432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tabLst>
                <a:tab pos="1282700" algn="l"/>
              </a:tabLst>
            </a:pPr>
            <a:r>
              <a:rPr lang="ru-RU" sz="4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Там, где были только горы,</a:t>
            </a:r>
          </a:p>
          <a:p>
            <a:pPr algn="ctr" eaLnBrk="0" hangingPunct="0">
              <a:tabLst>
                <a:tab pos="1282700" algn="l"/>
              </a:tabLst>
            </a:pPr>
            <a:r>
              <a:rPr lang="ru-RU" sz="4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Вдруг возник огр</a:t>
            </a:r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lang="ru-RU" sz="4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мный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оро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д!</a:t>
            </a:r>
          </a:p>
          <a:p>
            <a:pPr algn="ctr" eaLnBrk="0" hangingPunct="0">
              <a:tabLst>
                <a:tab pos="1282700" algn="l"/>
              </a:tabLst>
            </a:pP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оро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тах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у него</a:t>
            </a:r>
          </a:p>
          <a:p>
            <a:pPr algn="ctr" eaLnBrk="0" hangingPunct="0">
              <a:tabLst>
                <a:tab pos="1282700" algn="l"/>
              </a:tabLst>
            </a:pP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Две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огр</a:t>
            </a:r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мных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буквы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«О».</a:t>
            </a:r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107950" y="188913"/>
            <a:ext cx="3369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cs typeface="Times New Roman" pitchFamily="18" charset="0"/>
              </a:rPr>
              <a:t>.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57224" y="0"/>
            <a:ext cx="7786742" cy="16287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</a:rPr>
              <a:t>Стих читаем – слово запоминаем.</a:t>
            </a:r>
            <a:endParaRPr lang="ru-RU" sz="36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14" name="Picture 2" descr="https://lusana.ru/files/4018/573/4.jpg"/>
          <p:cNvPicPr>
            <a:picLocks noChangeAspect="1" noChangeArrowheads="1"/>
          </p:cNvPicPr>
          <p:nvPr/>
        </p:nvPicPr>
        <p:blipFill>
          <a:blip r:embed="rId2"/>
          <a:srcRect t="20290" b="20290"/>
          <a:stretch>
            <a:fillRect/>
          </a:stretch>
        </p:blipFill>
        <p:spPr bwMode="auto">
          <a:xfrm>
            <a:off x="285720" y="4158265"/>
            <a:ext cx="8858280" cy="2699735"/>
          </a:xfrm>
          <a:prstGeom prst="rect">
            <a:avLst/>
          </a:prstGeom>
          <a:noFill/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3000"/>
                                        <p:tgtEl>
                                          <p:spTgt spid="54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3" grpId="0"/>
      <p:bldP spid="54274" grpId="0"/>
      <p:bldP spid="54274" grpId="1"/>
    </p:bldLst>
  </p:timing>
</p:sld>
</file>

<file path=ppt/theme/theme1.xml><?xml version="1.0" encoding="utf-8"?>
<a:theme xmlns:a="http://schemas.openxmlformats.org/drawingml/2006/main" name="12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</Template>
  <TotalTime>32</TotalTime>
  <Words>235</Words>
  <Application>Microsoft Office PowerPoint</Application>
  <PresentationFormat>Экран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12</vt:lpstr>
      <vt:lpstr>Слайд 1</vt:lpstr>
      <vt:lpstr>Слайд 2</vt:lpstr>
      <vt:lpstr>Слайд 3</vt:lpstr>
      <vt:lpstr>Слайд 4</vt:lpstr>
      <vt:lpstr>Однокоренные слова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</cp:lastModifiedBy>
  <cp:revision>11</cp:revision>
  <dcterms:created xsi:type="dcterms:W3CDTF">2015-04-23T07:22:16Z</dcterms:created>
  <dcterms:modified xsi:type="dcterms:W3CDTF">2020-07-06T11:35:56Z</dcterms:modified>
</cp:coreProperties>
</file>