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33FF"/>
    <a:srgbClr val="FF0000"/>
    <a:srgbClr val="990033"/>
    <a:srgbClr val="00FF00"/>
    <a:srgbClr val="FF33CC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075132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00166" y="1428736"/>
            <a:ext cx="710002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7030A0"/>
                </a:solidFill>
                <a:latin typeface="Monotype Corsiva" pitchFamily="66" charset="0"/>
              </a:rPr>
              <a:t>Игры и игровые упражнения на развитие грамматического строя речи.</a:t>
            </a:r>
          </a:p>
        </p:txBody>
      </p:sp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e6bed4ee0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229600" cy="4525963"/>
          </a:xfrm>
        </p:spPr>
        <p:txBody>
          <a:bodyPr>
            <a:noAutofit/>
          </a:bodyPr>
          <a:lstStyle/>
          <a:p>
            <a:r>
              <a:rPr lang="ru-RU" sz="2000" b="1" u="sng" dirty="0">
                <a:solidFill>
                  <a:srgbClr val="002060"/>
                </a:solidFill>
                <a:latin typeface="Monotype Corsiva" pitchFamily="66" charset="0"/>
              </a:rPr>
              <a:t>Игра «Художники».</a:t>
            </a:r>
            <a:endParaRPr lang="ru-RU" sz="2000" b="1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b="1" dirty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Цель: со­гласование прилагательных с существительными в роде и числе.</a:t>
            </a: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Ход игры: </a:t>
            </a:r>
            <a:r>
              <a:rPr lang="ru-RU" sz="1600" i="1" dirty="0">
                <a:solidFill>
                  <a:srgbClr val="002060"/>
                </a:solidFill>
                <a:latin typeface="Monotype Corsiva" pitchFamily="66" charset="0"/>
              </a:rPr>
              <a:t>Воспитатель ставит перед детьми корзинку, накрытую салфеткой.</a:t>
            </a:r>
            <a:endParaRPr lang="ru-RU" sz="16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Воспитатель. Сейчас вы станете художниками и должны будете представить, что раскрасите картинки, которые достанете из кор­зинки. Достаете картинку и рассказываете, какого цвета то, что изображено на ней.</a:t>
            </a:r>
          </a:p>
          <a:p>
            <a:r>
              <a:rPr lang="ru-RU" sz="1600" i="1" dirty="0">
                <a:solidFill>
                  <a:srgbClr val="002060"/>
                </a:solidFill>
                <a:latin typeface="Monotype Corsiva" pitchFamily="66" charset="0"/>
              </a:rPr>
              <a:t>Первый ребенок достает одну картинку из-под салфетки и кла­дет ее перед собой.</a:t>
            </a:r>
            <a:endParaRPr lang="ru-RU" sz="16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1-йребёнок. Красный помидор.</a:t>
            </a:r>
          </a:p>
          <a:p>
            <a:r>
              <a:rPr lang="ru-RU" sz="1600" i="1" dirty="0">
                <a:solidFill>
                  <a:srgbClr val="002060"/>
                </a:solidFill>
                <a:latin typeface="Monotype Corsiva" pitchFamily="66" charset="0"/>
              </a:rPr>
              <a:t>Второй ребенок достает картинку и кладет ее перед собой.  </a:t>
            </a:r>
            <a:endParaRPr lang="ru-RU" sz="16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2-й ребенок. Оранжевая морковь. </a:t>
            </a:r>
          </a:p>
          <a:p>
            <a:r>
              <a:rPr lang="ru-RU" sz="1600" i="1" dirty="0">
                <a:solidFill>
                  <a:srgbClr val="002060"/>
                </a:solidFill>
                <a:latin typeface="Monotype Corsiva" pitchFamily="66" charset="0"/>
              </a:rPr>
              <a:t>Третий ребенок достает картинку и кладет ее перед собой.</a:t>
            </a:r>
            <a:endParaRPr lang="ru-RU" sz="16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i="1" dirty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3-й ребенок. Желтое яблоко.</a:t>
            </a:r>
          </a:p>
          <a:p>
            <a:r>
              <a:rPr lang="ru-RU" sz="1600" i="1" dirty="0">
                <a:solidFill>
                  <a:srgbClr val="002060"/>
                </a:solidFill>
                <a:latin typeface="Monotype Corsiva" pitchFamily="66" charset="0"/>
              </a:rPr>
              <a:t>Четвертый ребенок достает картинку и кладет ее перед собой. </a:t>
            </a:r>
            <a:endParaRPr lang="ru-RU" sz="16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4-й ребенок. Зеленые огурцы.</a:t>
            </a:r>
          </a:p>
          <a:p>
            <a:r>
              <a:rPr lang="ru-RU" sz="1600" i="1" dirty="0">
                <a:solidFill>
                  <a:srgbClr val="002060"/>
                </a:solidFill>
                <a:latin typeface="Monotype Corsiva" pitchFamily="66" charset="0"/>
              </a:rPr>
              <a:t>Первый ребенок достает еще одну картинку и кладет ее перед собой.</a:t>
            </a:r>
            <a:endParaRPr lang="ru-RU" sz="16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1-й ребёнок. Голубые незабудки.</a:t>
            </a:r>
          </a:p>
          <a:p>
            <a:r>
              <a:rPr lang="ru-RU" sz="1600" i="1" dirty="0">
                <a:solidFill>
                  <a:srgbClr val="002060"/>
                </a:solidFill>
                <a:latin typeface="Monotype Corsiva" pitchFamily="66" charset="0"/>
              </a:rPr>
              <a:t>Второй ребенок достает еще одну картинку и кладет ее перед собой.</a:t>
            </a:r>
            <a:endParaRPr lang="ru-RU" sz="16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2-й ребенок. Синий василек.</a:t>
            </a:r>
          </a:p>
          <a:p>
            <a:r>
              <a:rPr lang="ru-RU" sz="1600" i="1" dirty="0">
                <a:solidFill>
                  <a:srgbClr val="002060"/>
                </a:solidFill>
                <a:latin typeface="Monotype Corsiva" pitchFamily="66" charset="0"/>
              </a:rPr>
              <a:t>Третий ребенок достает картинку и кладет ее перед собой. </a:t>
            </a:r>
            <a:endParaRPr lang="ru-RU" sz="16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3-й ребенок. Фиолетовая слива.</a:t>
            </a:r>
          </a:p>
          <a:p>
            <a:r>
              <a:rPr lang="ru-RU" sz="1600" i="1" dirty="0">
                <a:solidFill>
                  <a:srgbClr val="002060"/>
                </a:solidFill>
                <a:latin typeface="Monotype Corsiva" pitchFamily="66" charset="0"/>
              </a:rPr>
              <a:t>Четвертый ребенок достает еще одну картинку и кладет ее перед собой.</a:t>
            </a:r>
            <a:endParaRPr lang="ru-RU" sz="1600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Monotype Corsiva" pitchFamily="66" charset="0"/>
              </a:rPr>
              <a:t>4-й ребенок. Белая снежинка.</a:t>
            </a:r>
          </a:p>
          <a:p>
            <a:endParaRPr lang="ru-RU" sz="16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rt_bulletin-board--01_14-1920x14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47500" lnSpcReduction="20000"/>
          </a:bodyPr>
          <a:lstStyle/>
          <a:p>
            <a:r>
              <a:rPr lang="ru-RU" sz="5900" b="1" u="sng" dirty="0">
                <a:solidFill>
                  <a:srgbClr val="FF0000"/>
                </a:solidFill>
                <a:latin typeface="Monotype Corsiva" pitchFamily="66" charset="0"/>
              </a:rPr>
              <a:t>Игра с мячом «Большие и маленькие».</a:t>
            </a:r>
            <a:endParaRPr lang="ru-RU" sz="5900" b="1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4400" i="1" dirty="0">
                <a:solidFill>
                  <a:srgbClr val="FF0000"/>
                </a:solidFill>
                <a:latin typeface="Monotype Corsiva" pitchFamily="66" charset="0"/>
              </a:rPr>
              <a:t> </a:t>
            </a:r>
            <a:endParaRPr lang="ru-RU" sz="4400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Цель: образование существительных с уменьшительными суффиксами, согласование прилагательных с существительными.</a:t>
            </a:r>
          </a:p>
          <a:p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Ход игры: </a:t>
            </a:r>
            <a:r>
              <a:rPr lang="ru-RU" sz="4400" i="1" dirty="0">
                <a:solidFill>
                  <a:srgbClr val="FF0000"/>
                </a:solidFill>
                <a:latin typeface="Monotype Corsiva" pitchFamily="66" charset="0"/>
              </a:rPr>
              <a:t>воспитатель, предлагает детям встать в круг, берет в руки мяч.</a:t>
            </a:r>
            <a:endParaRPr lang="ru-RU" sz="4400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Воспитатель. Сейчас я буду называть часть тела дикого живот­ного и бросать вам мяч, вы будете ловить мяч, ласково называть такую же часть тела детеныша этого животного и возвращать мяч мне. У лисы рыжая голова.</a:t>
            </a:r>
          </a:p>
          <a:p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1-й ребенок. У лисенка рыженькая головка.</a:t>
            </a:r>
          </a:p>
          <a:p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Воспитатель. У волка острые зубы.</a:t>
            </a:r>
          </a:p>
          <a:p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2-й ребенок. У волчонка остренькие зубки.</a:t>
            </a:r>
          </a:p>
          <a:p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Воспитатель. У зайца короткий хвост.</a:t>
            </a:r>
          </a:p>
          <a:p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3-й ребенок. У зайчонка коротенький хвостик.</a:t>
            </a:r>
          </a:p>
          <a:p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Воспитатель. У белки черные глаза.</a:t>
            </a:r>
          </a:p>
          <a:p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4-й ребенок. У бельчонка черненькие глазки.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YIFVUKT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0"/>
            <a:ext cx="8229600" cy="6143644"/>
          </a:xfrm>
        </p:spPr>
        <p:txBody>
          <a:bodyPr>
            <a:normAutofit fontScale="70000" lnSpcReduction="20000"/>
          </a:bodyPr>
          <a:lstStyle/>
          <a:p>
            <a:endParaRPr lang="ru-RU" sz="3400" b="1" u="sng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3400" b="1" u="sng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Упражнение «Закончи предложение».</a:t>
            </a:r>
            <a:endParaRPr lang="ru-RU" sz="34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 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Цель: употребление несклоняемого существитель­ного 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пальто.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Ход игры: 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Воспитатель. Встаньте около своих стульчиков, посмотрите на картинки, которые лежат перед вами, они помогут вам выполнить первое задание. Можно сесть тому, кто закончит начатое мною предложение.</a:t>
            </a:r>
          </a:p>
          <a:p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Дети по очереди заканчивают предложения и садятся.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Воспитатель. Алене купили новое нарядное...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1-й ребёнок. ...красное пальто.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Воспитатель. На вешалке в раздевалке много...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2-й ребенок. ...детских пальто.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Воспитатель. Мама вышила бабочку на Машином...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3-й ребенок. ...синем пальто.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Воспитатель. Даша положила носовой платок в карман... 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4-й ребенок. ...зимнего пальто.</a:t>
            </a:r>
          </a:p>
          <a:p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trip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55140628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937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85728"/>
            <a:ext cx="8229600" cy="5626121"/>
          </a:xfrm>
        </p:spPr>
        <p:txBody>
          <a:bodyPr>
            <a:normAutofit fontScale="85000" lnSpcReduction="20000"/>
          </a:bodyPr>
          <a:lstStyle/>
          <a:p>
            <a:r>
              <a:rPr lang="ru-RU" sz="3300" b="1" u="sng" dirty="0">
                <a:solidFill>
                  <a:srgbClr val="002060"/>
                </a:solidFill>
                <a:latin typeface="Monotype Corsiva" pitchFamily="66" charset="0"/>
              </a:rPr>
              <a:t>Упражнение «Наведем порядок».</a:t>
            </a:r>
            <a:endParaRPr lang="ru-RU" sz="3300" b="1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Цель: образование существительных с суффик­сом </a:t>
            </a:r>
            <a:r>
              <a:rPr lang="ru-RU" i="1" dirty="0">
                <a:solidFill>
                  <a:srgbClr val="002060"/>
                </a:solidFill>
                <a:latin typeface="Monotype Corsiva" pitchFamily="66" charset="0"/>
              </a:rPr>
              <a:t>-</a:t>
            </a:r>
            <a:r>
              <a:rPr lang="ru-RU" i="1" dirty="0" err="1">
                <a:solidFill>
                  <a:srgbClr val="002060"/>
                </a:solidFill>
                <a:latin typeface="Monotype Corsiva" pitchFamily="66" charset="0"/>
              </a:rPr>
              <a:t>иц</a:t>
            </a:r>
            <a:r>
              <a:rPr lang="ru-RU" i="1" dirty="0">
                <a:solidFill>
                  <a:srgbClr val="002060"/>
                </a:solidFill>
                <a:latin typeface="Monotype Corsiva" pitchFamily="66" charset="0"/>
              </a:rPr>
              <a:t>-.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Ход игры: </a:t>
            </a:r>
            <a:r>
              <a:rPr lang="ru-RU" i="1" dirty="0">
                <a:solidFill>
                  <a:srgbClr val="002060"/>
                </a:solidFill>
                <a:latin typeface="Monotype Corsiva" pitchFamily="66" charset="0"/>
              </a:rPr>
              <a:t>воспитатель рассыпает на ковре небольшие предметные картинки (хлеб, хлебница, сухари, сухарница, конфеты, конфетчица, сахар, са­харница).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Воспитатель. Вы должны быть такими же хорошими хозяевами, как и Федора в конце сказки. Разложите продукты по местам. Возьмите картинки парами и расскажите, что и куда вы положите.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1-й ребенок. Я положу хлеб в хлебницу.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2-й ребенок. А я положу конфеты в </a:t>
            </a:r>
            <a:r>
              <a:rPr lang="ru-RU" dirty="0" err="1">
                <a:solidFill>
                  <a:srgbClr val="002060"/>
                </a:solidFill>
                <a:latin typeface="Monotype Corsiva" pitchFamily="66" charset="0"/>
              </a:rPr>
              <a:t>конфетницу</a:t>
            </a:r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.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3-й ребенок. Сухари нужно положить в сухарницу.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4-й ребенок. А сахар — в сахарницу.</a:t>
            </a:r>
          </a:p>
          <a:p>
            <a:r>
              <a:rPr lang="ru-RU" dirty="0">
                <a:solidFill>
                  <a:srgbClr val="002060"/>
                </a:solidFill>
                <a:latin typeface="Monotype Corsiva" pitchFamily="66" charset="0"/>
              </a:rPr>
              <a:t>Воспитатель. Отлично! Вы навели порядок.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40000" lnSpcReduction="20000"/>
          </a:bodyPr>
          <a:lstStyle/>
          <a:p>
            <a:r>
              <a:rPr lang="ru-RU" sz="6000" b="1" u="sng" dirty="0">
                <a:solidFill>
                  <a:srgbClr val="FF0000"/>
                </a:solidFill>
                <a:latin typeface="Monotype Corsiva" pitchFamily="66" charset="0"/>
              </a:rPr>
              <a:t>Упражнение «Выбери одежду для прогулки».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4500" dirty="0">
                <a:solidFill>
                  <a:srgbClr val="FF0000"/>
                </a:solidFill>
                <a:latin typeface="Monotype Corsiva" pitchFamily="66" charset="0"/>
              </a:rPr>
              <a:t> </a:t>
            </a:r>
          </a:p>
          <a:p>
            <a:r>
              <a:rPr lang="ru-RU" sz="4500" dirty="0">
                <a:solidFill>
                  <a:srgbClr val="FF0000"/>
                </a:solidFill>
                <a:latin typeface="Monotype Corsiva" pitchFamily="66" charset="0"/>
              </a:rPr>
              <a:t>Цель: согласование прилагательных с существительными.</a:t>
            </a:r>
          </a:p>
          <a:p>
            <a:r>
              <a:rPr lang="ru-RU" sz="4500" dirty="0">
                <a:solidFill>
                  <a:srgbClr val="FF0000"/>
                </a:solidFill>
                <a:latin typeface="Monotype Corsiva" pitchFamily="66" charset="0"/>
              </a:rPr>
              <a:t>Ход игры: </a:t>
            </a:r>
            <a:r>
              <a:rPr lang="ru-RU" sz="4500" i="1" dirty="0">
                <a:solidFill>
                  <a:srgbClr val="FF0000"/>
                </a:solidFill>
                <a:latin typeface="Monotype Corsiva" pitchFamily="66" charset="0"/>
              </a:rPr>
              <a:t>воспитатель предлагает детям по одному плоскостному изображению одежды для того, чтобы собрать на прогулку куклу Машу.</a:t>
            </a:r>
            <a:endParaRPr lang="ru-RU" sz="4500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4500" dirty="0">
                <a:solidFill>
                  <a:srgbClr val="FF0000"/>
                </a:solidFill>
                <a:latin typeface="Monotype Corsiva" pitchFamily="66" charset="0"/>
              </a:rPr>
              <a:t>Воспитатель. Сегодня холодный сырой осенний день. Выберите такую одежду, которая пригодится Маше  для прогулки. Подойди­те к наборному полотну и «оденьте» Машу. Расскажите, что вы выбрали. Подберите к названию одежды как можно больше слов, отвечающих на вопрос «Какой?»</a:t>
            </a:r>
          </a:p>
          <a:p>
            <a:r>
              <a:rPr lang="ru-RU" sz="4500" i="1" dirty="0">
                <a:solidFill>
                  <a:srgbClr val="FF0000"/>
                </a:solidFill>
                <a:latin typeface="Monotype Corsiva" pitchFamily="66" charset="0"/>
              </a:rPr>
              <a:t>Дети выбирают одежду для куклы, подходят к наборному полот­ну «одевают» куклу и комментируют свои действия.</a:t>
            </a:r>
            <a:endParaRPr lang="ru-RU" sz="4500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4500" dirty="0">
                <a:solidFill>
                  <a:srgbClr val="FF0000"/>
                </a:solidFill>
                <a:latin typeface="Monotype Corsiva" pitchFamily="66" charset="0"/>
              </a:rPr>
              <a:t>1-й ребёнок. Я выбрала для Маши теплый нарядный крас­ный комбинезон с капюшоном.</a:t>
            </a:r>
          </a:p>
          <a:p>
            <a:r>
              <a:rPr lang="ru-RU" sz="4500" dirty="0">
                <a:solidFill>
                  <a:srgbClr val="FF0000"/>
                </a:solidFill>
                <a:latin typeface="Monotype Corsiva" pitchFamily="66" charset="0"/>
              </a:rPr>
              <a:t>2-й ребёнок. А я взяла для куклы полосатую пушистую ша­почку с помпоном.</a:t>
            </a:r>
          </a:p>
          <a:p>
            <a:r>
              <a:rPr lang="ru-RU" sz="4500" dirty="0">
                <a:solidFill>
                  <a:srgbClr val="FF0000"/>
                </a:solidFill>
                <a:latin typeface="Monotype Corsiva" pitchFamily="66" charset="0"/>
              </a:rPr>
              <a:t>3-й ребёнок. Я взял желтый шерстяной шарф с кисточ­ками.</a:t>
            </a:r>
          </a:p>
          <a:p>
            <a:r>
              <a:rPr lang="ru-RU" sz="4500" dirty="0">
                <a:solidFill>
                  <a:srgbClr val="FF0000"/>
                </a:solidFill>
                <a:latin typeface="Monotype Corsiva" pitchFamily="66" charset="0"/>
              </a:rPr>
              <a:t>4-й ребёнок. А я – жёлтые непромокаемые перчатки.</a:t>
            </a:r>
          </a:p>
          <a:p>
            <a:r>
              <a:rPr lang="ru-RU" sz="4500" dirty="0">
                <a:solidFill>
                  <a:srgbClr val="FF0000"/>
                </a:solidFill>
                <a:latin typeface="Monotype Corsiva" pitchFamily="66" charset="0"/>
              </a:rPr>
              <a:t>Воспитатель. Ну вот, а я подобрала Маше подходящую обувь — синие резиновые сапожки на меху, и она готова к прогулке.  Мы будем говорить об одежде, о ее деталях, о матери­алах, из которых ее делают. А для начала ответьте на вопрос, для чего людям нужна одежда.</a:t>
            </a:r>
          </a:p>
          <a:p>
            <a:r>
              <a:rPr lang="ru-RU" sz="4500" i="1" dirty="0">
                <a:solidFill>
                  <a:srgbClr val="FF0000"/>
                </a:solidFill>
                <a:latin typeface="Monotype Corsiva" pitchFamily="66" charset="0"/>
              </a:rPr>
              <a:t>Дети отвечают на вопрос.</a:t>
            </a:r>
            <a:endParaRPr lang="ru-RU" sz="4500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3500" i="1" dirty="0">
                <a:solidFill>
                  <a:srgbClr val="FF0000"/>
                </a:solidFill>
              </a:rPr>
              <a:t> </a:t>
            </a:r>
            <a:endParaRPr lang="ru-RU" sz="3500" dirty="0">
              <a:solidFill>
                <a:srgbClr val="FF0000"/>
              </a:solidFill>
            </a:endParaRP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blind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25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55000" lnSpcReduction="20000"/>
          </a:bodyPr>
          <a:lstStyle/>
          <a:p>
            <a:r>
              <a:rPr lang="ru-RU" sz="5100" b="1" u="sng" dirty="0">
                <a:solidFill>
                  <a:srgbClr val="990033"/>
                </a:solidFill>
                <a:latin typeface="Monotype Corsiva" pitchFamily="66" charset="0"/>
              </a:rPr>
              <a:t>Упражнение «Большие и маленькие».</a:t>
            </a:r>
            <a:endParaRPr lang="ru-RU" sz="5100" b="1" dirty="0">
              <a:solidFill>
                <a:srgbClr val="990033"/>
              </a:solidFill>
              <a:latin typeface="Monotype Corsiva" pitchFamily="66" charset="0"/>
            </a:endParaRPr>
          </a:p>
          <a:p>
            <a:r>
              <a:rPr lang="ru-RU" sz="3800" dirty="0">
                <a:solidFill>
                  <a:srgbClr val="990033"/>
                </a:solidFill>
                <a:latin typeface="Monotype Corsiva" pitchFamily="66" charset="0"/>
              </a:rPr>
              <a:t> </a:t>
            </a:r>
          </a:p>
          <a:p>
            <a:r>
              <a:rPr lang="ru-RU" sz="3800" dirty="0">
                <a:solidFill>
                  <a:srgbClr val="990033"/>
                </a:solidFill>
                <a:latin typeface="Monotype Corsiva" pitchFamily="66" charset="0"/>
              </a:rPr>
              <a:t>Цель: согласование прилагательных с существительными в роде и числе, образование прилагательных и существительных с уменьшительными суффиксами.</a:t>
            </a:r>
          </a:p>
          <a:p>
            <a:r>
              <a:rPr lang="ru-RU" sz="3800" dirty="0">
                <a:solidFill>
                  <a:srgbClr val="990033"/>
                </a:solidFill>
                <a:latin typeface="Monotype Corsiva" pitchFamily="66" charset="0"/>
              </a:rPr>
              <a:t>Ход игры: </a:t>
            </a:r>
          </a:p>
          <a:p>
            <a:r>
              <a:rPr lang="ru-RU" sz="3800" dirty="0">
                <a:solidFill>
                  <a:srgbClr val="990033"/>
                </a:solidFill>
                <a:latin typeface="Monotype Corsiva" pitchFamily="66" charset="0"/>
              </a:rPr>
              <a:t>Воспитатель. Я буду говорить, что есть у больших снеговиков, а вы будете говорить про эти же части у маленьких снеговиков, называя их ласково. Например, у больших снеговиков </a:t>
            </a:r>
            <a:r>
              <a:rPr lang="ru-RU" sz="3800" i="1" dirty="0">
                <a:solidFill>
                  <a:srgbClr val="990033"/>
                </a:solidFill>
                <a:latin typeface="Monotype Corsiva" pitchFamily="66" charset="0"/>
              </a:rPr>
              <a:t>красные но­сы, </a:t>
            </a:r>
            <a:r>
              <a:rPr lang="ru-RU" sz="3800" dirty="0">
                <a:solidFill>
                  <a:srgbClr val="990033"/>
                </a:solidFill>
                <a:latin typeface="Monotype Corsiva" pitchFamily="66" charset="0"/>
              </a:rPr>
              <a:t>а у маленьких снеговиков </a:t>
            </a:r>
            <a:r>
              <a:rPr lang="ru-RU" sz="3800" i="1" dirty="0">
                <a:solidFill>
                  <a:srgbClr val="990033"/>
                </a:solidFill>
                <a:latin typeface="Monotype Corsiva" pitchFamily="66" charset="0"/>
              </a:rPr>
              <a:t>красненькие носики. </a:t>
            </a:r>
            <a:r>
              <a:rPr lang="ru-RU" sz="3800" dirty="0">
                <a:solidFill>
                  <a:srgbClr val="990033"/>
                </a:solidFill>
                <a:latin typeface="Monotype Corsiva" pitchFamily="66" charset="0"/>
              </a:rPr>
              <a:t>У больших сне­говиков </a:t>
            </a:r>
            <a:r>
              <a:rPr lang="ru-RU" sz="3800" i="1" dirty="0">
                <a:solidFill>
                  <a:srgbClr val="990033"/>
                </a:solidFill>
                <a:latin typeface="Monotype Corsiva" pitchFamily="66" charset="0"/>
              </a:rPr>
              <a:t>черные глаза.</a:t>
            </a:r>
            <a:endParaRPr lang="ru-RU" sz="3800" dirty="0">
              <a:solidFill>
                <a:srgbClr val="990033"/>
              </a:solidFill>
              <a:latin typeface="Monotype Corsiva" pitchFamily="66" charset="0"/>
            </a:endParaRPr>
          </a:p>
          <a:p>
            <a:r>
              <a:rPr lang="ru-RU" sz="3800" dirty="0">
                <a:solidFill>
                  <a:srgbClr val="990033"/>
                </a:solidFill>
                <a:latin typeface="Monotype Corsiva" pitchFamily="66" charset="0"/>
              </a:rPr>
              <a:t>Дети. У маленьких снеговиков </a:t>
            </a:r>
            <a:r>
              <a:rPr lang="ru-RU" sz="3800" i="1" dirty="0">
                <a:solidFill>
                  <a:srgbClr val="990033"/>
                </a:solidFill>
                <a:latin typeface="Monotype Corsiva" pitchFamily="66" charset="0"/>
              </a:rPr>
              <a:t>черненькие глазки.</a:t>
            </a:r>
            <a:endParaRPr lang="ru-RU" sz="3800" dirty="0">
              <a:solidFill>
                <a:srgbClr val="990033"/>
              </a:solidFill>
              <a:latin typeface="Monotype Corsiva" pitchFamily="66" charset="0"/>
            </a:endParaRPr>
          </a:p>
          <a:p>
            <a:r>
              <a:rPr lang="ru-RU" sz="3800" dirty="0">
                <a:solidFill>
                  <a:srgbClr val="990033"/>
                </a:solidFill>
                <a:latin typeface="Monotype Corsiva" pitchFamily="66" charset="0"/>
              </a:rPr>
              <a:t>Воспитатель. У больших снеговиков </a:t>
            </a:r>
            <a:r>
              <a:rPr lang="ru-RU" sz="3800" i="1" dirty="0">
                <a:solidFill>
                  <a:srgbClr val="990033"/>
                </a:solidFill>
                <a:latin typeface="Monotype Corsiva" pitchFamily="66" charset="0"/>
              </a:rPr>
              <a:t>лохматые метлы.</a:t>
            </a:r>
            <a:endParaRPr lang="ru-RU" sz="3800" dirty="0">
              <a:solidFill>
                <a:srgbClr val="990033"/>
              </a:solidFill>
              <a:latin typeface="Monotype Corsiva" pitchFamily="66" charset="0"/>
            </a:endParaRPr>
          </a:p>
          <a:p>
            <a:r>
              <a:rPr lang="ru-RU" sz="3800" dirty="0">
                <a:solidFill>
                  <a:srgbClr val="990033"/>
                </a:solidFill>
                <a:latin typeface="Monotype Corsiva" pitchFamily="66" charset="0"/>
              </a:rPr>
              <a:t>Дети. У маленьких снеговиков </a:t>
            </a:r>
            <a:r>
              <a:rPr lang="ru-RU" sz="3800" i="1" dirty="0" err="1">
                <a:solidFill>
                  <a:srgbClr val="990033"/>
                </a:solidFill>
                <a:latin typeface="Monotype Corsiva" pitchFamily="66" charset="0"/>
              </a:rPr>
              <a:t>лохматенькие</a:t>
            </a:r>
            <a:r>
              <a:rPr lang="ru-RU" sz="3800" i="1" dirty="0">
                <a:solidFill>
                  <a:srgbClr val="990033"/>
                </a:solidFill>
                <a:latin typeface="Monotype Corsiva" pitchFamily="66" charset="0"/>
              </a:rPr>
              <a:t> метелочки.</a:t>
            </a:r>
            <a:endParaRPr lang="ru-RU" sz="3800" dirty="0">
              <a:solidFill>
                <a:srgbClr val="990033"/>
              </a:solidFill>
              <a:latin typeface="Monotype Corsiva" pitchFamily="66" charset="0"/>
            </a:endParaRPr>
          </a:p>
          <a:p>
            <a:r>
              <a:rPr lang="ru-RU" sz="3800" i="1" dirty="0">
                <a:solidFill>
                  <a:srgbClr val="990033"/>
                </a:solidFill>
                <a:latin typeface="Monotype Corsiva" pitchFamily="66" charset="0"/>
              </a:rPr>
              <a:t>Аналогично логопед дает еще два-три задания по образованию словосочетаний, состоящих из прилагательных и существительных.</a:t>
            </a:r>
            <a:endParaRPr lang="ru-RU" sz="3800" dirty="0">
              <a:solidFill>
                <a:srgbClr val="990033"/>
              </a:solidFill>
              <a:latin typeface="Monotype Corsiva" pitchFamily="66" charset="0"/>
            </a:endParaRPr>
          </a:p>
          <a:p>
            <a:r>
              <a:rPr lang="ru-RU" sz="3800" dirty="0">
                <a:solidFill>
                  <a:srgbClr val="990033"/>
                </a:solidFill>
                <a:latin typeface="Monotype Corsiva" pitchFamily="66" charset="0"/>
              </a:rPr>
              <a:t>Логопед. Чудесно! Думаю, что вы хорошо рассмотрели снеговиков.</a:t>
            </a:r>
          </a:p>
          <a:p>
            <a:endParaRPr lang="ru-RU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ransition spd="slow">
    <p:check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2e6bed4ee0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>
            <a:normAutofit fontScale="62500" lnSpcReduction="20000"/>
          </a:bodyPr>
          <a:lstStyle/>
          <a:p>
            <a:endParaRPr lang="ru-RU" sz="4500" b="1" u="sng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4500" b="1" u="sng" dirty="0">
                <a:solidFill>
                  <a:srgbClr val="FF0000"/>
                </a:solidFill>
                <a:latin typeface="Monotype Corsiva" pitchFamily="66" charset="0"/>
              </a:rPr>
              <a:t>Упражнение «Расскажи, какой».</a:t>
            </a:r>
            <a:endParaRPr lang="ru-RU" sz="4500" b="1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3400" i="1" dirty="0">
                <a:solidFill>
                  <a:srgbClr val="FF0000"/>
                </a:solidFill>
                <a:latin typeface="Monotype Corsiva" pitchFamily="66" charset="0"/>
              </a:rPr>
              <a:t> </a:t>
            </a:r>
            <a:endParaRPr lang="ru-RU" sz="3400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Цель: согласование прилагательных с существительными.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Ход игры:  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Воспитатель. Выбе­рите каждый по одной картинке. Подберите как можно больше слов, отвечающих на вопрос «Какой?» к слову — названию места, нарисованного на картинке.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1-й ребенок. Река красивая, широкая, полноводная, глу­бокая.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2-й ребенок. Площадь красивая, нарядная, мо­щеная, главная.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3-й ребенок. Проспект красивый, широкий, пря­мой, главный.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4-й ребенок. Сад красивый, тенистый, зеленый, тихий.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Воспитатель. Молодцы!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mb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rt_bulletin-board--01_14-1920x14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47500" lnSpcReduction="20000"/>
          </a:bodyPr>
          <a:lstStyle/>
          <a:p>
            <a:r>
              <a:rPr lang="ru-RU" sz="3800" b="1" u="sng" dirty="0">
                <a:solidFill>
                  <a:srgbClr val="3333FF"/>
                </a:solidFill>
                <a:latin typeface="Monotype Corsiva" pitchFamily="66" charset="0"/>
              </a:rPr>
              <a:t>Упражнение «Ответь на вопрос «Какой?»</a:t>
            </a:r>
            <a:endParaRPr lang="ru-RU" sz="3800" b="1" dirty="0">
              <a:solidFill>
                <a:srgbClr val="3333FF"/>
              </a:solidFill>
              <a:latin typeface="Monotype Corsiva" pitchFamily="66" charset="0"/>
            </a:endParaRP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 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 Цель: согласование прилагательных с существительными. 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Ход игры: </a:t>
            </a:r>
            <a:r>
              <a:rPr lang="ru-RU" sz="3500" i="1" dirty="0">
                <a:solidFill>
                  <a:srgbClr val="3333FF"/>
                </a:solidFill>
                <a:latin typeface="Monotype Corsiva" pitchFamily="66" charset="0"/>
              </a:rPr>
              <a:t>воспитатель обращает внимание детей на картину И. Левитана «Березовая роща» и чита­ет стихотворение Е. Трутневой.</a:t>
            </a:r>
            <a:endParaRPr lang="ru-RU" sz="3500" dirty="0">
              <a:solidFill>
                <a:srgbClr val="3333FF"/>
              </a:solidFill>
              <a:latin typeface="Monotype Corsiva" pitchFamily="66" charset="0"/>
            </a:endParaRP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Воспитатель.             Луг совсем как ситцевый 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Всех цветов платок — 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Не поймешь, где бабочка, 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Где живой цветок. 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Лес и поле в зелени, 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Синяя река, 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Белые, пушистые 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В небе облака.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Воспитатель. Как вы думаете, о каком времени года мы будем говорить сегодня?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Дети. Мы будем говорить о лете.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Воспитатель. Верно. Мы вспомним все, что вам известно о лете и его приметах. А сейчас еще раз посмотрите на картину И. Левитана «Березовая роща». Расскажите, что вы видите на ней, образуйте словосочетания со словами, отвечающими на вопрос «Какой?»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1-й ребёнок . Белоствольные березы.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2-й ребенок. Изумрудная трава.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3-й ребенок. Солнечный свет.</a:t>
            </a:r>
          </a:p>
          <a:p>
            <a:r>
              <a:rPr lang="ru-RU" sz="3500" dirty="0">
                <a:solidFill>
                  <a:srgbClr val="3333FF"/>
                </a:solidFill>
                <a:latin typeface="Monotype Corsiva" pitchFamily="66" charset="0"/>
              </a:rPr>
              <a:t>4-й ребенок. Березовая роща.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mb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YIFVUKT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14290"/>
            <a:ext cx="8229600" cy="5840435"/>
          </a:xfrm>
        </p:spPr>
        <p:txBody>
          <a:bodyPr>
            <a:normAutofit fontScale="47500" lnSpcReduction="20000"/>
          </a:bodyPr>
          <a:lstStyle/>
          <a:p>
            <a:r>
              <a:rPr lang="ru-RU" i="1" dirty="0"/>
              <a:t> </a:t>
            </a:r>
            <a:endParaRPr lang="ru-RU" dirty="0"/>
          </a:p>
          <a:p>
            <a:r>
              <a:rPr lang="ru-RU" sz="4200" b="1" u="sng" dirty="0">
                <a:solidFill>
                  <a:srgbClr val="FF0000"/>
                </a:solidFill>
                <a:latin typeface="Monotype Corsiva" pitchFamily="66" charset="0"/>
              </a:rPr>
              <a:t>Упражнение «Какой? Какая? Какие?».</a:t>
            </a:r>
            <a:endParaRPr lang="ru-RU" sz="4200" b="1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3400" i="1" dirty="0">
                <a:solidFill>
                  <a:srgbClr val="FF0000"/>
                </a:solidFill>
                <a:latin typeface="Monotype Corsiva" pitchFamily="66" charset="0"/>
              </a:rPr>
              <a:t> </a:t>
            </a:r>
            <a:endParaRPr lang="ru-RU" sz="3400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Цель:</a:t>
            </a:r>
            <a:r>
              <a:rPr lang="ru-RU" sz="3400" b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образование относительных прила­гательных.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Ход игры: </a:t>
            </a:r>
            <a:r>
              <a:rPr lang="ru-RU" sz="3400" i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sz="3400" dirty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Воспитатель. Давайте расскажем, какие домики были у поросят. Я буду прокатывать мячик по столу одному из вас и говорить, из чего сделан домик или его части, а вы будете говорить, какие домик или его части, и возвращать мяч мне. Домик из соломы-какой?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1-й ребёнок. Соломенный. 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Воспитатель. Домик из дерева - какой? 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2-й ребенок. Деревянный. 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Воспитатель. Домик из камня - какой? 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3-й ребенок. Каменный.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Воспитатель. Пол из земли - какой? 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4-й ребенок. Земляной. 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Воспитатель. Пол из глины - какой?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1-й ребёнок. Глиняный. 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Воспитатель. Крыша из железа - какая? 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2-й ребенок. Железная. 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Воспитатель. Труба из кирпича - какая? 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3-й ребенок. Кирпичная. 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Воспитатель. Ступеньки из досок - какие? </a:t>
            </a:r>
          </a:p>
          <a:p>
            <a:r>
              <a:rPr lang="ru-RU" sz="3400" dirty="0">
                <a:solidFill>
                  <a:srgbClr val="FF0000"/>
                </a:solidFill>
                <a:latin typeface="Monotype Corsiva" pitchFamily="66" charset="0"/>
              </a:rPr>
              <a:t>4-й ребенок. Дощатые.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3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55140628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937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0"/>
            <a:ext cx="5857916" cy="6126163"/>
          </a:xfrm>
        </p:spPr>
        <p:txBody>
          <a:bodyPr>
            <a:normAutofit fontScale="47500" lnSpcReduction="20000"/>
          </a:bodyPr>
          <a:lstStyle/>
          <a:p>
            <a:endParaRPr lang="ru-RU" sz="4200" b="1" u="sng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4200" b="1" u="sng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Упражнение  «Для чего нужна посуда?»</a:t>
            </a:r>
            <a:endParaRPr lang="ru-RU" sz="42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</a:t>
            </a:r>
          </a:p>
          <a:p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Цель: словарь глаголов. </a:t>
            </a:r>
          </a:p>
          <a:p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Ход игры: </a:t>
            </a:r>
            <a:r>
              <a:rPr lang="ru-RU" sz="3800" i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воспитатель держит контейнер, в котором лежит кукольная посуда. Воспитатель предлагает детям выбрать по одному предмету посуды.</a:t>
            </a:r>
            <a:endParaRPr lang="ru-RU" sz="38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Воспитатель.</a:t>
            </a:r>
            <a:r>
              <a:rPr lang="ru-RU" sz="3800" i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Сегодня мы поговорим о посуде, о том, для чего она нужна. Рассмотрите предметы, которые вы выбрали, и расскажите, для чего нужна эта посуда, что можно делать с этой посудой. Подберите как можно больше слов, отвечающих на во­прос «Что делать?»</a:t>
            </a:r>
          </a:p>
          <a:p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1-й ребенок. У меня сковорода. На ней можно </a:t>
            </a:r>
            <a:r>
              <a:rPr lang="ru-RU" sz="3800" i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жарить </a:t>
            </a:r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кот­леты и блины. Ее можно </a:t>
            </a:r>
            <a:r>
              <a:rPr lang="ru-RU" sz="3800" i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мыть, чистить.</a:t>
            </a:r>
            <a:endParaRPr lang="ru-RU" sz="38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2-й ребенок. У меня поварешка. Поварешкой </a:t>
            </a:r>
            <a:r>
              <a:rPr lang="ru-RU" sz="3800" i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наливают </a:t>
            </a:r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 тарелки суп, борщ. Ее тоже можно </a:t>
            </a:r>
            <a:r>
              <a:rPr lang="ru-RU" sz="3800" i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мыть </a:t>
            </a:r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и </a:t>
            </a:r>
            <a:r>
              <a:rPr lang="ru-RU" sz="3800" i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чистить.</a:t>
            </a:r>
            <a:endParaRPr lang="ru-RU" sz="38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3-й ребенок. А я взяла тарелку. Из этой тарелки можно </a:t>
            </a:r>
            <a:r>
              <a:rPr lang="ru-RU" sz="3800" i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есть </a:t>
            </a:r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кашу, пюре, макароны. Тарелку можно </a:t>
            </a:r>
            <a:r>
              <a:rPr lang="ru-RU" sz="3800" i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мыть, вытирать, </a:t>
            </a:r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а еще ее можно нечаянно </a:t>
            </a:r>
            <a:r>
              <a:rPr lang="ru-RU" sz="3800" i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разбить.</a:t>
            </a:r>
            <a:endParaRPr lang="ru-RU" sz="38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4-й ребенок. А я выбрал вазу для фруктов. В нее </a:t>
            </a:r>
            <a:r>
              <a:rPr lang="ru-RU" sz="3800" i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кладут </a:t>
            </a:r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фрукты. Ее можно </a:t>
            </a:r>
            <a:r>
              <a:rPr lang="ru-RU" sz="3800" i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мыть, вытирать.</a:t>
            </a:r>
            <a:endParaRPr lang="ru-RU" sz="38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3800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Воспитатель. Вы хорошо рассказали, для чего нужна посуда и что с ней можно делать.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500166" y="1500174"/>
            <a:ext cx="564358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Проведите с ребёнком игру «Один и много». Вы называете один  предмет, а ребёнок – много.</a:t>
            </a:r>
          </a:p>
          <a:p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Огурец - огурцы</a:t>
            </a:r>
          </a:p>
          <a:p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Баклажан - ... Редька - ... Помидор - ... Кабачок - ... Редиска - ... Боб - ... Тыква - ... Патиссон - ...</a:t>
            </a:r>
          </a:p>
        </p:txBody>
      </p:sp>
    </p:spTree>
  </p:cSld>
  <p:clrMapOvr>
    <a:masterClrMapping/>
  </p:clrMapOvr>
  <p:transition spd="slow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u="sng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Упражнение «Построй башню». 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 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Цель: расширение словаря глаго­лов по теме «Профессии на стройке»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Ход игры: 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воспитатель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достает контейнер с кирпичиками.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Воспитатель. Теперь мы будем строить башни из кирпичиков. Тот, кто подберет больше слов, отвечающих на вопрос «Что дела­ет?», построит самую высокую башню. За каждое слово вы будете получать по кирпичику. Вспоминайте, как поросята строили дома, подбирайте подходящие слова.</a:t>
            </a:r>
          </a:p>
          <a:p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Дети подбирают слова (строить, плести, копать, складывать, крыть, красить, прибивать, штукатурить, стеклить, проводить, белить, утеплять, замазывать и т. п.), получают кирпичики, стро­ят из них башни, определяют победителя.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325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dirty="0"/>
              <a:t> </a:t>
            </a:r>
          </a:p>
          <a:p>
            <a:r>
              <a:rPr lang="ru-RU" sz="3400" b="1" u="sng" dirty="0">
                <a:solidFill>
                  <a:srgbClr val="7030A0"/>
                </a:solidFill>
                <a:latin typeface="Monotype Corsiva" pitchFamily="66" charset="0"/>
              </a:rPr>
              <a:t>Упражнение «У кого сколько?»</a:t>
            </a:r>
            <a:endParaRPr lang="ru-RU" sz="3400" b="1" dirty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 </a:t>
            </a:r>
          </a:p>
          <a:p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Цель:</a:t>
            </a:r>
            <a:r>
              <a:rPr lang="ru-RU" b="1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согласование числительных с существи­тельными в роде и числе в именительном падеже.</a:t>
            </a:r>
          </a:p>
          <a:p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Ход игры: </a:t>
            </a:r>
            <a:r>
              <a:rPr lang="ru-RU" i="1" dirty="0">
                <a:solidFill>
                  <a:srgbClr val="7030A0"/>
                </a:solidFill>
                <a:latin typeface="Monotype Corsiva" pitchFamily="66" charset="0"/>
              </a:rPr>
              <a:t>на </a:t>
            </a:r>
            <a:r>
              <a:rPr lang="ru-RU" i="1" dirty="0" err="1">
                <a:solidFill>
                  <a:srgbClr val="7030A0"/>
                </a:solidFill>
                <a:latin typeface="Monotype Corsiva" pitchFamily="66" charset="0"/>
              </a:rPr>
              <a:t>коврографе</a:t>
            </a:r>
            <a:r>
              <a:rPr lang="ru-RU" i="1" dirty="0">
                <a:solidFill>
                  <a:srgbClr val="7030A0"/>
                </a:solidFill>
                <a:latin typeface="Monotype Corsiva" pitchFamily="66" charset="0"/>
              </a:rPr>
              <a:t> плоскостные изображения корзинок двух цветов,  воспитатель закрепляет в каждой корзинке с помощью «липучек» по несколько грибов.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Воспитатель. Сосчитайте грибы у себя в корзинках и расскажи­те, что вы собрали в лесу. Постарайтесь составить красивое пред­ложение.</a:t>
            </a:r>
          </a:p>
          <a:p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1-й ребенок. Я нашел три подберезовика. </a:t>
            </a:r>
          </a:p>
          <a:p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2-й ребенок. Ау меня два груздя. </a:t>
            </a:r>
          </a:p>
          <a:p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3-й ребенок. Я нашла четыре волнушки. </a:t>
            </a:r>
          </a:p>
          <a:p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4-йребенок. А я нашла пять лисичек.</a:t>
            </a:r>
          </a:p>
          <a:p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plus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YIFVUKTS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643042" y="214290"/>
            <a:ext cx="657229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Игра «Собери одежду из деталей».</a:t>
            </a:r>
            <a:endParaRPr lang="ru-RU" sz="1400" b="1" dirty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Цель: употребление имен сущест­вительных в форме родительного падежа</a:t>
            </a:r>
            <a:endParaRPr lang="ru-RU" sz="1100" dirty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2000" i="1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lang="ru-RU" sz="2000" i="1" dirty="0" err="1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коврографе</a:t>
            </a:r>
            <a:r>
              <a:rPr lang="ru-RU" sz="2000" i="1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перед детьми— изображение куртки с недоста­ющими деталями.</a:t>
            </a:r>
            <a:endParaRPr lang="ru-RU" sz="1100" dirty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Воспитатель. Посмотрите на детали одежды, которые лежат перед вами. Пройдите к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коврографу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и попробуйте собрать один из предметов одежды, который очень нужен нам осенью.</a:t>
            </a:r>
            <a:endParaRPr lang="ru-RU" sz="1100" dirty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Дети проходят к </a:t>
            </a:r>
            <a:r>
              <a:rPr lang="ru-RU" sz="2000" i="1" dirty="0" err="1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коврографу</a:t>
            </a:r>
            <a:r>
              <a:rPr lang="ru-RU" sz="2000" i="1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и собирают из деталей куртку.</a:t>
            </a:r>
            <a:endParaRPr lang="ru-RU" sz="1100" dirty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Воспитатель. Что у вас получилось?</a:t>
            </a:r>
            <a:endParaRPr lang="ru-RU" sz="1100" dirty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Дети. Мы собрали куртку.</a:t>
            </a:r>
            <a:endParaRPr lang="ru-RU" sz="1100" dirty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Воспитатель. Без чего была куртка вначале?</a:t>
            </a:r>
            <a:endParaRPr lang="ru-RU" sz="1100" dirty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Дети. Куртка была без капюшона, без рукавов, без карманов, без манжет.</a:t>
            </a:r>
            <a:endParaRPr lang="ru-RU" sz="1100" dirty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Воспитатель. Какая теперь куртка?</a:t>
            </a:r>
            <a:endParaRPr lang="ru-RU" sz="1100" dirty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Дети. Куртка нарядная, красивая, яркая, непромокаемая.</a:t>
            </a:r>
            <a:endParaRPr lang="ru-RU" sz="3200" dirty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2e6bed4ee0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7224" y="285728"/>
            <a:ext cx="578647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rgbClr val="C00000"/>
                </a:solidFill>
                <a:latin typeface="Monotype Corsiva" pitchFamily="66" charset="0"/>
              </a:rPr>
              <a:t>Игра «Чего не купишь в булочной?»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 Цель: совершенствование грамматического строя речи.</a:t>
            </a:r>
          </a:p>
          <a:p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Ход игры:</a:t>
            </a:r>
          </a:p>
          <a:p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Воспитатель. А теперь игра «Чего не купишь в булочной?» Я перечисляю продукты, а вы отгадываете, чего не купишь в бу­лочной. Хлеб, бублики, сметана, булочки.</a:t>
            </a:r>
          </a:p>
          <a:p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1-й ребенок. В булочной не купишь сметану.</a:t>
            </a:r>
          </a:p>
          <a:p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Воспитатель. Правильно. Батон, сухари, рыба, печенье.</a:t>
            </a:r>
          </a:p>
          <a:p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2-й ребенок. В булочной нельзя купить рыбу.</a:t>
            </a:r>
          </a:p>
          <a:p>
            <a:r>
              <a:rPr lang="ru-RU" sz="2400" i="1" dirty="0">
                <a:solidFill>
                  <a:srgbClr val="C00000"/>
                </a:solidFill>
                <a:latin typeface="Monotype Corsiva" pitchFamily="66" charset="0"/>
              </a:rPr>
              <a:t>Воспитатель предлагает детям еще две-три цепочки слов, а потом оценивает их работу.</a:t>
            </a:r>
            <a:endParaRPr lang="ru-RU" sz="2400" dirty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i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slow">
    <p:pull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rt_bulletin-board--01_14-1920x14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433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" y="-37752"/>
            <a:ext cx="635795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>
                <a:ln>
                  <a:noFill/>
                </a:ln>
                <a:solidFill>
                  <a:srgbClr val="3333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Игра «Чего не хватает?»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3333CC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3333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Цель: совершенствование грамматического строя речи. 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3333CC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3333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Ход игры: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rgbClr val="3333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воспитатель помещает на доску перед детьми четыре картинки (газета, журнал, письмо, посылка)и предлагает назвать их.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3333CC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3333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Воспитатель. А теперь вы закроете глаза, а я уберу одну картин­ку. Открыв глаза, вы скажете, чего не стало.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3333CC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rgbClr val="3333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Дети закрывают глаза, воспитатель убирает картинку.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3333CC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3333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Воспитатель. Чего не стало?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3333CC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3333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1-й ребёнок. Не стало письма.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3333CC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rgbClr val="3333CC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Игра продолжается до тех пор, пока не ответит часть детей.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rgbClr val="3333CC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l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YIFVUKT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45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928794" y="214290"/>
            <a:ext cx="671514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Игра с мячом «Кто чем пользуется?»</a:t>
            </a:r>
            <a:endParaRPr kumimoji="0" lang="ru-RU" sz="1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Цель: совершенствование грамматического строя речи. 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Ход игры: </a:t>
            </a:r>
            <a:r>
              <a:rPr kumimoji="0" lang="ru-RU" sz="24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 берет в руки мяч.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Воспитатель. Теперь давайте поиграем в мяч и поговорим о том, чем пользуются рабочие на селе. Чем пользуется тракто­рист?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1-й ребёнок. Трактором, инструментами, плугом, бороной, сеялкой.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Воспитатель. Чем пользуется садовод?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2-й ребенок. Лопатой, граблями, кистью, ведром, лейкой, садовыми ножницами.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Чем пользуется овощевод? 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3-й ребенок. Лопатой, граблями, тяпкой, лейкой. 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Воспитатель. Чем пользуется комбайнер? 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4-йребенок. Комбайном, инструментами.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255140628_fon_nasekomy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937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4546" y="357166"/>
            <a:ext cx="471965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>
                <a:solidFill>
                  <a:srgbClr val="3333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Игра «Закончи предложение».</a:t>
            </a:r>
            <a:endParaRPr lang="ru-RU" sz="1400" b="1" dirty="0">
              <a:solidFill>
                <a:srgbClr val="3333FF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3333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Цель: образование и употребление имен сущест­вительных в косвенных падежах.</a:t>
            </a:r>
            <a:endParaRPr lang="ru-RU" sz="1100" dirty="0">
              <a:solidFill>
                <a:srgbClr val="3333FF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3333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Ход игры: </a:t>
            </a:r>
            <a:endParaRPr lang="ru-RU" sz="1100" dirty="0">
              <a:solidFill>
                <a:srgbClr val="3333FF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3333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Воспитатель. Сядет тот, кто закончит предложение. У Марины</a:t>
            </a:r>
            <a:endParaRPr lang="ru-RU" sz="1100" dirty="0">
              <a:solidFill>
                <a:srgbClr val="3333FF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3333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1-й ребенок. Платье.</a:t>
            </a:r>
            <a:endParaRPr lang="ru-RU" sz="1100" dirty="0">
              <a:solidFill>
                <a:srgbClr val="3333FF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3333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Воспитатель. Скоро зима, а у Аленки </a:t>
            </a:r>
            <a:r>
              <a:rPr lang="ru-RU" sz="2000" dirty="0" err="1">
                <a:solidFill>
                  <a:srgbClr val="3333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ешё</a:t>
            </a:r>
            <a:r>
              <a:rPr lang="ru-RU" sz="2000" dirty="0">
                <a:solidFill>
                  <a:srgbClr val="3333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нет теплой меховой...</a:t>
            </a:r>
            <a:endParaRPr lang="ru-RU" sz="1100" dirty="0">
              <a:solidFill>
                <a:srgbClr val="3333FF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3333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2-й ребенок. Шубы.</a:t>
            </a:r>
            <a:endParaRPr lang="ru-RU" sz="1100" dirty="0">
              <a:solidFill>
                <a:srgbClr val="3333FF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3333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Воспитатель. Мама вышила разноцветную бабочку на новой Юлиной...</a:t>
            </a:r>
            <a:endParaRPr lang="ru-RU" sz="1100" dirty="0">
              <a:solidFill>
                <a:srgbClr val="3333FF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3333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3-й ребенок. Кофточке.</a:t>
            </a:r>
            <a:endParaRPr lang="ru-RU" sz="1100" dirty="0">
              <a:solidFill>
                <a:srgbClr val="3333FF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3333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Воспитатель. Андрею и Алеше мама купила по клетчатой...</a:t>
            </a:r>
            <a:endParaRPr lang="ru-RU" sz="1100" dirty="0">
              <a:solidFill>
                <a:srgbClr val="3333FF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3333FF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4-й ребенок. Рубашке.</a:t>
            </a:r>
            <a:endParaRPr lang="ru-RU" sz="3200" dirty="0">
              <a:solidFill>
                <a:srgbClr val="3333FF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rmAutofit fontScale="47500" lnSpcReduction="20000"/>
          </a:bodyPr>
          <a:lstStyle/>
          <a:p>
            <a:r>
              <a:rPr lang="ru-RU" sz="5100" b="1" u="sng" dirty="0">
                <a:solidFill>
                  <a:srgbClr val="7030A0"/>
                </a:solidFill>
                <a:latin typeface="Monotype Corsiva" pitchFamily="66" charset="0"/>
              </a:rPr>
              <a:t>Игра с  мячом «Большие и маленькие»</a:t>
            </a:r>
            <a:endParaRPr lang="ru-RU" sz="5100" b="1" dirty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3800" dirty="0">
                <a:solidFill>
                  <a:srgbClr val="7030A0"/>
                </a:solidFill>
                <a:latin typeface="Monotype Corsiva" pitchFamily="66" charset="0"/>
              </a:rPr>
              <a:t> </a:t>
            </a:r>
          </a:p>
          <a:p>
            <a:r>
              <a:rPr lang="ru-RU" sz="3800" dirty="0">
                <a:solidFill>
                  <a:srgbClr val="7030A0"/>
                </a:solidFill>
                <a:latin typeface="Monotype Corsiva" pitchFamily="66" charset="0"/>
              </a:rPr>
              <a:t>Цель: употребление существительных с суффиксами </a:t>
            </a:r>
            <a:r>
              <a:rPr lang="ru-RU" sz="3800" i="1" dirty="0">
                <a:solidFill>
                  <a:srgbClr val="7030A0"/>
                </a:solidFill>
                <a:latin typeface="Monotype Corsiva" pitchFamily="66" charset="0"/>
              </a:rPr>
              <a:t>-</a:t>
            </a:r>
            <a:r>
              <a:rPr lang="ru-RU" sz="3800" i="1" dirty="0" err="1">
                <a:solidFill>
                  <a:srgbClr val="7030A0"/>
                </a:solidFill>
                <a:latin typeface="Monotype Corsiva" pitchFamily="66" charset="0"/>
              </a:rPr>
              <a:t>онок</a:t>
            </a:r>
            <a:r>
              <a:rPr lang="ru-RU" sz="3800" i="1" dirty="0">
                <a:solidFill>
                  <a:srgbClr val="7030A0"/>
                </a:solidFill>
                <a:latin typeface="Monotype Corsiva" pitchFamily="66" charset="0"/>
              </a:rPr>
              <a:t>-, -</a:t>
            </a:r>
            <a:r>
              <a:rPr lang="ru-RU" sz="3800" i="1" dirty="0" err="1">
                <a:solidFill>
                  <a:srgbClr val="7030A0"/>
                </a:solidFill>
                <a:latin typeface="Monotype Corsiva" pitchFamily="66" charset="0"/>
              </a:rPr>
              <a:t>енок</a:t>
            </a:r>
            <a:r>
              <a:rPr lang="ru-RU" sz="3800" i="1" dirty="0">
                <a:solidFill>
                  <a:srgbClr val="7030A0"/>
                </a:solidFill>
                <a:latin typeface="Monotype Corsiva" pitchFamily="66" charset="0"/>
              </a:rPr>
              <a:t>-, -</a:t>
            </a:r>
            <a:r>
              <a:rPr lang="en-US" sz="3800" i="1" dirty="0">
                <a:solidFill>
                  <a:srgbClr val="7030A0"/>
                </a:solidFill>
                <a:latin typeface="Monotype Corsiva" pitchFamily="66" charset="0"/>
              </a:rPr>
              <a:t>am</a:t>
            </a:r>
            <a:r>
              <a:rPr lang="ru-RU" sz="3800" i="1" dirty="0">
                <a:solidFill>
                  <a:srgbClr val="7030A0"/>
                </a:solidFill>
                <a:latin typeface="Monotype Corsiva" pitchFamily="66" charset="0"/>
              </a:rPr>
              <a:t>-, -</a:t>
            </a:r>
            <a:r>
              <a:rPr lang="ru-RU" sz="3800" i="1" dirty="0" err="1">
                <a:solidFill>
                  <a:srgbClr val="7030A0"/>
                </a:solidFill>
                <a:latin typeface="Monotype Corsiva" pitchFamily="66" charset="0"/>
              </a:rPr>
              <a:t>ят</a:t>
            </a:r>
            <a:r>
              <a:rPr lang="ru-RU" sz="3800" i="1" dirty="0">
                <a:solidFill>
                  <a:srgbClr val="7030A0"/>
                </a:solidFill>
                <a:latin typeface="Monotype Corsiva" pitchFamily="66" charset="0"/>
              </a:rPr>
              <a:t>-</a:t>
            </a:r>
            <a:endParaRPr lang="ru-RU" sz="3800" dirty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3800" dirty="0">
                <a:solidFill>
                  <a:srgbClr val="7030A0"/>
                </a:solidFill>
                <a:latin typeface="Monotype Corsiva" pitchFamily="66" charset="0"/>
              </a:rPr>
              <a:t>Ход игры:</a:t>
            </a:r>
          </a:p>
          <a:p>
            <a:r>
              <a:rPr lang="ru-RU" sz="3800" dirty="0">
                <a:solidFill>
                  <a:srgbClr val="7030A0"/>
                </a:solidFill>
                <a:latin typeface="Monotype Corsiva" pitchFamily="66" charset="0"/>
              </a:rPr>
              <a:t>Воспитатель. А теперь встаньте в кружок. Давайте поиграем. Я буду бросать вам мяч и называть дикое животное. Вы будете ловить мяч, называть сначала одного детеныша, а потом детены­шей этого животного и возвращать мяч мне. Волк.</a:t>
            </a:r>
          </a:p>
          <a:p>
            <a:r>
              <a:rPr lang="ru-RU" sz="3800" dirty="0">
                <a:solidFill>
                  <a:srgbClr val="7030A0"/>
                </a:solidFill>
                <a:latin typeface="Monotype Corsiva" pitchFamily="66" charset="0"/>
              </a:rPr>
              <a:t>1-й ребёнок. Волчонок, волчата.</a:t>
            </a:r>
          </a:p>
          <a:p>
            <a:r>
              <a:rPr lang="ru-RU" sz="3800" dirty="0">
                <a:solidFill>
                  <a:srgbClr val="7030A0"/>
                </a:solidFill>
                <a:latin typeface="Monotype Corsiva" pitchFamily="66" charset="0"/>
              </a:rPr>
              <a:t>Воспитатель. Лиса.</a:t>
            </a:r>
          </a:p>
          <a:p>
            <a:r>
              <a:rPr lang="ru-RU" sz="3800" dirty="0">
                <a:solidFill>
                  <a:srgbClr val="7030A0"/>
                </a:solidFill>
                <a:latin typeface="Monotype Corsiva" pitchFamily="66" charset="0"/>
              </a:rPr>
              <a:t>2-й ребенок. Лисенок, лисята.</a:t>
            </a:r>
          </a:p>
          <a:p>
            <a:r>
              <a:rPr lang="ru-RU" sz="3800" dirty="0">
                <a:solidFill>
                  <a:srgbClr val="7030A0"/>
                </a:solidFill>
                <a:latin typeface="Monotype Corsiva" pitchFamily="66" charset="0"/>
              </a:rPr>
              <a:t>Воспитатель. Медведь.</a:t>
            </a:r>
          </a:p>
          <a:p>
            <a:r>
              <a:rPr lang="ru-RU" sz="3800" dirty="0">
                <a:solidFill>
                  <a:srgbClr val="7030A0"/>
                </a:solidFill>
                <a:latin typeface="Monotype Corsiva" pitchFamily="66" charset="0"/>
              </a:rPr>
              <a:t>3-й ребенок. Медвежонок, медвежата.</a:t>
            </a:r>
          </a:p>
          <a:p>
            <a:r>
              <a:rPr lang="ru-RU" sz="3800" dirty="0">
                <a:solidFill>
                  <a:srgbClr val="7030A0"/>
                </a:solidFill>
                <a:latin typeface="Monotype Corsiva" pitchFamily="66" charset="0"/>
              </a:rPr>
              <a:t>Воспитатель. Заяц.</a:t>
            </a:r>
          </a:p>
          <a:p>
            <a:r>
              <a:rPr lang="ru-RU" sz="3800" dirty="0">
                <a:solidFill>
                  <a:srgbClr val="7030A0"/>
                </a:solidFill>
                <a:latin typeface="Monotype Corsiva" pitchFamily="66" charset="0"/>
              </a:rPr>
              <a:t>4-й ребенок. Зайчонок, зайчата.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heel spokes="2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63707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14290"/>
            <a:ext cx="7443782" cy="6240475"/>
          </a:xfrm>
        </p:spPr>
        <p:txBody>
          <a:bodyPr>
            <a:normAutofit fontScale="32500" lnSpcReduction="20000"/>
          </a:bodyPr>
          <a:lstStyle/>
          <a:p>
            <a:r>
              <a:rPr lang="ru-RU" sz="7400" b="1" u="sng" dirty="0">
                <a:solidFill>
                  <a:srgbClr val="7030A0"/>
                </a:solidFill>
                <a:latin typeface="Monotype Corsiva" pitchFamily="66" charset="0"/>
              </a:rPr>
              <a:t>Игра «Соберем бандероль Буратино».</a:t>
            </a:r>
            <a:endParaRPr lang="ru-RU" sz="7400" b="1" dirty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7400" b="1" dirty="0">
                <a:solidFill>
                  <a:srgbClr val="7030A0"/>
                </a:solidFill>
                <a:latin typeface="Monotype Corsiva" pitchFamily="66" charset="0"/>
              </a:rPr>
              <a:t> </a:t>
            </a:r>
          </a:p>
          <a:p>
            <a:r>
              <a:rPr lang="ru-RU" sz="5500" dirty="0">
                <a:solidFill>
                  <a:srgbClr val="7030A0"/>
                </a:solidFill>
                <a:latin typeface="Monotype Corsiva" pitchFamily="66" charset="0"/>
              </a:rPr>
              <a:t>Цель: словарь  прилагательных.</a:t>
            </a:r>
          </a:p>
          <a:p>
            <a:r>
              <a:rPr lang="ru-RU" sz="5500" dirty="0">
                <a:solidFill>
                  <a:srgbClr val="7030A0"/>
                </a:solidFill>
                <a:latin typeface="Monotype Corsiva" pitchFamily="66" charset="0"/>
              </a:rPr>
              <a:t>Ход игры: </a:t>
            </a:r>
            <a:r>
              <a:rPr lang="ru-RU" sz="5500" i="1" dirty="0">
                <a:solidFill>
                  <a:srgbClr val="7030A0"/>
                </a:solidFill>
                <a:latin typeface="Monotype Corsiva" pitchFamily="66" charset="0"/>
              </a:rPr>
              <a:t>воспитатель достает контейнер с небольшими предметными картинками.</a:t>
            </a:r>
            <a:endParaRPr lang="ru-RU" sz="5500" dirty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5500" dirty="0">
                <a:solidFill>
                  <a:srgbClr val="7030A0"/>
                </a:solidFill>
                <a:latin typeface="Monotype Corsiva" pitchFamily="66" charset="0"/>
              </a:rPr>
              <a:t>Воспитатель. Будем собирать бандероль Буратино. Но сначала перечислите все, что я приготовила, подобрав слова, отвечающие на вопрос «Ка­кой?», со звуком [</a:t>
            </a:r>
            <a:r>
              <a:rPr lang="ru-RU" sz="5500" dirty="0" err="1">
                <a:solidFill>
                  <a:srgbClr val="7030A0"/>
                </a:solidFill>
                <a:latin typeface="Monotype Corsiva" pitchFamily="66" charset="0"/>
              </a:rPr>
              <a:t>р</a:t>
            </a:r>
            <a:r>
              <a:rPr lang="ru-RU" sz="5500" dirty="0">
                <a:solidFill>
                  <a:srgbClr val="7030A0"/>
                </a:solidFill>
                <a:latin typeface="Monotype Corsiva" pitchFamily="66" charset="0"/>
              </a:rPr>
              <a:t>].</a:t>
            </a:r>
          </a:p>
          <a:p>
            <a:r>
              <a:rPr lang="ru-RU" sz="5500" dirty="0">
                <a:solidFill>
                  <a:srgbClr val="7030A0"/>
                </a:solidFill>
                <a:latin typeface="Monotype Corsiva" pitchFamily="66" charset="0"/>
              </a:rPr>
              <a:t>Дети. Красный помидор, оранжевая морковка, яркий свитер, шерстяной шарф, разноцветные карандаши, разрезные картинки, спортивные трусы, фарфоровая кружка.</a:t>
            </a:r>
          </a:p>
          <a:p>
            <a:r>
              <a:rPr lang="ru-RU" sz="5500" dirty="0">
                <a:solidFill>
                  <a:srgbClr val="7030A0"/>
                </a:solidFill>
                <a:latin typeface="Monotype Corsiva" pitchFamily="66" charset="0"/>
              </a:rPr>
              <a:t>Воспитатель. Выберите по две картинки, составьте предложе­ния. Старай­тесь по-разному начинать предложения: </a:t>
            </a:r>
            <a:r>
              <a:rPr lang="ru-RU" sz="5500" b="1" i="1" dirty="0">
                <a:solidFill>
                  <a:srgbClr val="7030A0"/>
                </a:solidFill>
                <a:latin typeface="Monotype Corsiva" pitchFamily="66" charset="0"/>
              </a:rPr>
              <a:t>«</a:t>
            </a:r>
            <a:r>
              <a:rPr lang="ru-RU" sz="5500" i="1" dirty="0">
                <a:solidFill>
                  <a:srgbClr val="7030A0"/>
                </a:solidFill>
                <a:latin typeface="Monotype Corsiva" pitchFamily="66" charset="0"/>
              </a:rPr>
              <a:t>Я хочу отправить... Мне нужно отправить...»</a:t>
            </a:r>
            <a:endParaRPr lang="ru-RU" sz="5500" dirty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5500" dirty="0">
                <a:solidFill>
                  <a:srgbClr val="7030A0"/>
                </a:solidFill>
                <a:latin typeface="Monotype Corsiva" pitchFamily="66" charset="0"/>
              </a:rPr>
              <a:t>1-й ребенок. Я хочу отправить Буратино красный помидор и оранжевую морковку.</a:t>
            </a:r>
          </a:p>
          <a:p>
            <a:r>
              <a:rPr lang="ru-RU" sz="5500" dirty="0">
                <a:solidFill>
                  <a:srgbClr val="7030A0"/>
                </a:solidFill>
                <a:latin typeface="Monotype Corsiva" pitchFamily="66" charset="0"/>
              </a:rPr>
              <a:t>2-й ребенок. А мне хочется отправить Буратино яркий сви­тер и шерстяной шарф.</a:t>
            </a:r>
          </a:p>
          <a:p>
            <a:r>
              <a:rPr lang="ru-RU" sz="5500" dirty="0">
                <a:solidFill>
                  <a:srgbClr val="7030A0"/>
                </a:solidFill>
                <a:latin typeface="Monotype Corsiva" pitchFamily="66" charset="0"/>
              </a:rPr>
              <a:t>3-й ребенок. Я могу отправить в подарок Буратино разно­цветные карандаши и разрезные картинки.</a:t>
            </a:r>
          </a:p>
          <a:p>
            <a:r>
              <a:rPr lang="ru-RU" sz="5500" dirty="0">
                <a:solidFill>
                  <a:srgbClr val="7030A0"/>
                </a:solidFill>
                <a:latin typeface="Monotype Corsiva" pitchFamily="66" charset="0"/>
              </a:rPr>
              <a:t>4-й ребенок. Мне нужно отправить Буратино фарфоровую кружку и спортивные трусы.</a:t>
            </a:r>
          </a:p>
          <a:p>
            <a:r>
              <a:rPr lang="ru-RU" sz="5500" dirty="0">
                <a:solidFill>
                  <a:srgbClr val="7030A0"/>
                </a:solidFill>
                <a:latin typeface="Monotype Corsiva" pitchFamily="66" charset="0"/>
              </a:rPr>
              <a:t>Воспитатель. Я думаю, Буратино будет доволен, получив такую бандероль.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strips dir="l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2701</Words>
  <Application>Microsoft Office PowerPoint</Application>
  <PresentationFormat>Экран (4:3)</PresentationFormat>
  <Paragraphs>236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Жека</dc:creator>
  <cp:lastModifiedBy>Admin</cp:lastModifiedBy>
  <cp:revision>12</cp:revision>
  <dcterms:created xsi:type="dcterms:W3CDTF">2015-05-04T06:33:01Z</dcterms:created>
  <dcterms:modified xsi:type="dcterms:W3CDTF">2020-11-16T18:41:44Z</dcterms:modified>
</cp:coreProperties>
</file>