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2" autoAdjust="0"/>
    <p:restoredTop sz="86383" autoAdjust="0"/>
  </p:normalViewPr>
  <p:slideViewPr>
    <p:cSldViewPr>
      <p:cViewPr varScale="1">
        <p:scale>
          <a:sx n="69" d="100"/>
          <a:sy n="69" d="100"/>
        </p:scale>
        <p:origin x="176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2B4C5-5CAF-486F-A1A4-1E3E9146E344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F65C-561C-4C2C-97B5-67A97EE1E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2B4C5-5CAF-486F-A1A4-1E3E9146E344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F65C-561C-4C2C-97B5-67A97EE1E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2B4C5-5CAF-486F-A1A4-1E3E9146E344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F65C-561C-4C2C-97B5-67A97EE1E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2B4C5-5CAF-486F-A1A4-1E3E9146E344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F65C-561C-4C2C-97B5-67A97EE1E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2B4C5-5CAF-486F-A1A4-1E3E9146E344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F65C-561C-4C2C-97B5-67A97EE1E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2B4C5-5CAF-486F-A1A4-1E3E9146E344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F65C-561C-4C2C-97B5-67A97EE1E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2B4C5-5CAF-486F-A1A4-1E3E9146E344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F65C-561C-4C2C-97B5-67A97EE1E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2B4C5-5CAF-486F-A1A4-1E3E9146E344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F65C-561C-4C2C-97B5-67A97EE1E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2B4C5-5CAF-486F-A1A4-1E3E9146E344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F65C-561C-4C2C-97B5-67A97EE1E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2B4C5-5CAF-486F-A1A4-1E3E9146E344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F65C-561C-4C2C-97B5-67A97EE1E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2B4C5-5CAF-486F-A1A4-1E3E9146E344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6F65C-561C-4C2C-97B5-67A97EE1E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2B4C5-5CAF-486F-A1A4-1E3E9146E344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6F65C-561C-4C2C-97B5-67A97EE1E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0"/>
            <a:ext cx="7772400" cy="2071701"/>
          </a:xfrm>
        </p:spPr>
        <p:txBody>
          <a:bodyPr>
            <a:noAutofit/>
          </a:bodyPr>
          <a:lstStyle/>
          <a:p>
            <a:r>
              <a:rPr lang="ru-RU" sz="3600" dirty="0"/>
              <a:t>                                              </a:t>
            </a:r>
            <a:br>
              <a:rPr lang="ru-RU" sz="3600" dirty="0"/>
            </a:br>
            <a:br>
              <a:rPr lang="ru-RU" sz="3600" dirty="0"/>
            </a:br>
            <a:br>
              <a:rPr lang="ru-RU" sz="3600" dirty="0"/>
            </a:br>
            <a:br>
              <a:rPr lang="ru-RU" sz="3600" dirty="0"/>
            </a:br>
            <a:r>
              <a:rPr lang="ru-RU" sz="3600" dirty="0">
                <a:latin typeface="Comic Sans MS" pitchFamily="66" charset="0"/>
              </a:rPr>
              <a:t>Коммуникативные игры для детей с ограниченными возможностями здоровья.</a:t>
            </a:r>
            <a:br>
              <a:rPr lang="ru-RU" sz="3600" dirty="0"/>
            </a:br>
            <a:br>
              <a:rPr lang="ru-RU" dirty="0"/>
            </a:br>
            <a:br>
              <a:rPr lang="ru-RU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929066"/>
            <a:ext cx="7358114" cy="1752600"/>
          </a:xfrm>
        </p:spPr>
        <p:txBody>
          <a:bodyPr>
            <a:normAutofit/>
          </a:bodyPr>
          <a:lstStyle/>
          <a:p>
            <a:pPr algn="r"/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Составили:</a:t>
            </a:r>
          </a:p>
          <a:p>
            <a:pPr algn="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 Киреева Н.А.</a:t>
            </a:r>
          </a:p>
          <a:p>
            <a:pPr algn="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 Никитина Я.В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85950"/>
          </a:xfrm>
        </p:spPr>
        <p:txBody>
          <a:bodyPr>
            <a:normAutofit/>
          </a:bodyPr>
          <a:lstStyle/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 со свечами</a:t>
            </a:r>
            <a:b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«кто сильнее подует» и </a:t>
            </a:r>
            <a:r>
              <a:rPr lang="ru-RU" sz="1400" i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1400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ÐÐ°ÑÑÐ¸Ð½ÐºÐ¸ Ð¿Ð¾ Ð·Ð°Ð¿ÑÐ¾ÑÑ ÐºÐ°ÑÑÐ¸Ð½ÐºÐ¸ Ð¸Ð³ÑÑ Ð´ÐµÑÐµÐ¹ ÑÐ¾ ÑÐ²ÐµÑÐ°Ð¼Ð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3525218" cy="2515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ÐÐ°ÑÑÐ¸Ð½ÐºÐ¸ Ð¿Ð¾ Ð·Ð°Ð¿ÑÐ¾ÑÑ ÐºÐ°ÑÑÐ¸Ð½ÐºÐ¸ Ð¸Ð³ÑÑ Ð´ÐµÑÐµÐ¹ ÑÐ¾ ÑÐ²ÐµÑÐ°Ð¼Ð¸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071810"/>
            <a:ext cx="3611897" cy="268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ÐÐ°ÑÑÐ¸Ð½ÐºÐ¸ Ð¿Ð¾ Ð·Ð°Ð¿ÑÐ¾ÑÑ ÐºÐ°ÑÑÐ¸Ð½ÐºÐ¸ Ð¸Ð³ÑÑ Ð´ÐµÑÐµÐ¹ ÑÐ¾ ÑÐ²ÐµÑÐ°Ð¼Ð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4429132"/>
            <a:ext cx="3143240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357454"/>
          </a:xfrm>
        </p:spPr>
        <p:txBody>
          <a:bodyPr>
            <a:normAutofit/>
          </a:bodyPr>
          <a:lstStyle/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 со светом и тенями</a:t>
            </a:r>
            <a:br>
              <a:rPr lang="ru-RU" dirty="0"/>
            </a:br>
            <a:br>
              <a:rPr lang="ru-RU" dirty="0"/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Пример: «Солнечный зайчик», «Тени на стене», «Фонарик», </a:t>
            </a:r>
            <a:b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«Темно – светло»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ÐÐ°ÑÑÐ¸Ð½ÐºÐ¸ Ð¿Ð¾ Ð·Ð°Ð¿ÑÐ¾ÑÑ ÐºÐ°ÑÑÐ¸Ð½ÐºÐ¸ Ð¸Ð³ÑÑ Ð´ÐµÑÐµÐ¹ ÑÐ¾ ÑÐ²ÐµÑÐ¾Ð¼ Ð¸ ÑÐµÐ½ÑÐ¼Ð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28868"/>
            <a:ext cx="3162866" cy="1889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ÐÐ°ÑÑÐ¸Ð½ÐºÐ¸ Ð¿Ð¾ Ð·Ð°Ð¿ÑÐ¾ÑÑ ÐºÐ°ÑÑÐ¸Ð½ÐºÐ¸ Ð¸Ð³ÑÑ Ð´ÐµÑÐµÐ¹ ÑÐ¾ ÑÐ²ÐµÑÐ¾Ð¼ Ð¸ ÑÐµÐ½ÑÐ¼Ð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143248"/>
            <a:ext cx="3091828" cy="2354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ÐÐ°ÑÑÐ¸Ð½ÐºÐ¸ Ð¿Ð¾ Ð·Ð°Ð¿ÑÐ¾ÑÑ ÐºÐ°ÑÑÐ¸Ð½ÐºÐ¸ Ð¸Ð³ÑÑ Ð´ÐµÑÐµÐ¹ ÑÐ¾ ÑÐ²ÐµÑÐ¾Ð¼ Ð¸ ÑÐµÐ½ÑÐ¼Ð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429132"/>
            <a:ext cx="2928958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214710"/>
          </a:xfrm>
        </p:spPr>
        <p:txBody>
          <a:bodyPr/>
          <a:lstStyle/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 с крупами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(гречка, горох, манная крупа, фасоль, рис)</a:t>
            </a:r>
            <a:br>
              <a:rPr lang="ru-RU" dirty="0"/>
            </a:br>
            <a:br>
              <a:rPr lang="ru-RU" dirty="0"/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Пример: «Где мои руки», «Сухой бассейн», «Золушка», </a:t>
            </a:r>
            <a:b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«Приготовление еды»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ÐÐ¾ÑÐ¾Ð¶ÐµÐµ Ð¸Ð·Ð¾Ð±ÑÐ°Ð¶ÐµÐ½Ð¸Ð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571744"/>
            <a:ext cx="2571768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ÐÐ°ÑÑÐ¸Ð½ÐºÐ¸ Ð¿Ð¾ Ð·Ð°Ð¿ÑÐ¾ÑÑ ÐºÐ°ÑÑÐ¸Ð½ÐºÐ¸ Ð¸Ð³ÑÑ Ð´ÐµÑÐµÐ¹ Ñ ÐºÑÑÐ¿Ð°Ð¼Ð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643446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ÐÐ°ÑÑÐ¸Ð½ÐºÐ¸ Ð¿Ð¾ Ð·Ð°Ð¿ÑÐ¾ÑÑ ÐºÐ°ÑÑÐ¸Ð½ÐºÐ¸ Ð¸Ð³ÑÑ Ð´ÐµÑÐµÐ¹ Ñ ÐºÑÑÐ¿Ð°Ð¼Ð¸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4643446"/>
            <a:ext cx="2963186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ÐÐ°ÑÑÐ¸Ð½ÐºÐ¸ Ð¿Ð¾ Ð·Ð°Ð¿ÑÐ¾ÑÑ ÐºÐ°ÑÑÐ¸Ð½ÐºÐ¸ Ð¸Ð³ÑÑ Ð´ÐµÑÐµÐ¹ Ñ ÐºÑÑÐ¿Ð°Ð¼Ð¸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2786058"/>
            <a:ext cx="250033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428892"/>
          </a:xfrm>
        </p:spPr>
        <p:txBody>
          <a:bodyPr>
            <a:normAutofit/>
          </a:bodyPr>
          <a:lstStyle/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 с пластичными материалами</a:t>
            </a:r>
            <a:br>
              <a:rPr lang="ru-RU" dirty="0"/>
            </a:br>
            <a:br>
              <a:rPr lang="ru-RU" dirty="0"/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Пример: «Приготовим обед для кукол», «Огород»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ÐÐ¾ÑÐ¾Ð¶ÐµÐµ Ð¸Ð·Ð¾Ð±ÑÐ°Ð¶ÐµÐ½Ð¸Ð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571745"/>
            <a:ext cx="285752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ÐÐ°ÑÑÐ¸Ð½ÐºÐ¸ Ð¿Ð¾ Ð·Ð°Ð¿ÑÐ¾ÑÑ ÐºÐ°ÑÑÐ¸Ð½ÐºÐ¸ Ð¸Ð³ÑÑ Ð´ÐµÑÐµÐ¹ Ñ Ð¿Ð»Ð°ÑÑÐ¸Ð»Ð¸Ð½Ð¾Ð¼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143380"/>
            <a:ext cx="2953714" cy="2086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ÐÐ°ÑÑÐ¸Ð½ÐºÐ¸ Ð¿Ð¾ Ð·Ð°Ð¿ÑÐ¾ÑÑ ÐºÐ°ÑÑÐ¸Ð½ÐºÐ¸ Ð¸Ð³ÑÑ Ð´ÐµÑÐµÐ¹ Ñ Ð¿Ð»Ð°ÑÑÐ¸Ð»Ð¸Ð½Ð¾Ð¼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4357694"/>
            <a:ext cx="2714644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ÐÐ°ÑÑÐ¸Ð½ÐºÐ¸ Ð¿Ð¾ Ð·Ð°Ð¿ÑÐ¾ÑÑ ÐºÐ°ÑÑÐ¸Ð½ÐºÐ¸ Ð¸Ð³ÑÑ Ð´ÐµÑÐµÐ¹ Ñ Ð¿Ð»Ð°ÑÑÐ¸Ð»Ð¸Ð½Ð¾Ð¼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2571744"/>
            <a:ext cx="278608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857388"/>
          </a:xfrm>
        </p:spPr>
        <p:txBody>
          <a:bodyPr>
            <a:normAutofit/>
          </a:bodyPr>
          <a:lstStyle/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 со звуком</a:t>
            </a:r>
            <a:b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ÐÐ°ÑÑÐ¸Ð½ÐºÐ¸ Ð¿Ð¾ Ð·Ð°Ð¿ÑÐ¾ÑÑ ÐºÐ°ÑÑÐ¸Ð½ÐºÐ¸ Ð¸Ð³ÑÑ Ð´ÐµÑÐµÐ¹ ÑÐ¾ Ð·Ð²ÑÐºÐ¾Ð¼ Ð¿Ð¾Ð³ÑÐµÐ¼ÑÑÐºÐ¸ Ð¼ÑÐ·ÑÐºÐ°Ð»ÑÐ½ÑÐµ Ð¸Ð½ÑÑÑÑÐ¼ÐµÐ½ÑÑ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500174"/>
            <a:ext cx="235745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ÐÐ°ÑÑÐ¸Ð½ÐºÐ¸ Ð¿Ð¾ Ð·Ð°Ð¿ÑÐ¾ÑÑ ÐºÐ°ÑÑÐ¸Ð½ÐºÐ¸ Ð¸Ð³ÑÑ Ð´ÐµÑÐµÐ¹ ÑÐ¾ Ð·Ð²ÑÐºÐ¾Ð¼ Ð¿Ð¾Ð³ÑÐµÐ¼ÑÑÐºÐ¸ Ð¼ÑÐ·ÑÐºÐ°Ð»ÑÐ½ÑÐµ Ð¸Ð½ÑÑÑÑÐ¼ÐµÐ½ÑÑ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2714620"/>
            <a:ext cx="2714637" cy="2422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ÐÐ°ÑÑÐ¸Ð½ÐºÐ¸ Ð¿Ð¾ Ð·Ð°Ð¿ÑÐ¾ÑÑ ÐºÐ°ÑÑÐ¸Ð½ÐºÐ¸ Ð¸Ð³ÑÑ Ð´ÐµÑÐµÐ¹ ÑÐ¾ Ð·Ð²ÑÐºÐ¾Ð¼ Ð¿Ð¾Ð³ÑÐµÐ¼ÑÑÐºÐ¸ Ð¼ÑÐ·ÑÐºÐ°Ð»ÑÐ½ÑÐµ Ð¸Ð½ÑÑÑÑÐ¼ÐµÐ½ÑÑ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4500570"/>
            <a:ext cx="3357586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357454"/>
          </a:xfrm>
        </p:spPr>
        <p:txBody>
          <a:bodyPr>
            <a:normAutofit fontScale="90000"/>
          </a:bodyPr>
          <a:lstStyle/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 с движениями и тактильными ощущениями</a:t>
            </a:r>
            <a:br>
              <a:rPr lang="ru-RU" dirty="0"/>
            </a:br>
            <a:br>
              <a:rPr lang="ru-RU" dirty="0"/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Пример: «Догоню, догоню», «Змейка», «Самолетики», «Покатаем мячик», «Передай мяч», «Твой кубик, мой кубик», «Мы на лодочке плывём», «Твоя ладошка, моя ладошка», «Ладушки».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ÐÐ°ÑÑÐ¸Ð½ÐºÐ¸ Ð¿Ð¾ Ð·Ð°Ð¿ÑÐ¾ÑÑ ÐºÐ°ÑÑÐ¸Ð½ÐºÐ¸ Ð¸Ð³ÑÑ Ð´ÐµÑÐµÐ¹ Ð¿Ð¾Ð´Ð²Ð¸Ð¶Ð½ÑÐ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2571744"/>
            <a:ext cx="342902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ÐÐ°ÑÑÐ¸Ð½ÐºÐ¸ Ð¿Ð¾ Ð·Ð°Ð¿ÑÐ¾ÑÑ ÐºÐ°ÑÑÐ¸Ð½ÐºÐ¸ Ð¸Ð³ÑÑ Ð´ÐµÑÐµÐ¹ Ð¿Ð¾Ð´Ð²Ð¸Ð¶Ð½ÑÐµ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00438"/>
            <a:ext cx="321471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85926"/>
            <a:ext cx="8229600" cy="3429024"/>
          </a:xfrm>
        </p:spPr>
        <p:txBody>
          <a:bodyPr>
            <a:normAutofit/>
          </a:bodyPr>
          <a:lstStyle/>
          <a:p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Актуальность:</a:t>
            </a:r>
            <a:br>
              <a:rPr lang="ru-RU" dirty="0"/>
            </a:br>
            <a:r>
              <a:rPr lang="ru-RU" sz="2700" dirty="0"/>
              <a:t>Рождение ребенка с нарушениями в развитии всегда является стрессом для семьи. Такой ребенок ограничен в свободе и социальной значимости. У него очень высокая степень зависимости от семьи, ограничены навыки взаимодействия в социуме. Своевременное оказание необходимой помощи в дошкольный период позволяет обеспечить коррекцию недостатков ребенка, улучшить его развитие, обеспечить его социальную значимость. Одним из направлений работы является формирование социально – коммуникативных навыков у детей с ограниченными возможностями </a:t>
            </a:r>
            <a:r>
              <a:rPr lang="ru-RU" sz="2700"/>
              <a:t>здоровья, обеспечение </a:t>
            </a:r>
            <a:r>
              <a:rPr lang="ru-RU" sz="2700" dirty="0"/>
              <a:t>условий для их продуктивного взаимодействия с окружающими.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4000528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Цель работы: </a:t>
            </a:r>
            <a:r>
              <a:rPr lang="ru-RU" sz="3600" dirty="0"/>
              <a:t>развитие системы межанализаторных связей как основы для формирования предпосылок общения</a:t>
            </a:r>
            <a:br>
              <a:rPr lang="ru-RU" sz="3600" dirty="0"/>
            </a:br>
            <a:br>
              <a:rPr lang="ru-RU" sz="4000" dirty="0"/>
            </a:br>
            <a:endParaRPr lang="ru-RU" sz="2400" dirty="0"/>
          </a:p>
        </p:txBody>
      </p:sp>
      <p:pic>
        <p:nvPicPr>
          <p:cNvPr id="3" name="Рисунок 2" descr="ÐÐ¾ÑÐ¾Ð¶ÐµÐµ Ð¸Ð·Ð¾Ð±ÑÐ°Ð¶ÐµÐ½Ð¸Ð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2928934"/>
            <a:ext cx="4899660" cy="350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Работа по формированию социально – коммуникативных навыков у детей с ОВЗ проводится в нескольких направлениях:</a:t>
            </a:r>
            <a:br>
              <a:rPr lang="ru-RU" sz="3200" dirty="0"/>
            </a:br>
            <a:br>
              <a:rPr lang="ru-RU" sz="3200" dirty="0"/>
            </a:br>
            <a:r>
              <a:rPr lang="ru-RU" sz="2400" u="sng" dirty="0"/>
              <a:t>1 направление: </a:t>
            </a:r>
            <a:r>
              <a:rPr lang="ru-RU" sz="2400" dirty="0"/>
              <a:t>Установление зрительного и эмоционального контакта</a:t>
            </a:r>
            <a:br>
              <a:rPr lang="ru-RU" sz="2400" dirty="0"/>
            </a:br>
            <a:br>
              <a:rPr lang="ru-RU" sz="2400" dirty="0"/>
            </a:br>
            <a:r>
              <a:rPr lang="ru-RU" sz="2400" u="sng" dirty="0"/>
              <a:t>2 направление: П</a:t>
            </a:r>
            <a:r>
              <a:rPr lang="ru-RU" sz="2400" dirty="0"/>
              <a:t>одбор адекватной аффективной и сенсорной стимуляции</a:t>
            </a:r>
            <a:br>
              <a:rPr lang="ru-RU" sz="2400" dirty="0"/>
            </a:br>
            <a:br>
              <a:rPr lang="ru-RU" sz="2400" dirty="0"/>
            </a:br>
            <a:r>
              <a:rPr lang="ru-RU" sz="2400" u="sng" dirty="0"/>
              <a:t>3 направление: Н</a:t>
            </a:r>
            <a:r>
              <a:rPr lang="ru-RU" sz="2400" dirty="0"/>
              <a:t>астрой ребенка на эмоциональное сопереживание</a:t>
            </a:r>
            <a:br>
              <a:rPr lang="ru-RU" sz="2400" dirty="0"/>
            </a:br>
            <a:br>
              <a:rPr lang="ru-RU" sz="2400" dirty="0"/>
            </a:br>
            <a:r>
              <a:rPr lang="ru-RU" sz="2400" u="sng" dirty="0"/>
              <a:t>4 направление: О</a:t>
            </a:r>
            <a:r>
              <a:rPr lang="ru-RU" sz="2400" dirty="0"/>
              <a:t>рганизация произвольного внимания – развитие способности к концентрации, распределению и переключению внимания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643602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Обязательные и необходимые     условия работы:</a:t>
            </a:r>
            <a:br>
              <a:rPr lang="ru-RU" dirty="0"/>
            </a:br>
            <a:br>
              <a:rPr lang="ru-RU" dirty="0"/>
            </a:br>
            <a:r>
              <a:rPr lang="ru-RU" sz="2800" dirty="0"/>
              <a:t>1. Налаживание контакта с ребенком, не настаивая на проведении конкретных игр, выполнение определенных заданий</a:t>
            </a:r>
            <a:br>
              <a:rPr lang="ru-RU" sz="2800" dirty="0"/>
            </a:br>
            <a:br>
              <a:rPr lang="ru-RU" sz="2800" dirty="0"/>
            </a:br>
            <a:r>
              <a:rPr lang="ru-RU" sz="2800" dirty="0"/>
              <a:t>2. Все, что происходит на занятии, должно сопровождаться эмоциональным комментарием, в ходе которого взрослый проговаривает все действия и ситуации.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429420"/>
          </a:xfrm>
        </p:spPr>
        <p:txBody>
          <a:bodyPr>
            <a:noAutofit/>
          </a:bodyPr>
          <a:lstStyle/>
          <a:p>
            <a:pPr algn="l"/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       Коммуникативные игры</a:t>
            </a:r>
            <a:br>
              <a:rPr lang="ru-RU" sz="3200" dirty="0"/>
            </a:br>
            <a:br>
              <a:rPr lang="ru-RU" sz="3200" dirty="0"/>
            </a:br>
            <a:r>
              <a:rPr lang="ru-RU" sz="2400" dirty="0"/>
              <a:t>1. Стереотипная игра как повод для знакомства (педагог наблюдает за игрой ребенка). «Игра-знакомство».</a:t>
            </a:r>
            <a:br>
              <a:rPr lang="ru-RU" sz="2400" dirty="0"/>
            </a:br>
            <a:br>
              <a:rPr lang="ru-RU" sz="2400" dirty="0"/>
            </a:br>
            <a:r>
              <a:rPr lang="ru-RU" sz="2400" i="1" dirty="0"/>
              <a:t>Цель: вникнуть в структуру стереотипной игры: выделить цикл повторяющихся действий; выделить конкретные звукосочетания, слова и словосочетания в бормотании ребенка во время игры.</a:t>
            </a: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2. Сенсорная игра как возможность установления контакта.</a:t>
            </a:r>
            <a:br>
              <a:rPr lang="ru-RU" sz="2400" dirty="0"/>
            </a:br>
            <a:r>
              <a:rPr lang="ru-RU" sz="2400" i="1" dirty="0"/>
              <a:t> </a:t>
            </a:r>
            <a:r>
              <a:rPr lang="ru-RU" sz="2400" dirty="0"/>
              <a:t>Проведение сенсорных игр, является своеобразным привлечением ребёнка к дальнейшей учебной деятельности, педагогу. </a:t>
            </a:r>
            <a:br>
              <a:rPr lang="ru-RU" sz="2400" dirty="0"/>
            </a:br>
            <a:br>
              <a:rPr lang="ru-RU" sz="2400" dirty="0"/>
            </a:br>
            <a:r>
              <a:rPr lang="ru-RU" sz="2400" i="1" dirty="0"/>
              <a:t>Цель: сформировать новые чувственные ощущения. </a:t>
            </a:r>
            <a:endParaRPr lang="ru-RU" sz="32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21471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Сенсорные игры</a:t>
            </a:r>
            <a:br>
              <a:rPr lang="ru-RU" sz="36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 с красками</a:t>
            </a: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 descr="ÐÐ°ÑÑÐ¸Ð½ÐºÐ¸ Ð¿Ð¾ Ð·Ð°Ð¿ÑÐ¾ÑÑ ÐºÐ°ÑÑÐ¸Ð½ÐºÐ¸ ÐºÑÐ°ÑÐºÐ¸ ÐºÐ¸ÑÑÐ¸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285992"/>
            <a:ext cx="377101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ÐÐ°ÑÑÐ¸Ð½ÐºÐ¸ Ð¿Ð¾ Ð·Ð°Ð¿ÑÐ¾ÑÑ ÐºÐ°ÑÑÐ¸Ð½ÐºÐ¸ ÐºÑÐ°ÑÐºÐ¸ ÐºÐ¸ÑÑÐ¸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362557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572008"/>
            <a:ext cx="2975610" cy="2094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214290"/>
            <a:ext cx="8229600" cy="2571768"/>
          </a:xfrm>
        </p:spPr>
        <p:txBody>
          <a:bodyPr>
            <a:normAutofit/>
          </a:bodyPr>
          <a:lstStyle/>
          <a:p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 с водой</a:t>
            </a:r>
            <a:b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пример: « Кто быстрее», « Назови» и </a:t>
            </a:r>
            <a:r>
              <a:rPr lang="ru-RU" sz="1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ÐÐ¾ÑÐ¾Ð¶ÐµÐµ Ð¸Ð·Ð¾Ð±ÑÐ°Ð¶ÐµÐ½Ð¸Ðµ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785926"/>
            <a:ext cx="4143404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ÐÐ°ÑÑÐ¸Ð½ÐºÐ¸ Ð¿Ð¾ Ð·Ð°Ð¿ÑÐ¾ÑÑ ÐºÐ°ÑÑÐ¸Ð½ÐºÐ¸ Ð¸Ð³ÑÑ Ð´ÐµÑÐµÐ¹ Ñ Ð²Ð¾Ð´Ð¾Ð¹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286256"/>
            <a:ext cx="3600450" cy="24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ÐÐ°ÑÑÐ¸Ð½ÐºÐ¸ Ð¿Ð¾ Ð·Ð°Ð¿ÑÐ¾ÑÑ ÐºÐ°ÑÑÐ¸Ð½ÐºÐ¸ Ð¸Ð³ÑÑ Ð´ÐµÑÐµÐ¹ Ñ Ð²Ð¾Ð´Ð¾Ð¹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3214686"/>
            <a:ext cx="300039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29684" cy="2071702"/>
          </a:xfrm>
        </p:spPr>
        <p:txBody>
          <a:bodyPr>
            <a:normAutofit/>
          </a:bodyPr>
          <a:lstStyle/>
          <a:p>
            <a:r>
              <a:rPr lang="ru-RU" sz="2400" dirty="0"/>
              <a:t>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игры с мыльными пузырями</a:t>
            </a:r>
            <a:b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пример: « на пузырь я посмотрю, а потом его словлю».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ÐÐ°ÑÑÐ¸Ð½ÐºÐ¸ Ð¿Ð¾ Ð·Ð°Ð¿ÑÐ¾ÑÑ ÐºÐ°ÑÑÐ¸Ð½ÐºÐ¸ Ð¸Ð³ÑÑ Ð´ÐµÑÐµÐ¹ Ñ Ð¼ÑÐ»ÑÐ½ÑÐ¼Ð¸ Ð¿ÑÐ·ÑÑÑÐ¼Ð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321471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ÐÐ°ÑÑÐ¸Ð½ÐºÐ¸ Ð¿Ð¾ Ð·Ð°Ð¿ÑÐ¾ÑÑ ÐºÐ°ÑÑÐ¸Ð½ÐºÐ¸ Ð¸Ð³ÑÑ Ð´ÐµÑÐµÐ¹ Ñ Ð¼ÑÐ»ÑÐ½ÑÐ¼Ð¸ Ð¿ÑÐ·ÑÑÑÐ¼Ð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071810"/>
            <a:ext cx="300039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ÐÐ°ÑÑÐ¸Ð½ÐºÐ¸ Ð¿Ð¾ Ð·Ð°Ð¿ÑÐ¾ÑÑ ÐºÐ°ÑÑÐ¸Ð½ÐºÐ¸ Ð¸Ð³ÑÑ Ð´ÐµÑÐµÐ¹ Ñ Ð¼ÑÐ»ÑÐ½ÑÐ¼Ð¸ Ð¿ÑÐ·ÑÑÑÐ¼Ð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572008"/>
            <a:ext cx="321471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</TotalTime>
  <Words>544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Comic Sans MS</vt:lpstr>
      <vt:lpstr>Times New Roman</vt:lpstr>
      <vt:lpstr>Тема Office</vt:lpstr>
      <vt:lpstr>                                                  Коммуникативные игры для детей с ограниченными возможностями здоровья.   </vt:lpstr>
      <vt:lpstr>Актуальность: Рождение ребенка с нарушениями в развитии всегда является стрессом для семьи. Такой ребенок ограничен в свободе и социальной значимости. У него очень высокая степень зависимости от семьи, ограничены навыки взаимодействия в социуме. Своевременное оказание необходимой помощи в дошкольный период позволяет обеспечить коррекцию недостатков ребенка, улучшить его развитие, обеспечить его социальную значимость. Одним из направлений работы является формирование социально – коммуникативных навыков у детей с ограниченными возможностями здоровья, обеспечение условий для их продуктивного взаимодействия с окружающими.</vt:lpstr>
      <vt:lpstr>Цель работы: развитие системы межанализаторных связей как основы для формирования предпосылок общения  </vt:lpstr>
      <vt:lpstr>Работа по формированию социально – коммуникативных навыков у детей с ОВЗ проводится в нескольких направлениях:  1 направление: Установление зрительного и эмоционального контакта  2 направление: Подбор адекватной аффективной и сенсорной стимуляции  3 направление: Настрой ребенка на эмоциональное сопереживание  4 направление: Организация произвольного внимания – развитие способности к концентрации, распределению и переключению внимания</vt:lpstr>
      <vt:lpstr>Обязательные и необходимые     условия работы:  1. Налаживание контакта с ребенком, не настаивая на проведении конкретных игр, выполнение определенных заданий  2. Все, что происходит на занятии, должно сопровождаться эмоциональным комментарием, в ходе которого взрослый проговаривает все действия и ситуации. </vt:lpstr>
      <vt:lpstr>               Коммуникативные игры  1. Стереотипная игра как повод для знакомства (педагог наблюдает за игрой ребенка). «Игра-знакомство».  Цель: вникнуть в структуру стереотипной игры: выделить цикл повторяющихся действий; выделить конкретные звукосочетания, слова и словосочетания в бормотании ребенка во время игры.  2. Сенсорная игра как возможность установления контакта.  Проведение сенсорных игр, является своеобразным привлечением ребёнка к дальнейшей учебной деятельности, педагогу.   Цель: сформировать новые чувственные ощущения. </vt:lpstr>
      <vt:lpstr>Сенсорные игры   Игры с красками     </vt:lpstr>
      <vt:lpstr>игры с водой пример: « Кто быстрее», « Назови» и тд.</vt:lpstr>
      <vt:lpstr> игры с мыльными пузырями пример: « на пузырь я посмотрю, а потом его словлю».</vt:lpstr>
      <vt:lpstr>Игры со свечами ПРИМЕР: «кто сильнее подует» и тд.</vt:lpstr>
      <vt:lpstr>Игры со светом и тенями  Пример: «Солнечный зайчик», «Тени на стене», «Фонарик»,  «Темно – светло»</vt:lpstr>
      <vt:lpstr>Игры с крупами (гречка, горох, манная крупа, фасоль, рис)  Пример: «Где мои руки», «Сухой бассейн», «Золушка»,  «Приготовление еды» </vt:lpstr>
      <vt:lpstr>Игры с пластичными материалами  Пример: «Приготовим обед для кукол», «Огород» </vt:lpstr>
      <vt:lpstr>Игры со звуком </vt:lpstr>
      <vt:lpstr>Игры с движениями и тактильными ощущениями  Пример: «Догоню, догоню», «Змейка», «Самолетики», «Покатаем мячик», «Передай мяч», «Твой кубик, мой кубик», «Мы на лодочке плывём», «Твоя ладошка, моя ладошка», «Ладушки». </vt:lpstr>
      <vt:lpstr>Спасибо за внимание!</vt:lpstr>
    </vt:vector>
  </TitlesOfParts>
  <Company>CWTeam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                                            Тема: «Формирование социально – коммуникативных навыков у детей с ограниченными возможностями здоровья».</dc:title>
  <dc:creator>User</dc:creator>
  <cp:lastModifiedBy>Admin</cp:lastModifiedBy>
  <cp:revision>24</cp:revision>
  <dcterms:created xsi:type="dcterms:W3CDTF">2003-12-31T17:14:22Z</dcterms:created>
  <dcterms:modified xsi:type="dcterms:W3CDTF">2020-11-16T13:31:53Z</dcterms:modified>
</cp:coreProperties>
</file>