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4" r:id="rId3"/>
    <p:sldId id="306" r:id="rId4"/>
    <p:sldId id="273" r:id="rId5"/>
    <p:sldId id="271" r:id="rId6"/>
    <p:sldId id="274" r:id="rId7"/>
    <p:sldId id="302" r:id="rId8"/>
    <p:sldId id="275" r:id="rId9"/>
    <p:sldId id="279" r:id="rId10"/>
    <p:sldId id="281" r:id="rId11"/>
    <p:sldId id="296" r:id="rId12"/>
    <p:sldId id="298" r:id="rId13"/>
    <p:sldId id="283" r:id="rId14"/>
    <p:sldId id="272" r:id="rId15"/>
    <p:sldId id="301" r:id="rId16"/>
    <p:sldId id="303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ABBC7-70AD-463A-9EAC-85FC44476379}" type="datetimeFigureOut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4535C-7923-4822-9D35-7DA12F6752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76862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FE568-EAB5-40DE-BB30-15C26EB11A47}" type="datetimeFigureOut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CC2BF-5327-4F38-938F-59391ABCED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3543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E390-F8B0-4995-98A4-8E8466D5DBAE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AEBD-71F0-4D8A-8E5C-DD52C977B1FE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EF0D1-3B00-419D-88B4-307CEEE4D9CE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AFFD-FD4A-4C34-AB57-4B601CEA896E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2A95-EE28-4745-AE5A-6A8473A243CE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5F8BF-AB6D-4455-BA26-BBFF7EF34938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7A09-474A-4E11-B6F1-4C1DDC648FEB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5A30B-55A8-48E7-9F21-5A9887DAD518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1970F-2923-4473-AA2F-51127C9F88CE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00939-974B-418C-BF36-7E3D61E8572C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454B-014A-4D46-8324-9CC43569B0A3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3889E5-C35F-43D4-A373-57C57F7CF5F5}" type="datetime1">
              <a:rPr lang="ru-RU" smtClean="0"/>
              <a:pPr/>
              <a:t>вт 04.10.16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ЗДОРОВЫЙ ОБРАЗ ЖИЗНИ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77B3B1-8824-450F-AC22-CEB7E09E70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36912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Формирование здорового образа жизни Дошкольника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0213" y="1772816"/>
            <a:ext cx="45969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Родительское собрание</a:t>
            </a:r>
            <a:endParaRPr lang="ru-RU" sz="2800" b="1" u="sng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42493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МДОУ детский сад №17 «Аленка» город Серпухов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21500" y="4941168"/>
            <a:ext cx="573035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Подготовили  воспитатели:</a:t>
            </a:r>
          </a:p>
          <a:p>
            <a:pPr algn="r"/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Капелева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Ю.А.,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Шарова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П.Н.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Картинка 249 из 11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68991">
            <a:off x="1909210" y="4571038"/>
            <a:ext cx="2418861" cy="1814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482" name="Picture 2" descr="http://babblebox.ru/img/diet/123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3024">
            <a:off x="5826923" y="4651720"/>
            <a:ext cx="2369840" cy="1777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479928" cy="460851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</a:rPr>
              <a:t>Правильное питание </a:t>
            </a:r>
            <a:r>
              <a:rPr lang="ru-RU" sz="2400" dirty="0">
                <a:solidFill>
                  <a:srgbClr val="002060"/>
                </a:solidFill>
              </a:rPr>
              <a:t>– это то, о чем должны заботиться родители в первую очередь, желая увидеть своего ребенка здоровым. Некогда древнегреческий философ Сократ дал человечеству совет </a:t>
            </a:r>
            <a:r>
              <a:rPr lang="ru-RU" sz="2400" b="1" i="1" dirty="0">
                <a:solidFill>
                  <a:srgbClr val="002060"/>
                </a:solidFill>
              </a:rPr>
              <a:t>“Есть, чтобы жить, а не жить, чтобы есть”</a:t>
            </a:r>
            <a:r>
              <a:rPr lang="ru-RU" sz="2400" dirty="0">
                <a:solidFill>
                  <a:srgbClr val="002060"/>
                </a:solidFill>
              </a:rPr>
              <a:t>. Никто еще не оспорил Сократа, но следуют его советам немногие. Родителям нельзя забывать о том, что соблюдение режима питания – основа здорового образа жизни. Правильное питание организовать не просто. Нужно заботиться о том, чтобы в рационе ребенка правильно сочетались различные продукты и химические вещества.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714357"/>
          </a:xfrm>
        </p:spPr>
        <p:txBody>
          <a:bodyPr/>
          <a:lstStyle/>
          <a:p>
            <a:pPr algn="ctr">
              <a:defRPr/>
            </a:pPr>
            <a:r>
              <a:rPr lang="ru-RU" sz="3600" b="1" u="sng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Полноценное питание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pic>
        <p:nvPicPr>
          <p:cNvPr id="4" name="Picture 8" descr="C:\Documents and Settings\Ольга Владимировна.D59F57820155412\Мои документы\Мои рисунки\1642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1000108"/>
            <a:ext cx="1321680" cy="1857370"/>
          </a:xfrm>
          <a:ln w="38100">
            <a:solidFill>
              <a:srgbClr val="00FFFF"/>
            </a:solidFill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51520" y="3068960"/>
            <a:ext cx="388843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</a:rPr>
              <a:t>Если  </a:t>
            </a:r>
            <a:r>
              <a:rPr lang="ru-RU" sz="2000" b="1" dirty="0" smtClean="0">
                <a:solidFill>
                  <a:srgbClr val="002060"/>
                </a:solidFill>
              </a:rPr>
              <a:t>дошкольник </a:t>
            </a:r>
            <a:r>
              <a:rPr lang="ru-RU" sz="2000" b="1" dirty="0">
                <a:solidFill>
                  <a:srgbClr val="002060"/>
                </a:solidFill>
              </a:rPr>
              <a:t>будет питаться рационально, разнообразно, ежедневно получая все необходимые его организму вещества, то вы скоро заметите, что чадо радует вас не только хорошим настроением и здоровым цветом лица, но </a:t>
            </a:r>
            <a:r>
              <a:rPr lang="ru-RU" sz="2000" b="1" dirty="0" smtClean="0">
                <a:solidFill>
                  <a:srgbClr val="002060"/>
                </a:solidFill>
              </a:rPr>
              <a:t>и успехами в различных видах деятельности </a:t>
            </a:r>
            <a:r>
              <a:rPr lang="ru-RU" sz="2000" b="1" dirty="0" err="1" smtClean="0">
                <a:solidFill>
                  <a:srgbClr val="002060"/>
                </a:solidFill>
              </a:rPr>
              <a:t>вДОУ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11960" y="1196752"/>
            <a:ext cx="4752528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РЕБЕНОК </a:t>
            </a:r>
            <a:r>
              <a:rPr lang="ru-RU" b="1" dirty="0" smtClean="0">
                <a:solidFill>
                  <a:srgbClr val="C00000"/>
                </a:solidFill>
              </a:rPr>
              <a:t> ДОШКОЛЬНОГО </a:t>
            </a:r>
            <a:r>
              <a:rPr lang="ru-RU" b="1" dirty="0">
                <a:solidFill>
                  <a:srgbClr val="C00000"/>
                </a:solidFill>
              </a:rPr>
              <a:t>ВОЗРАСТА </a:t>
            </a:r>
          </a:p>
          <a:p>
            <a:pPr algn="ctr"/>
            <a:r>
              <a:rPr lang="ru-RU" b="1" u="sng" dirty="0">
                <a:solidFill>
                  <a:srgbClr val="C00000"/>
                </a:solidFill>
              </a:rPr>
              <a:t>ДОЛЖЕН ЕЖЕДНЕВНО ПОЛУЧАТЬ: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Сливочное масло: 30–40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Растительное масло: 15–20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Хлеб (пшеничный и ржаной): 200–300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Крупы и макаронные изделия: 40–60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Картофель: 200–300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Овощи: 300–400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Фрукты свежие: 200–300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Сок: 150–200 мл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Сахар: 50–70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Кондитерские изделия: 20–30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Молоко, молочные продукты: 300–400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Мясо птицы (филе): 100–130 г 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Рыба (филе): 50–70 г 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20688"/>
            <a:ext cx="3659188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95536" y="3356992"/>
            <a:ext cx="829017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</a:rPr>
              <a:t>      Главное </a:t>
            </a:r>
            <a:r>
              <a:rPr lang="ru-RU" sz="2800" b="1" dirty="0">
                <a:solidFill>
                  <a:srgbClr val="002060"/>
                </a:solidFill>
              </a:rPr>
              <a:t>правило, о котором часто забывают родители, – питание должно быть </a:t>
            </a:r>
            <a:r>
              <a:rPr lang="ru-RU" sz="2800" b="1" dirty="0">
                <a:solidFill>
                  <a:srgbClr val="FF0000"/>
                </a:solidFill>
              </a:rPr>
              <a:t>разнообразным</a:t>
            </a:r>
            <a:r>
              <a:rPr lang="ru-RU" sz="2800" b="1" dirty="0">
                <a:solidFill>
                  <a:srgbClr val="002060"/>
                </a:solidFill>
              </a:rPr>
              <a:t>. Это важнейший фактор, который способствует нормальному интеллектуальному и физическому развитию ребенка.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6516216" y="692696"/>
            <a:ext cx="2376264" cy="1944216"/>
            <a:chOff x="1475656" y="620688"/>
            <a:chExt cx="3096344" cy="2318482"/>
          </a:xfrm>
        </p:grpSpPr>
        <p:pic>
          <p:nvPicPr>
            <p:cNvPr id="17410" name="Picture 2" descr="http://img.perezhilton.com/wp-content/uploads/2008/06/atheburger__oP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75656" y="620688"/>
              <a:ext cx="3096344" cy="231848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cxnSp>
          <p:nvCxnSpPr>
            <p:cNvPr id="8" name="Прямая соединительная линия 7"/>
            <p:cNvCxnSpPr/>
            <p:nvPr/>
          </p:nvCxnSpPr>
          <p:spPr>
            <a:xfrm>
              <a:off x="1475656" y="620688"/>
              <a:ext cx="3096344" cy="230425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1475656" y="620688"/>
              <a:ext cx="3096344" cy="230425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251520" y="620688"/>
            <a:ext cx="2232248" cy="2088232"/>
            <a:chOff x="251520" y="620688"/>
            <a:chExt cx="2232248" cy="2088232"/>
          </a:xfrm>
        </p:grpSpPr>
        <p:pic>
          <p:nvPicPr>
            <p:cNvPr id="13" name="Рисунок 12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620688"/>
              <a:ext cx="2232248" cy="208823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cxnSp>
          <p:nvCxnSpPr>
            <p:cNvPr id="15" name="Прямая соединительная линия 14"/>
            <p:cNvCxnSpPr/>
            <p:nvPr/>
          </p:nvCxnSpPr>
          <p:spPr>
            <a:xfrm>
              <a:off x="251520" y="692696"/>
              <a:ext cx="2232248" cy="201622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51520" y="620688"/>
              <a:ext cx="2160240" cy="201622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407920" cy="5256584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002060"/>
                </a:solidFill>
              </a:rPr>
              <a:t>Родителям </a:t>
            </a:r>
            <a:r>
              <a:rPr lang="ru-RU" dirty="0">
                <a:solidFill>
                  <a:srgbClr val="002060"/>
                </a:solidFill>
              </a:rPr>
              <a:t>необходимо знать </a:t>
            </a:r>
            <a:r>
              <a:rPr lang="ru-RU" b="1" dirty="0">
                <a:solidFill>
                  <a:srgbClr val="002060"/>
                </a:solidFill>
              </a:rPr>
              <a:t>критерии эффективности воспитания </a:t>
            </a:r>
            <a:r>
              <a:rPr lang="ru-RU" b="1" dirty="0" smtClean="0">
                <a:solidFill>
                  <a:srgbClr val="002060"/>
                </a:solidFill>
              </a:rPr>
              <a:t>ЗОЖ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 положительная </a:t>
            </a:r>
            <a:r>
              <a:rPr lang="ru-RU" dirty="0">
                <a:solidFill>
                  <a:srgbClr val="002060"/>
                </a:solidFill>
              </a:rPr>
              <a:t>динамика </a:t>
            </a:r>
            <a:r>
              <a:rPr lang="ru-RU" dirty="0" smtClean="0">
                <a:solidFill>
                  <a:srgbClr val="002060"/>
                </a:solidFill>
              </a:rPr>
              <a:t>физического состояния </a:t>
            </a:r>
            <a:r>
              <a:rPr lang="ru-RU" dirty="0">
                <a:solidFill>
                  <a:srgbClr val="002060"/>
                </a:solidFill>
              </a:rPr>
              <a:t>вашего ребенка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 уменьшение </a:t>
            </a:r>
            <a:r>
              <a:rPr lang="ru-RU" dirty="0">
                <a:solidFill>
                  <a:srgbClr val="002060"/>
                </a:solidFill>
              </a:rPr>
              <a:t>заболеваемости;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 формирование </a:t>
            </a:r>
            <a:r>
              <a:rPr lang="ru-RU" dirty="0">
                <a:solidFill>
                  <a:srgbClr val="002060"/>
                </a:solidFill>
              </a:rPr>
              <a:t>у ребенка умений выстраивать отношения со сверстниками, родителями и другими </a:t>
            </a:r>
            <a:r>
              <a:rPr lang="ru-RU" dirty="0" smtClean="0">
                <a:solidFill>
                  <a:srgbClr val="002060"/>
                </a:solidFill>
              </a:rPr>
              <a:t>людьми;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Blip>
                <a:blip r:embed="rId2"/>
              </a:buBlip>
            </a:pPr>
            <a:r>
              <a:rPr lang="ru-RU" dirty="0" smtClean="0">
                <a:solidFill>
                  <a:srgbClr val="002060"/>
                </a:solidFill>
              </a:rPr>
              <a:t> снижение </a:t>
            </a:r>
            <a:r>
              <a:rPr lang="ru-RU" dirty="0">
                <a:solidFill>
                  <a:srgbClr val="002060"/>
                </a:solidFill>
              </a:rPr>
              <a:t>уровня тревожности и агрессивности.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57166"/>
            <a:ext cx="8291264" cy="614366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solidFill>
                  <a:srgbClr val="006600"/>
                </a:solidFill>
              </a:rPr>
              <a:t>Задача ДОУ </a:t>
            </a:r>
            <a:r>
              <a:rPr lang="ru-RU" b="1" dirty="0">
                <a:solidFill>
                  <a:srgbClr val="006600"/>
                </a:solidFill>
              </a:rPr>
              <a:t>и </a:t>
            </a:r>
            <a:r>
              <a:rPr lang="ru-RU" b="1" dirty="0" smtClean="0">
                <a:solidFill>
                  <a:srgbClr val="006600"/>
                </a:solidFill>
              </a:rPr>
              <a:t>родителей</a:t>
            </a:r>
            <a:r>
              <a:rPr lang="ru-RU" dirty="0" smtClean="0">
                <a:solidFill>
                  <a:srgbClr val="006600"/>
                </a:solidFill>
              </a:rPr>
              <a:t> – объяснить детям, </a:t>
            </a:r>
            <a:r>
              <a:rPr lang="ru-RU" dirty="0">
                <a:solidFill>
                  <a:srgbClr val="006600"/>
                </a:solidFill>
              </a:rPr>
              <a:t>что красота (а ведь каждый из них хочет быть красивым и любимым) – это красота физическая, духовная, это здоровье. К нашему большому сожалению, медицинские обследования детей, ежегодно </a:t>
            </a:r>
            <a:r>
              <a:rPr lang="ru-RU" dirty="0" smtClean="0">
                <a:solidFill>
                  <a:srgbClr val="006600"/>
                </a:solidFill>
              </a:rPr>
              <a:t>проводимые, </a:t>
            </a:r>
            <a:r>
              <a:rPr lang="ru-RU" dirty="0">
                <a:solidFill>
                  <a:srgbClr val="006600"/>
                </a:solidFill>
              </a:rPr>
              <a:t>выявляют все больше и больше заболеваний </a:t>
            </a:r>
            <a:r>
              <a:rPr lang="ru-RU" dirty="0" smtClean="0">
                <a:solidFill>
                  <a:srgbClr val="006600"/>
                </a:solidFill>
              </a:rPr>
              <a:t>у детей и </a:t>
            </a:r>
            <a:r>
              <a:rPr lang="ru-RU" dirty="0">
                <a:solidFill>
                  <a:srgbClr val="006600"/>
                </a:solidFill>
              </a:rPr>
              <a:t>подростков. Наши дети, еще только начинающие жить, зачастую уже имеют целый “букет” достаточно серьезных хронических заболеваний. </a:t>
            </a:r>
          </a:p>
          <a:p>
            <a:pPr algn="just"/>
            <a:r>
              <a:rPr lang="ru-RU" dirty="0">
                <a:solidFill>
                  <a:srgbClr val="006600"/>
                </a:solidFill>
              </a:rPr>
              <a:t>По исследованиям ученых здоровье человека на </a:t>
            </a:r>
            <a:r>
              <a:rPr lang="ru-RU" b="1" dirty="0">
                <a:solidFill>
                  <a:srgbClr val="C00000"/>
                </a:solidFill>
              </a:rPr>
              <a:t>50%</a:t>
            </a:r>
            <a:r>
              <a:rPr lang="ru-RU" dirty="0">
                <a:solidFill>
                  <a:srgbClr val="006600"/>
                </a:solidFill>
              </a:rPr>
              <a:t> - его </a:t>
            </a:r>
            <a:r>
              <a:rPr lang="ru-RU" b="1" i="1" dirty="0">
                <a:solidFill>
                  <a:srgbClr val="C00000"/>
                </a:solidFill>
              </a:rPr>
              <a:t>образ жизни</a:t>
            </a:r>
            <a:r>
              <a:rPr lang="ru-RU" dirty="0">
                <a:solidFill>
                  <a:srgbClr val="006600"/>
                </a:solidFill>
              </a:rPr>
              <a:t>, на 20% - </a:t>
            </a:r>
            <a:r>
              <a:rPr lang="ru-RU" b="1" dirty="0">
                <a:solidFill>
                  <a:srgbClr val="006600"/>
                </a:solidFill>
              </a:rPr>
              <a:t>наследственность</a:t>
            </a:r>
            <a:r>
              <a:rPr lang="ru-RU" dirty="0">
                <a:solidFill>
                  <a:srgbClr val="006600"/>
                </a:solidFill>
              </a:rPr>
              <a:t>, еще 20 % - </a:t>
            </a:r>
            <a:r>
              <a:rPr lang="ru-RU" b="1" dirty="0">
                <a:solidFill>
                  <a:srgbClr val="006600"/>
                </a:solidFill>
              </a:rPr>
              <a:t>окружающая среда</a:t>
            </a:r>
            <a:r>
              <a:rPr lang="ru-RU" dirty="0">
                <a:solidFill>
                  <a:srgbClr val="006600"/>
                </a:solidFill>
              </a:rPr>
              <a:t> и только 10% - </a:t>
            </a:r>
            <a:r>
              <a:rPr lang="ru-RU" b="1" dirty="0">
                <a:solidFill>
                  <a:srgbClr val="006600"/>
                </a:solidFill>
              </a:rPr>
              <a:t>здравоохранение</a:t>
            </a:r>
            <a:r>
              <a:rPr lang="ru-RU" dirty="0" smtClean="0">
                <a:solidFill>
                  <a:srgbClr val="006600"/>
                </a:solidFill>
              </a:rPr>
              <a:t>.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ostya\Pictures\разное\12526_8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35696" cy="1533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Картинка 460 из 114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44812"/>
            <a:ext cx="2027337" cy="151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6849" name="Rectangle 1"/>
          <p:cNvSpPr>
            <a:spLocks noGrp="1" noChangeArrowheads="1"/>
          </p:cNvSpPr>
          <p:nvPr>
            <p:ph idx="1"/>
          </p:nvPr>
        </p:nvSpPr>
        <p:spPr>
          <a:xfrm>
            <a:off x="1357290" y="714375"/>
            <a:ext cx="7500960" cy="5863144"/>
          </a:xfrm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Баня, сауна, бассейн;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Массажи;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Проветривание, влажная уборка помещений;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Создание условий для ребенка (своя комната или уголок);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Ограничение просмотра телевизора, игр на компьютере;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Семейный уют и дружеские отношения в семье;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Привитие гигиенических навыков; </a:t>
            </a:r>
          </a:p>
          <a:p>
            <a:pPr algn="just"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Походы в лес, на экскурсии, на концерты, в театр.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endParaRPr lang="ru-RU" sz="2800" dirty="0" smtClean="0">
              <a:latin typeface="Arial Narrow" pitchFamily="34" charset="0"/>
            </a:endParaRPr>
          </a:p>
        </p:txBody>
      </p:sp>
      <p:pic>
        <p:nvPicPr>
          <p:cNvPr id="10242" name="Picture 2" descr="Картинка 32 из 113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19" y="0"/>
            <a:ext cx="1682093" cy="154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din.npi-tu.ru/upload/image/_2011/12/01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19"/>
            <a:ext cx="8712968" cy="4817267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http://ddu511.minsk.edu.by/sm.aspx?uid=3387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04"/>
            <a:ext cx="1390351" cy="1423989"/>
          </a:xfrm>
          <a:prstGeom prst="rect">
            <a:avLst/>
          </a:prstGeom>
          <a:noFill/>
        </p:spPr>
      </p:pic>
      <p:pic>
        <p:nvPicPr>
          <p:cNvPr id="7170" name="Picture 2" descr="http://ddu511.minsk.edu.by/sm.aspx?uid=3387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5728"/>
            <a:ext cx="1500198" cy="1965775"/>
          </a:xfrm>
          <a:prstGeom prst="rect">
            <a:avLst/>
          </a:prstGeom>
          <a:noFill/>
        </p:spPr>
      </p:pic>
      <p:pic>
        <p:nvPicPr>
          <p:cNvPr id="7173" name="Picture 5" descr="http://ddu511.minsk.edu.by/sm.aspx?uid=3387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214818"/>
            <a:ext cx="828675" cy="2181226"/>
          </a:xfrm>
          <a:prstGeom prst="rect">
            <a:avLst/>
          </a:prstGeom>
          <a:noFill/>
        </p:spPr>
      </p:pic>
      <p:pic>
        <p:nvPicPr>
          <p:cNvPr id="7175" name="Picture 7" descr="http://ddu511.minsk.edu.by/sm.aspx?uid=3387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357166"/>
            <a:ext cx="1196586" cy="1714512"/>
          </a:xfrm>
          <a:prstGeom prst="rect">
            <a:avLst/>
          </a:prstGeom>
          <a:noFill/>
        </p:spPr>
      </p:pic>
      <p:pic>
        <p:nvPicPr>
          <p:cNvPr id="7177" name="Picture 9" descr="http://ddu511.minsk.edu.by/sm.aspx?uid=33880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571876"/>
            <a:ext cx="1990725" cy="1924051"/>
          </a:xfrm>
          <a:prstGeom prst="rect">
            <a:avLst/>
          </a:prstGeom>
          <a:noFill/>
        </p:spPr>
      </p:pic>
      <p:pic>
        <p:nvPicPr>
          <p:cNvPr id="7179" name="Picture 11" descr="http://ddu511.minsk.edu.by/sm.aspx?uid=3388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2214554"/>
            <a:ext cx="1309690" cy="1571629"/>
          </a:xfrm>
          <a:prstGeom prst="rect">
            <a:avLst/>
          </a:prstGeom>
          <a:noFill/>
        </p:spPr>
      </p:pic>
      <p:pic>
        <p:nvPicPr>
          <p:cNvPr id="7181" name="Picture 13" descr="http://ddu511.minsk.edu.by/sm.aspx?uid=33884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1538" y="4143380"/>
            <a:ext cx="1600200" cy="1819276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1857364"/>
            <a:ext cx="8429684" cy="1941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  <a:ea typeface="+mj-ea"/>
                <a:cs typeface="+mj-cs"/>
              </a:rPr>
              <a:t>Спасибо за внимание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!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428728" y="5643578"/>
            <a:ext cx="6400800" cy="7096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ostya\Pictures\разное\24.0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025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Rectangle 1"/>
          <p:cNvSpPr>
            <a:spLocks noGrp="1" noChangeArrowheads="1"/>
          </p:cNvSpPr>
          <p:nvPr>
            <p:ph idx="1"/>
          </p:nvPr>
        </p:nvSpPr>
        <p:spPr>
          <a:xfrm>
            <a:off x="1403648" y="1022539"/>
            <a:ext cx="6858018" cy="4955203"/>
          </a:xfrm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anchor="ctr">
            <a:spAutoFit/>
          </a:bodyPr>
          <a:lstStyle/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Закон “Об образовании” (ст.18) возлагает всю ответственность за воспитание детей на семью, а все остальные социальные институты (в том числе дошкольные учреждения) призваны содействовать и дополнять семейную воспитательную деятельность.</a:t>
            </a:r>
          </a:p>
          <a:p>
            <a:pPr marL="0" indent="0" algn="ctr">
              <a:spcBef>
                <a:spcPct val="0"/>
              </a:spcBef>
              <a:buFontTx/>
              <a:buNone/>
              <a:defRPr/>
            </a:pPr>
            <a:endParaRPr lang="ru-RU" sz="2800" dirty="0" smtClean="0">
              <a:latin typeface="Arial Narrow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2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610160" cy="5951584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Здоровые дети - это великое счастье.</a:t>
            </a:r>
            <a:r>
              <a:rPr lang="ru-RU" dirty="0">
                <a:solidFill>
                  <a:srgbClr val="002060"/>
                </a:solidFill>
              </a:rPr>
              <a:t> На протяжении веков люди искали панацею от болезней и видели ее секреты то в специфике питания, то в закаливании, то в отдельных видах физических упражнений. А панацея эта, оказывается, рядом. Она кроется в здоровом образе жизни. С первой минуты рождения ребенка эта истина должна находиться в основе его воспитания - именно сейчас закладывается фундамент пирамиды здоровья, к вершине которой человек поднимается всю жизнь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42918"/>
            <a:ext cx="8046636" cy="54292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Быть здоровым - естественное стремление человека. Здоровье означает не просто отсутствие болезней, но и физическое, психическое и социальное благополучие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algn="ctr">
              <a:buNone/>
            </a:pPr>
            <a:endParaRPr lang="ru-RU" b="1" u="sng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ВИДЫ ЗДОРОВЬЯ</a:t>
            </a:r>
          </a:p>
          <a:p>
            <a:pPr marL="514350" indent="-514350"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Физическое здоровье</a:t>
            </a:r>
          </a:p>
          <a:p>
            <a:pPr marL="514350" indent="-514350"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Психическое здоровье</a:t>
            </a:r>
          </a:p>
          <a:p>
            <a:pPr marL="514350" indent="-514350"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B050"/>
                </a:solidFill>
              </a:rPr>
              <a:t>Нравственное здоровье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572428" cy="3792484"/>
          </a:xfrm>
        </p:spPr>
        <p:txBody>
          <a:bodyPr>
            <a:noAutofit/>
          </a:bodyPr>
          <a:lstStyle/>
          <a:p>
            <a:pPr marL="0" algn="just">
              <a:lnSpc>
                <a:spcPct val="120000"/>
              </a:lnSpc>
              <a:spcBef>
                <a:spcPts val="0"/>
              </a:spcBef>
            </a:pPr>
            <a:r>
              <a:rPr lang="ru-RU" sz="2800" b="1" dirty="0" smtClean="0">
                <a:solidFill>
                  <a:srgbClr val="006600"/>
                </a:solidFill>
              </a:rPr>
              <a:t>Физическое </a:t>
            </a:r>
            <a:r>
              <a:rPr lang="ru-RU" sz="2800" b="1" dirty="0">
                <a:solidFill>
                  <a:srgbClr val="006600"/>
                </a:solidFill>
              </a:rPr>
              <a:t>здоровье</a:t>
            </a:r>
            <a:r>
              <a:rPr lang="ru-RU" sz="2800" dirty="0">
                <a:solidFill>
                  <a:srgbClr val="00660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- это естественное состояние организма, обусловленное нормальным функционированием всех его органов и систем. Если хорошо работают все органы и системы, то и весь организм человека (система саморегулирующаяся) правильно функционирует и развивается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362176" cy="3600400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6600"/>
                </a:solidFill>
              </a:rPr>
              <a:t>Психическое здоровье </a:t>
            </a:r>
            <a:r>
              <a:rPr lang="ru-RU" dirty="0" smtClean="0">
                <a:solidFill>
                  <a:srgbClr val="002060"/>
                </a:solidFill>
              </a:rPr>
              <a:t>зависит от состояния головного мозга, оно характеризуется уровнем и качеством мышления, развитием внимания и памяти, степенью эмоциональной устойчивости, развитием волевых качеств.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Kostya\Pictures\разное\child-comp-2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73016"/>
            <a:ext cx="4032273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716016" y="45811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496944" cy="5688632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>
                <a:solidFill>
                  <a:srgbClr val="00B050"/>
                </a:solidFill>
              </a:rPr>
              <a:t>Нравственное здоровье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определяется теми моральными принципами, которые являются основой социальной жизни человека, т.е. жизни в определенном человеческом обществе. Отличительными признаками нравственного здоровья человека являются, прежде всего, сознательное отношение к труду, овладение сокровищами культуры, активное неприятие нравов и привычек, противоречащих нормальному образу жизни. Поэтому социальное здоровье считается высшей мерой человеческого здоровья.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00042"/>
            <a:ext cx="7543824" cy="60007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Каждый родитель хочет видеть своих детей здоровыми и счастливыми, но не задумывается о том, как сделать, чтобы их дети жили в ладу с собой, с окружающим их миром, с людьми. 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Секрет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этой гармонии прост — здоровый образ жизни: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lvl="0"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поддержание физического здоровья, </a:t>
            </a:r>
          </a:p>
          <a:p>
            <a:pPr lvl="0"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отсутствие вредных привычек, </a:t>
            </a:r>
          </a:p>
          <a:p>
            <a:pPr lvl="0"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правильное питание, </a:t>
            </a:r>
          </a:p>
          <a:p>
            <a:pPr lvl="0" algn="just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радостное ощущение своего существования в этом мире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ЗДОРОВЫЙ ОБРАЗ ЖИЗНИ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370</TotalTime>
  <Words>870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Формирование здорового образа жизни Дошкольника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Полноценное питание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Растите удачника! (маленькие хитрости) Советы психолога</dc:title>
  <dc:creator>Ольга Владимировна</dc:creator>
  <cp:lastModifiedBy>Администратор</cp:lastModifiedBy>
  <cp:revision>63</cp:revision>
  <dcterms:created xsi:type="dcterms:W3CDTF">2010-11-26T08:21:12Z</dcterms:created>
  <dcterms:modified xsi:type="dcterms:W3CDTF">2016-10-04T11:22:20Z</dcterms:modified>
</cp:coreProperties>
</file>