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83" r:id="rId2"/>
    <p:sldId id="27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82" r:id="rId11"/>
    <p:sldId id="280" r:id="rId12"/>
    <p:sldId id="281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99FF33"/>
    <a:srgbClr val="FF99CC"/>
    <a:srgbClr val="CC99FF"/>
    <a:srgbClr val="0033CC"/>
    <a:srgbClr val="66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81993C-C95A-4601-8C44-61C79F3A6A77}" type="datetimeFigureOut">
              <a:rPr lang="ru-RU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36FB6B3-4430-4F30-9C13-07669B688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E05A2CA-D5C5-4360-BE76-A21DBB02142F}" type="slidenum">
              <a:rPr lang="ru-RU" altLang="ru-RU">
                <a:latin typeface="Calibri" panose="020F0502020204030204" pitchFamily="34" charset="0"/>
              </a:rPr>
              <a:pPr/>
              <a:t>13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0AFD1F-C9F3-4430-853F-BD97144DEDAC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EDD1F-FF93-4DAC-9701-548EEAE2C6F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6946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01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829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8146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1753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2488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8ABFF3-48C4-4BE8-845B-C154D7E703A1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B4B51-88EF-4F15-935E-02650991CAB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2860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DD7850-18F4-4731-84D2-B6C8CCF90C7B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B67BA-B5AB-4C00-9699-20D1EA8CBC5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18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82074-AA1F-4CD6-8CC1-30C7A6221965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D302C-70DC-4642-9E19-BC86E7CFB93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282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B8A5D4-014E-4DA5-8A11-BDFD6A4A439D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911BB4-9D22-498A-B3E1-64C6AFF5733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448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D07C23-141D-4F14-84B3-3431CBA2D85B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A81E4-CC22-44BC-9682-C21C66B203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777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455430-DA0B-4724-9C6E-C10B0387E53C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1C748-15CA-42D2-A6CC-60A37B04C4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71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4A135A-D4B6-49AB-A462-64AFFB8C1A28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39074-FBF3-4025-807D-68C29AC2B0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039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6D151-0801-4752-98CD-BE985BF1E442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8D114-4319-4CFA-9179-855FA0FA8F0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371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FE9B0B-193E-4D46-BD81-6F88600FC32C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CAADC-C78F-4064-90F0-12EEBF96122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25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A47CB8-5ED9-4B27-9423-3A5FFC2E5FC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95677-88D9-44AD-ABE6-80BA5333D27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1098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413D61-DE86-4EC9-91B0-4C09D262FB83}" type="datetimeFigureOut">
              <a:rPr lang="ru-RU" smtClean="0"/>
              <a:pPr>
                <a:defRPr/>
              </a:pPr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08B3786-1543-4C45-8E89-82291D099F7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047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uinfo=sw-1291-sh-775-fw-1066-fh-569-pd-1&amp;p=1&amp;text=%D1%80%D0%B8%D1%81%D1%83%D0%BD%D0%BA%D0%B8%20%D1%81%20%D0%BA%D1%80%D0%B8%D0%B7%D0%B8%D1%81%D0%BE%D0%BC%20%D0%B4%D0%B5%D1%82%D0%B5%D0%B9%203-%D1%85%20%D0%BB%D0%B5%D1%82&amp;noreask=1&amp;pos=30&amp;rpt=simage&amp;lr=10898&amp;img_url=http://forum.ozpp.ru/image.php?s=baedb272987f7453bee798b6811e5e46&amp;u=137338&amp;dateline=135218594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p=5&amp;text=%D0%A0%D0%98%D0%A1%D0%A3%D0%9D%D0%9A%D0%98%20%20%D0%A3%D0%9F%D0%A0%D0%AF%D0%9C%D0%AB%D0%A5%20%D0%94%D0%95%D0%A2%D0%95%D0%99&amp;pos=151&amp;uinfo=sw-1291-sh-775-fw-1066-fh-569-pd-1&amp;rpt=simage&amp;img_url=http://ds2483.msk.ru/pic/psyho38-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1%80%D0%B8%D1%81%D1%83%D0%BD%D0%BA%D0%B8%20%D0%B8%D1%81%D1%82%D0%B5%D1%80%D0%B8%D0%BA%D0%B0%20%D1%83%20%D0%B4%D0%B5%D1%82%D0%B5%D0%B9&amp;pos=22&amp;uinfo=sw-1291-sh-775-fw-1066-fh-569-pd-1&amp;rpt=simage&amp;img_url=http://fenwaybound.typepad.com/fenway_bound/images/2008/08/26/crybaby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7272807" cy="220601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клуб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ребенок»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6592" y="2636912"/>
            <a:ext cx="5826719" cy="1096899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«Адаптация к детскому саду»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«Кризис трех лет»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hangingPunct="1"/>
            <a:r>
              <a:rPr lang="ru-RU" altLang="ru-RU" dirty="0" smtClean="0">
                <a:latin typeface="Monotype Corsiva" panose="03010101010201010101" pitchFamily="66" charset="0"/>
              </a:rPr>
              <a:t>Педагог-психолог </a:t>
            </a:r>
            <a:r>
              <a:rPr lang="ru-RU" altLang="ru-RU" dirty="0">
                <a:latin typeface="Monotype Corsiva" panose="03010101010201010101" pitchFamily="66" charset="0"/>
              </a:rPr>
              <a:t>МАДОУ «Детский сад № 6 « Светлячок»</a:t>
            </a:r>
          </a:p>
          <a:p>
            <a:pPr algn="r" eaLnBrk="1" hangingPunct="1"/>
            <a:r>
              <a:rPr lang="ru-RU" altLang="ru-RU" dirty="0">
                <a:latin typeface="Monotype Corsiva" panose="03010101010201010101" pitchFamily="66" charset="0"/>
              </a:rPr>
              <a:t>Поповой И.В.</a:t>
            </a:r>
          </a:p>
        </p:txBody>
      </p:sp>
    </p:spTree>
    <p:extLst>
      <p:ext uri="{BB962C8B-B14F-4D97-AF65-F5344CB8AC3E}">
        <p14:creationId xmlns:p14="http://schemas.microsoft.com/office/powerpoint/2010/main" val="197311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70681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3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53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</a:t>
            </a:r>
            <a:br>
              <a:rPr lang="ru-RU" sz="53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вижу что с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тобой происходит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75656" y="164443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Протест, бунт</a:t>
            </a:r>
            <a:endParaRPr lang="ru-RU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05064"/>
            <a:ext cx="2736304" cy="222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139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994850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</a:t>
            </a:r>
            <a:br>
              <a:rPr lang="ru-RU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вижу что с тобой происходит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Обесценивание</a:t>
            </a:r>
            <a:endParaRPr lang="ru-RU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826" y="3140969"/>
            <a:ext cx="3361406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11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609600"/>
            <a:ext cx="7922841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</a:t>
            </a:r>
            <a:br>
              <a:rPr lang="ru-RU" sz="4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вижу что с тобой происходит»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Деспотизм</a:t>
            </a:r>
            <a:endParaRPr lang="ru-RU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84984"/>
            <a:ext cx="3456384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08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323850" y="333375"/>
            <a:ext cx="8135938" cy="5832475"/>
          </a:xfrm>
          <a:prstGeom prst="verticalScroll">
            <a:avLst/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2" name="Прямоугольник 5"/>
          <p:cNvSpPr>
            <a:spLocks noChangeArrowheads="1"/>
          </p:cNvSpPr>
          <p:nvPr/>
        </p:nvSpPr>
        <p:spPr bwMode="auto">
          <a:xfrm>
            <a:off x="1187450" y="433388"/>
            <a:ext cx="6399213" cy="558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altLang="ru-RU" sz="2400" b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Кризис 3 лет у ребенка – это вовсе не проявление вредности или негативной наследственности, а природная необходимость испытать себя, закрепить ощущение силы воли и собственной значимости.    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Это серьезное испытание и для родителей тоже, но ребенку в это время приходится еще тяжелее. Он не понимает, что с ним происходит, не в состоянии контролировать свое поведение. А капризы, упрямство, истерики – это язык ребенка, его способ сообщить взрослым о своих потребностях.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Кризис 3-х лет – это жизненный этап, без которого невозможно становление личности ребенка!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нужно пережить!</a:t>
            </a:r>
          </a:p>
          <a:p>
            <a:pPr algn="just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ru-RU" altLang="ru-RU" sz="20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275" y="4152900"/>
            <a:ext cx="1465263" cy="2012950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srgbClr val="000000">
                <a:alpha val="39999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27675"/>
            <a:ext cx="7272808" cy="5797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Правила 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родительского клуба </a:t>
            </a:r>
            <a:endParaRPr lang="en-US" sz="2400" b="1" dirty="0" smtClean="0">
              <a:solidFill>
                <a:schemeClr val="accent4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</a:t>
            </a:r>
            <a:r>
              <a:rPr lang="ru-RU" sz="2400" b="1" dirty="0" smtClean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b="1" dirty="0">
                <a:solidFill>
                  <a:schemeClr val="accent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Наш ребенок»</a:t>
            </a:r>
            <a:endParaRPr lang="ru-RU" sz="2400" b="1" dirty="0">
              <a:solidFill>
                <a:schemeClr val="accent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Здесь принимают активное участие искренние и надежные люди – заботливые мамы и папы.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Ради любви ребенка к семье учимся любить его и постоянно работать над собой.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Каждый независимо от возраста имеет свою точку зрения.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Главная оценка в жизни человека – это самооценка.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Учимся слушать и слышать друг друга в Клубе, дома, на улице.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Приумножаем любовь в мире: учим любить себя, малышей, ценить семью.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Дорожим сообществом: работая на себя, повышая его авторитет.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54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1979712" y="1412776"/>
            <a:ext cx="5544616" cy="4824437"/>
          </a:xfrm>
        </p:spPr>
        <p:txBody>
          <a:bodyPr/>
          <a:lstStyle/>
          <a:p>
            <a:pPr marL="0" indent="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Любой кризис – это внутреннее противоречие между  «хочу» и «могу».</a:t>
            </a:r>
          </a:p>
          <a:p>
            <a:pPr marL="0" indent="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ru-RU" altLang="ru-RU" sz="2000" b="1" dirty="0" smtClean="0">
                <a:solidFill>
                  <a:srgbClr val="5324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То есть, с одной стороны, многие желания ребенка не соответствуют  его реальным возможностям, а с другой стороны, он сталкивается с постоянной опекой взрослых.</a:t>
            </a:r>
          </a:p>
          <a:p>
            <a:pPr marL="0" indent="0"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ru-RU" altLang="ru-RU" sz="2000" b="1" dirty="0" smtClean="0">
                <a:solidFill>
                  <a:srgbClr val="5324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 что делать в такой ситуации? Сопротивляться или смириться. </a:t>
            </a:r>
            <a:endParaRPr lang="ru-RU" altLang="ru-RU" dirty="0" smtClean="0"/>
          </a:p>
        </p:txBody>
      </p:sp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827584" y="426790"/>
            <a:ext cx="7772400" cy="646331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КРИЗИС  3-Х  ЛЕТ</a:t>
            </a:r>
            <a:endParaRPr lang="ru-RU" sz="3600" b="1" dirty="0">
              <a:ln w="11430"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2" descr="http://s54.radikal.ru/i146/0903/e6/ab868c775a9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700808"/>
            <a:ext cx="29527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164283" y="404664"/>
            <a:ext cx="8712968" cy="523220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САМЫЙ ОСТРЫЙ КРИЗИС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AC6A30"/>
              </a:clrFrom>
              <a:clrTo>
                <a:srgbClr val="AC6A3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375" y="4511675"/>
            <a:ext cx="12573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34"/>
          <a:stretch>
            <a:fillRect/>
          </a:stretch>
        </p:blipFill>
        <p:spPr bwMode="auto">
          <a:xfrm>
            <a:off x="19050" y="1998663"/>
            <a:ext cx="2068513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331" y="1152526"/>
            <a:ext cx="1203325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Блок-схема: дисплей 8"/>
          <p:cNvSpPr/>
          <p:nvPr/>
        </p:nvSpPr>
        <p:spPr>
          <a:xfrm>
            <a:off x="3763963" y="1276350"/>
            <a:ext cx="5113337" cy="5067300"/>
          </a:xfrm>
          <a:prstGeom prst="flowChartDisplay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3763964" y="1455738"/>
            <a:ext cx="5200524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он не только для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но и для родителя.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Ребенок неуправляем, впадает в ярость. Кризис может начаться с 2,5 лет, а закончится в 3,5-4 года. У некоторых детей он протекает ярко выражено, у других напротив – тихо. Кризис начинается и завершается незаметно: аффективные вспышки, капризы, конфликты с близкими. </a:t>
            </a:r>
            <a:endParaRPr lang="ru-RU" alt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164283" y="404664"/>
            <a:ext cx="8712968" cy="523220"/>
          </a:xfrm>
          <a:prstGeom prst="rect">
            <a:avLst/>
          </a:prstGeom>
          <a:noFill/>
        </p:spPr>
        <p:txBody>
          <a:bodyPr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ПРИЗНАКИ КРИЗИСА 3-Х ЛЕТ</a:t>
            </a:r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1238251" y="2078831"/>
            <a:ext cx="2203450" cy="1546225"/>
          </a:xfrm>
          <a:prstGeom prst="flowChartDecision">
            <a:avLst/>
          </a:prstGeom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66CCFF"/>
              </a:solidFill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3444875" y="1123950"/>
            <a:ext cx="2238375" cy="1184275"/>
          </a:xfrm>
          <a:prstGeom prst="flowChartDecision">
            <a:avLst/>
          </a:prstGeom>
          <a:solidFill>
            <a:srgbClr val="C00000">
              <a:alpha val="67000"/>
            </a:srgbClr>
          </a:solidFill>
          <a:ln w="50800">
            <a:solidFill>
              <a:srgbClr val="C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0" name="Блок-схема: решение 19"/>
          <p:cNvSpPr/>
          <p:nvPr/>
        </p:nvSpPr>
        <p:spPr>
          <a:xfrm>
            <a:off x="6046788" y="3498850"/>
            <a:ext cx="2197100" cy="1184275"/>
          </a:xfrm>
          <a:prstGeom prst="flowChartDecision">
            <a:avLst/>
          </a:prstGeom>
          <a:ln w="508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4" name="Picture 4" descr="http://s019.radikal.ru/i634/1204/ac/d7df180398a9.jpg">
            <a:hlinkClick r:id="rId2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3448234" y="2655163"/>
            <a:ext cx="2181073" cy="2486934"/>
          </a:xfrm>
          <a:prstGeom prst="ellipse">
            <a:avLst/>
          </a:prstGeom>
          <a:ln w="3175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7177" name="TextBox 7"/>
          <p:cNvSpPr txBox="1">
            <a:spLocks noChangeArrowheads="1"/>
          </p:cNvSpPr>
          <p:nvPr/>
        </p:nvSpPr>
        <p:spPr bwMode="auto">
          <a:xfrm>
            <a:off x="6291263" y="3838575"/>
            <a:ext cx="1741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своеволие</a:t>
            </a:r>
          </a:p>
        </p:txBody>
      </p:sp>
      <p:sp>
        <p:nvSpPr>
          <p:cNvPr id="7178" name="TextBox 31"/>
          <p:cNvSpPr txBox="1">
            <a:spLocks noChangeArrowheads="1"/>
          </p:cNvSpPr>
          <p:nvPr/>
        </p:nvSpPr>
        <p:spPr bwMode="auto">
          <a:xfrm>
            <a:off x="1503363" y="2279650"/>
            <a:ext cx="17430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b="1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негативизм</a:t>
            </a:r>
            <a:endParaRPr lang="ru-RU" altLang="ru-RU" sz="2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0" name="TextBox 34"/>
          <p:cNvSpPr txBox="1">
            <a:spLocks noChangeArrowheads="1"/>
          </p:cNvSpPr>
          <p:nvPr/>
        </p:nvSpPr>
        <p:spPr bwMode="auto">
          <a:xfrm>
            <a:off x="3708400" y="1462088"/>
            <a:ext cx="1741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упрямство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flipH="1" flipV="1">
            <a:off x="3252971" y="2679702"/>
            <a:ext cx="442730" cy="457198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0" idx="1"/>
          </p:cNvCxnSpPr>
          <p:nvPr/>
        </p:nvCxnSpPr>
        <p:spPr>
          <a:xfrm flipH="1" flipV="1">
            <a:off x="5662613" y="4076700"/>
            <a:ext cx="384175" cy="14288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5346700" y="2633663"/>
            <a:ext cx="307975" cy="32385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8" name="Блок-схема: решение 77"/>
          <p:cNvSpPr/>
          <p:nvPr/>
        </p:nvSpPr>
        <p:spPr>
          <a:xfrm>
            <a:off x="5724525" y="1952625"/>
            <a:ext cx="2238375" cy="1184275"/>
          </a:xfrm>
          <a:prstGeom prst="flowChartDecision">
            <a:avLst/>
          </a:prstGeom>
          <a:solidFill>
            <a:schemeClr val="accent5">
              <a:alpha val="79000"/>
            </a:schemeClr>
          </a:solidFill>
          <a:ln w="50800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Блок-схема: решение 78"/>
          <p:cNvSpPr/>
          <p:nvPr/>
        </p:nvSpPr>
        <p:spPr>
          <a:xfrm>
            <a:off x="5829300" y="5089525"/>
            <a:ext cx="2133600" cy="1184275"/>
          </a:xfrm>
          <a:prstGeom prst="flowChartDecision">
            <a:avLst/>
          </a:prstGeom>
          <a:solidFill>
            <a:srgbClr val="FFFF00">
              <a:alpha val="32000"/>
            </a:srgbClr>
          </a:solidFill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6600CC"/>
              </a:solidFill>
            </a:endParaRPr>
          </a:p>
        </p:txBody>
      </p:sp>
      <p:sp>
        <p:nvSpPr>
          <p:cNvPr id="80" name="Блок-схема: решение 79"/>
          <p:cNvSpPr/>
          <p:nvPr/>
        </p:nvSpPr>
        <p:spPr>
          <a:xfrm>
            <a:off x="665385" y="3601253"/>
            <a:ext cx="2212975" cy="1488272"/>
          </a:xfrm>
          <a:prstGeom prst="flowChartDecision">
            <a:avLst/>
          </a:prstGeom>
          <a:solidFill>
            <a:srgbClr val="FFFFFF">
              <a:alpha val="69804"/>
            </a:srgbClr>
          </a:solidFill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9900"/>
              </a:solidFill>
            </a:endParaRPr>
          </a:p>
        </p:txBody>
      </p:sp>
      <p:cxnSp>
        <p:nvCxnSpPr>
          <p:cNvPr id="81" name="Прямая соединительная линия 80"/>
          <p:cNvCxnSpPr/>
          <p:nvPr/>
        </p:nvCxnSpPr>
        <p:spPr>
          <a:xfrm>
            <a:off x="5346700" y="4868863"/>
            <a:ext cx="482600" cy="765175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 flipV="1">
            <a:off x="3006115" y="4437112"/>
            <a:ext cx="473876" cy="85676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V="1">
            <a:off x="4564063" y="2368550"/>
            <a:ext cx="0" cy="176213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191" name="TextBox 87"/>
          <p:cNvSpPr txBox="1">
            <a:spLocks noChangeArrowheads="1"/>
          </p:cNvSpPr>
          <p:nvPr/>
        </p:nvSpPr>
        <p:spPr bwMode="auto">
          <a:xfrm>
            <a:off x="971600" y="4076701"/>
            <a:ext cx="17440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обесценивание взрослого</a:t>
            </a:r>
            <a:endParaRPr lang="ru-RU" altLang="ru-RU" sz="1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2" name="TextBox 88"/>
          <p:cNvSpPr txBox="1">
            <a:spLocks noChangeArrowheads="1"/>
          </p:cNvSpPr>
          <p:nvPr/>
        </p:nvSpPr>
        <p:spPr bwMode="auto">
          <a:xfrm>
            <a:off x="6026150" y="5434013"/>
            <a:ext cx="1741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протест-бунт</a:t>
            </a:r>
          </a:p>
        </p:txBody>
      </p:sp>
      <p:sp>
        <p:nvSpPr>
          <p:cNvPr id="7193" name="TextBox 89"/>
          <p:cNvSpPr txBox="1">
            <a:spLocks noChangeArrowheads="1"/>
          </p:cNvSpPr>
          <p:nvPr/>
        </p:nvSpPr>
        <p:spPr bwMode="auto">
          <a:xfrm>
            <a:off x="5978525" y="2279650"/>
            <a:ext cx="1943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строптивость</a:t>
            </a:r>
          </a:p>
        </p:txBody>
      </p:sp>
      <p:sp>
        <p:nvSpPr>
          <p:cNvPr id="109" name="Блок-схема: решение 108"/>
          <p:cNvSpPr/>
          <p:nvPr/>
        </p:nvSpPr>
        <p:spPr>
          <a:xfrm>
            <a:off x="2797175" y="5411877"/>
            <a:ext cx="2133600" cy="1184275"/>
          </a:xfrm>
          <a:prstGeom prst="flowChartDecision">
            <a:avLst/>
          </a:prstGeom>
          <a:solidFill>
            <a:srgbClr val="660066">
              <a:alpha val="31765"/>
            </a:srgbClr>
          </a:solidFill>
          <a:ln w="50800">
            <a:solidFill>
              <a:srgbClr val="66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6600CC"/>
              </a:solidFill>
            </a:endParaRPr>
          </a:p>
        </p:txBody>
      </p:sp>
      <p:sp>
        <p:nvSpPr>
          <p:cNvPr id="7195" name="TextBox 109"/>
          <p:cNvSpPr txBox="1">
            <a:spLocks noChangeArrowheads="1"/>
          </p:cNvSpPr>
          <p:nvPr/>
        </p:nvSpPr>
        <p:spPr bwMode="auto">
          <a:xfrm>
            <a:off x="3090925" y="5823000"/>
            <a:ext cx="1741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деспотизм</a:t>
            </a: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 flipV="1">
            <a:off x="3929170" y="5089526"/>
            <a:ext cx="138774" cy="312736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1363" y="1400174"/>
            <a:ext cx="4648869" cy="2244849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Негативизм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8538" y="2568575"/>
            <a:ext cx="64801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827584" y="1292910"/>
            <a:ext cx="6480720" cy="276383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endParaRPr lang="ru-RU" sz="44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?</a:t>
            </a:r>
          </a:p>
          <a:p>
            <a:pPr>
              <a:buNone/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рием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«Выбор без выбора»</a:t>
            </a:r>
          </a:p>
          <a:p>
            <a:pPr>
              <a:buNone/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201" name="Picture 2" descr="C:\Users\Дима\Desktop\Кризис 3-х лет (картинки)\i0283.pn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95" r="11716" b="5679"/>
          <a:stretch>
            <a:fillRect/>
          </a:stretch>
        </p:blipFill>
        <p:spPr bwMode="auto">
          <a:xfrm>
            <a:off x="5004048" y="3351477"/>
            <a:ext cx="2119685" cy="334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05694"/>
            <a:ext cx="2520280" cy="3374779"/>
          </a:xfrm>
        </p:spPr>
      </p:pic>
      <p:sp>
        <p:nvSpPr>
          <p:cNvPr id="5" name="Горизонтальный свиток 4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Упрямство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556792"/>
            <a:ext cx="59766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 </a:t>
            </a:r>
            <a:endParaRPr lang="ru-RU" sz="36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«выбор без выбора»</a:t>
            </a:r>
          </a:p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«Ход </a:t>
            </a:r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противного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484313"/>
            <a:ext cx="7344816" cy="3528864"/>
          </a:xfrm>
        </p:spPr>
        <p:txBody>
          <a:bodyPr rtlCol="0">
            <a:normAutofit fontScale="25000" lnSpcReduction="20000"/>
          </a:bodyPr>
          <a:lstStyle/>
          <a:p>
            <a:r>
              <a:rPr lang="ru-RU" sz="2000" dirty="0" smtClean="0">
                <a:ln w="1905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</a:t>
            </a:r>
            <a:r>
              <a:rPr lang="ru-RU" sz="11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</a:t>
            </a:r>
          </a:p>
          <a:p>
            <a:pPr marL="0" indent="0">
              <a:buNone/>
            </a:pP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«Естественных </a:t>
            </a:r>
            <a:r>
              <a:rPr lang="ru-RU" sz="11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последствий</a:t>
            </a: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11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вижу что с тобой происходит</a:t>
            </a:r>
          </a:p>
          <a:p>
            <a:pPr marL="0" indent="0">
              <a:buNone/>
            </a:pPr>
            <a:r>
              <a:rPr lang="ru-RU" sz="1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 превращения ситуации в соревнование</a:t>
            </a:r>
          </a:p>
          <a:p>
            <a:pPr marL="0" indent="0" algn="just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sz="11200" dirty="0"/>
          </a:p>
        </p:txBody>
      </p:sp>
      <p:pic>
        <p:nvPicPr>
          <p:cNvPr id="10248" name="Picture 2" descr="http://centrulmedicalsama.ro/files/pictures/1-bab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708" y="4149080"/>
            <a:ext cx="2751670" cy="2395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Горизонтальный свиток 5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Строптивость</a:t>
            </a:r>
            <a:endParaRPr lang="ru-RU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0457" y="1484784"/>
            <a:ext cx="6750496" cy="1314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 «Помоги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сделать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самому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75656" y="188640"/>
            <a:ext cx="5976664" cy="1080120"/>
          </a:xfrm>
          <a:prstGeom prst="horizontalScroll">
            <a:avLst>
              <a:gd name="adj" fmla="val 1744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Своеволие</a:t>
            </a:r>
            <a:endParaRPr lang="ru-RU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95471"/>
            <a:ext cx="4346848" cy="3496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612</TotalTime>
  <Words>340</Words>
  <Application>Microsoft Office PowerPoint</Application>
  <PresentationFormat>Экран (4:3)</PresentationFormat>
  <Paragraphs>66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Trebuchet MS</vt:lpstr>
      <vt:lpstr>Wingdings</vt:lpstr>
      <vt:lpstr>Wingdings 3</vt:lpstr>
      <vt:lpstr>Аспект</vt:lpstr>
      <vt:lpstr>Родительский клуб «Наш ребенок»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Что делать? Прием «Я вижу что с тобой происходит» </vt:lpstr>
      <vt:lpstr>  Что делать? Прием «Я вижу что с тобой происходит»  </vt:lpstr>
      <vt:lpstr>  Что делать? Прием «Я вижу что с тобой происходит»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3-х лет</dc:title>
  <dc:creator>Надежда</dc:creator>
  <cp:lastModifiedBy>Надежда</cp:lastModifiedBy>
  <cp:revision>20</cp:revision>
  <dcterms:created xsi:type="dcterms:W3CDTF">2016-11-17T10:15:56Z</dcterms:created>
  <dcterms:modified xsi:type="dcterms:W3CDTF">2019-09-18T13:33:18Z</dcterms:modified>
</cp:coreProperties>
</file>