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5" r:id="rId16"/>
    <p:sldId id="269" r:id="rId17"/>
    <p:sldId id="273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Ответ 1</c:v>
                </c:pt>
                <c:pt idx="1">
                  <c:v>Ответ 2</c:v>
                </c:pt>
                <c:pt idx="2">
                  <c:v>Ответ 3</c:v>
                </c:pt>
                <c:pt idx="3">
                  <c:v>Ответ 4</c:v>
                </c:pt>
                <c:pt idx="4">
                  <c:v>Ответ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</c:v>
                </c:pt>
                <c:pt idx="1">
                  <c:v>13</c:v>
                </c:pt>
                <c:pt idx="2">
                  <c:v>0</c:v>
                </c:pt>
                <c:pt idx="3">
                  <c:v>26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Ответ 1</c:v>
                </c:pt>
                <c:pt idx="1">
                  <c:v>Ответ 2</c:v>
                </c:pt>
                <c:pt idx="2">
                  <c:v>Ответ 3</c:v>
                </c:pt>
                <c:pt idx="3">
                  <c:v>Ответ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17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3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Ответ 1</c:v>
                </c:pt>
                <c:pt idx="1">
                  <c:v>Ответ 2</c:v>
                </c:pt>
                <c:pt idx="2">
                  <c:v>Ответ 3</c:v>
                </c:pt>
                <c:pt idx="3">
                  <c:v>Ответ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4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Ответ 1</c:v>
                </c:pt>
                <c:pt idx="1">
                  <c:v>Ответ 2</c:v>
                </c:pt>
                <c:pt idx="2">
                  <c:v>Ответ 3</c:v>
                </c:pt>
                <c:pt idx="3">
                  <c:v>Ответ 4</c:v>
                </c:pt>
                <c:pt idx="4">
                  <c:v>Ответ 5</c:v>
                </c:pt>
                <c:pt idx="5">
                  <c:v>Ответ 6</c:v>
                </c:pt>
                <c:pt idx="6">
                  <c:v>Ответ 7</c:v>
                </c:pt>
                <c:pt idx="7">
                  <c:v>Ответ 8</c:v>
                </c:pt>
                <c:pt idx="8">
                  <c:v>Ответ 9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</c:v>
                </c:pt>
                <c:pt idx="1">
                  <c:v>18</c:v>
                </c:pt>
                <c:pt idx="2">
                  <c:v>13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6</c:v>
                </c:pt>
                <c:pt idx="7">
                  <c:v>11</c:v>
                </c:pt>
                <c:pt idx="8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5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Ответ 1</c:v>
                </c:pt>
                <c:pt idx="1">
                  <c:v>Ответ 2</c:v>
                </c:pt>
                <c:pt idx="2">
                  <c:v>Ответ 3</c:v>
                </c:pt>
                <c:pt idx="3">
                  <c:v>Ответ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6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Морозко</c:v>
                </c:pt>
                <c:pt idx="1">
                  <c:v>Капитанская дочка</c:v>
                </c:pt>
                <c:pt idx="2">
                  <c:v>Мцыри</c:v>
                </c:pt>
                <c:pt idx="3">
                  <c:v>Золушка</c:v>
                </c:pt>
                <c:pt idx="4">
                  <c:v>Крошечка-Хаврошечка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5</c:v>
                </c:pt>
                <c:pt idx="2">
                  <c:v>10</c:v>
                </c:pt>
                <c:pt idx="3">
                  <c:v>12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6522186835207608"/>
          <c:y val="0.15633590569708777"/>
          <c:w val="0.32171373962563832"/>
          <c:h val="0.82012539917217175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7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А.С. Пушкин</c:v>
                </c:pt>
                <c:pt idx="1">
                  <c:v>Ш. Перо</c:v>
                </c:pt>
                <c:pt idx="2">
                  <c:v>А.Н. Толстой</c:v>
                </c:pt>
                <c:pt idx="3">
                  <c:v>А.А. Трофимов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9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8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Жалость</c:v>
                </c:pt>
                <c:pt idx="1">
                  <c:v>Сострадание</c:v>
                </c:pt>
                <c:pt idx="2">
                  <c:v>Грусть</c:v>
                </c:pt>
                <c:pt idx="3">
                  <c:v>Сожаление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</c:v>
                </c:pt>
                <c:pt idx="1">
                  <c:v>8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9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 сиротства в устном народном </a:t>
            </a:r>
            <a:r>
              <a:rPr lang="ru-RU" b="1" dirty="0" smtClean="0"/>
              <a:t>творчестве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4581128"/>
            <a:ext cx="2584376" cy="14732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100" b="1" dirty="0" smtClean="0"/>
              <a:t>Выполнили:</a:t>
            </a:r>
            <a:endParaRPr lang="ru-RU" sz="2100" b="1" dirty="0"/>
          </a:p>
          <a:p>
            <a:pPr algn="l"/>
            <a:r>
              <a:rPr lang="ru-RU" sz="2100" b="1" dirty="0"/>
              <a:t>у</a:t>
            </a:r>
            <a:r>
              <a:rPr lang="ru-RU" sz="2100" b="1" dirty="0" smtClean="0"/>
              <a:t>ченицы 8Б </a:t>
            </a:r>
            <a:r>
              <a:rPr lang="ru-RU" sz="2100" b="1" dirty="0"/>
              <a:t>класса</a:t>
            </a:r>
          </a:p>
          <a:p>
            <a:pPr algn="l"/>
            <a:r>
              <a:rPr lang="ru-RU" sz="2100" b="1" dirty="0"/>
              <a:t>Гареева </a:t>
            </a:r>
            <a:r>
              <a:rPr lang="ru-RU" sz="2100" b="1" dirty="0" smtClean="0"/>
              <a:t>Рината и </a:t>
            </a:r>
          </a:p>
          <a:p>
            <a:pPr algn="l"/>
            <a:r>
              <a:rPr lang="ru-RU" sz="2100" b="1" dirty="0" smtClean="0"/>
              <a:t>Макарова Елизавета</a:t>
            </a:r>
            <a:endParaRPr lang="ru-RU" sz="2100" b="1" dirty="0"/>
          </a:p>
          <a:p>
            <a:pPr algn="l"/>
            <a:r>
              <a:rPr lang="ru-RU" sz="2100" b="1" dirty="0"/>
              <a:t>Учитель: </a:t>
            </a:r>
          </a:p>
          <a:p>
            <a:pPr algn="l"/>
            <a:r>
              <a:rPr lang="ru-RU" sz="2100" b="1" dirty="0" err="1"/>
              <a:t>Нигманова</a:t>
            </a:r>
            <a:r>
              <a:rPr lang="ru-RU" sz="2100" b="1" dirty="0"/>
              <a:t> И.А.</a:t>
            </a:r>
          </a:p>
          <a:p>
            <a:pPr algn="l"/>
            <a:endParaRPr lang="ru-RU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48680"/>
            <a:ext cx="7200800" cy="59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b="1" dirty="0">
                <a:solidFill>
                  <a:srgbClr val="FFFFFF"/>
                </a:solidFill>
              </a:rPr>
              <a:t>Министерство образования Республики Башкортостан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b="1" dirty="0">
                <a:solidFill>
                  <a:srgbClr val="FFFFFF"/>
                </a:solidFill>
              </a:rPr>
              <a:t>МБОУ Школа №128</a:t>
            </a:r>
          </a:p>
        </p:txBody>
      </p:sp>
    </p:spTree>
    <p:extLst>
      <p:ext uri="{BB962C8B-B14F-4D97-AF65-F5344CB8AC3E}">
        <p14:creationId xmlns:p14="http://schemas.microsoft.com/office/powerpoint/2010/main" val="38898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«Морозко»</a:t>
            </a:r>
            <a:endParaRPr lang="ru-RU" dirty="0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005" y="1429888"/>
            <a:ext cx="5040560" cy="51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b17.ru/foto/uploaded/4eaa085d2969eadc2aec7d0794eb26c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73" y="1429888"/>
            <a:ext cx="3862063" cy="51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68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сирот в наше время</a:t>
            </a:r>
            <a:endParaRPr lang="ru-RU" dirty="0"/>
          </a:p>
        </p:txBody>
      </p:sp>
      <p:pic>
        <p:nvPicPr>
          <p:cNvPr id="9218" name="Picture 2" descr="http://tulasmi.ru/content/uploads/2014/10/20141022-siro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10" y="1628800"/>
            <a:ext cx="883298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38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Защита сирот в наше время</a:t>
            </a:r>
          </a:p>
        </p:txBody>
      </p:sp>
      <p:pic>
        <p:nvPicPr>
          <p:cNvPr id="10242" name="Picture 2" descr="http://www.blago-mepar.ru/images/2010/Kolomenskoe_blagochinie/Sogreem_detskie_serdca/det_doma_kolomn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19884"/>
            <a:ext cx="8496944" cy="525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15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6524" y="1468016"/>
            <a:ext cx="8280919" cy="47525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u="sng" dirty="0" smtClean="0"/>
              <a:t>1.Отметьте,пожалуйста,что означает понятие «дети-сироты»(не более 2 вариантов)</a:t>
            </a:r>
          </a:p>
          <a:p>
            <a:pPr marL="457200" indent="-457200" algn="just">
              <a:buAutoNum type="arabicParenR"/>
            </a:pPr>
            <a:r>
              <a:rPr lang="ru-RU" sz="1400" dirty="0"/>
              <a:t>л</a:t>
            </a:r>
            <a:r>
              <a:rPr lang="ru-RU" sz="1400" dirty="0" smtClean="0"/>
              <a:t>ица в возрасте до 18 лет, у которых умерли оба или единственный родитель;</a:t>
            </a:r>
          </a:p>
          <a:p>
            <a:pPr marL="457200" indent="-457200" algn="just">
              <a:buAutoNum type="arabicParenR"/>
            </a:pPr>
            <a:r>
              <a:rPr lang="ru-RU" sz="1400" dirty="0"/>
              <a:t>д</a:t>
            </a:r>
            <a:r>
              <a:rPr lang="ru-RU" sz="1400" dirty="0" smtClean="0"/>
              <a:t>ети, которые содержаться в социальных приютах;</a:t>
            </a:r>
          </a:p>
          <a:p>
            <a:pPr marL="457200" indent="-457200" algn="just">
              <a:buAutoNum type="arabicParenR"/>
            </a:pPr>
            <a:r>
              <a:rPr lang="ru-RU" sz="1400" dirty="0" smtClean="0"/>
              <a:t>дети, лишенные попечения со стороны гос-ва;</a:t>
            </a:r>
          </a:p>
          <a:p>
            <a:pPr marL="457200" indent="-457200" algn="just">
              <a:buAutoNum type="arabicParenR"/>
            </a:pPr>
            <a:r>
              <a:rPr lang="ru-RU" sz="1400" dirty="0" smtClean="0"/>
              <a:t>дети, оставшиеся без попечения родителей; </a:t>
            </a:r>
          </a:p>
          <a:p>
            <a:pPr marL="457200" indent="-457200" algn="just">
              <a:buAutoNum type="arabicParenR"/>
            </a:pPr>
            <a:r>
              <a:rPr lang="ru-RU" sz="1400" dirty="0"/>
              <a:t>з</a:t>
            </a:r>
            <a:r>
              <a:rPr lang="ru-RU" sz="1400" dirty="0" smtClean="0"/>
              <a:t>атрудняюсь ответить. </a:t>
            </a:r>
          </a:p>
          <a:p>
            <a:pPr marL="0" indent="0" algn="just">
              <a:buNone/>
            </a:pPr>
            <a:r>
              <a:rPr lang="ru-RU" sz="1400" b="1" u="sng" dirty="0" smtClean="0"/>
              <a:t>2.По вашему мнению, каких детей-сирот сейчас больше: тех, чьи родители живы, или тех, чьи родители умерли?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т</a:t>
            </a:r>
            <a:r>
              <a:rPr lang="ru-RU" sz="1400" dirty="0" smtClean="0"/>
              <a:t>ех чьи родители живы;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р</a:t>
            </a:r>
            <a:r>
              <a:rPr lang="ru-RU" sz="1400" dirty="0" smtClean="0"/>
              <a:t>авное количество тех, чьи родители живы, и тех, чьи родители умерли;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т</a:t>
            </a:r>
            <a:r>
              <a:rPr lang="ru-RU" sz="1400" dirty="0" smtClean="0"/>
              <a:t>ех чьи родители умерли;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з</a:t>
            </a:r>
            <a:r>
              <a:rPr lang="ru-RU" sz="1400" dirty="0" smtClean="0"/>
              <a:t>атрудняюсь ответить.</a:t>
            </a:r>
          </a:p>
          <a:p>
            <a:pPr marL="0" indent="0" algn="just">
              <a:buNone/>
            </a:pPr>
            <a:r>
              <a:rPr lang="ru-RU" sz="1400" b="1" u="sng" dirty="0" smtClean="0"/>
              <a:t>3.Есть ли среди ваших знакомых дети-сироты или люди, которые выросли в детском доме/школе-интернате и т.п.? 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да, среди родственников;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да, среди друзей;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да, среди знакомых; 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нет.</a:t>
            </a:r>
            <a:endParaRPr lang="ru-RU" sz="1400" dirty="0"/>
          </a:p>
          <a:p>
            <a:pPr marL="342900" indent="-342900">
              <a:buAutoNum type="arabicParenR"/>
            </a:pPr>
            <a:endParaRPr lang="ru-RU" sz="1400" dirty="0" smtClean="0"/>
          </a:p>
          <a:p>
            <a:pPr marL="342900" indent="-342900">
              <a:buAutoNum type="arabicParenR"/>
            </a:pPr>
            <a:endParaRPr lang="ru-RU" sz="1400" dirty="0"/>
          </a:p>
          <a:p>
            <a:pPr marL="342900" indent="-342900">
              <a:buAutoNum type="arabicParenR"/>
            </a:pPr>
            <a:endParaRPr lang="ru-RU" sz="1400" dirty="0" smtClean="0"/>
          </a:p>
          <a:p>
            <a:pPr marL="342900" indent="-342900">
              <a:buAutoNum type="arabicParenR"/>
            </a:pPr>
            <a:endParaRPr lang="ru-RU" sz="1400" dirty="0"/>
          </a:p>
          <a:p>
            <a:pPr marL="342900" indent="-342900">
              <a:buAutoNum type="arabicParenR"/>
            </a:pPr>
            <a:endParaRPr lang="ru-RU" sz="1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анкеты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8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u="sng" dirty="0" smtClean="0"/>
              <a:t>4.Как вы поступите, если на улице у вас попросит немного денег на еду беспризорной ребёнок? 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подам ему деньги;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п</a:t>
            </a:r>
            <a:r>
              <a:rPr lang="ru-RU" sz="1400" dirty="0" smtClean="0"/>
              <a:t>опытаюсь чем-нибудь накормить;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п</a:t>
            </a:r>
            <a:r>
              <a:rPr lang="ru-RU" sz="1400" dirty="0" smtClean="0"/>
              <a:t>оговорю с ним, морально поддержу;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п</a:t>
            </a:r>
            <a:r>
              <a:rPr lang="ru-RU" sz="1400" dirty="0" smtClean="0"/>
              <a:t>ройду мимо;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п</a:t>
            </a:r>
            <a:r>
              <a:rPr lang="ru-RU" sz="1400" dirty="0" smtClean="0"/>
              <a:t>остараюсь избежать с ним общения;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о</a:t>
            </a:r>
            <a:r>
              <a:rPr lang="ru-RU" sz="1400" dirty="0" smtClean="0"/>
              <a:t>тругаю его; 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с</a:t>
            </a:r>
            <a:r>
              <a:rPr lang="ru-RU" sz="1400" dirty="0" smtClean="0"/>
              <a:t>ообщу ближайшему полицейскому; 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сообщу </a:t>
            </a:r>
            <a:r>
              <a:rPr lang="ru-RU" sz="1400" dirty="0"/>
              <a:t>в органы социальной </a:t>
            </a:r>
            <a:r>
              <a:rPr lang="ru-RU" sz="1400" dirty="0" smtClean="0"/>
              <a:t>защиты (</a:t>
            </a:r>
            <a:r>
              <a:rPr lang="ru-RU" sz="1400" dirty="0"/>
              <a:t>опеки);</a:t>
            </a:r>
          </a:p>
          <a:p>
            <a:pPr marL="342900" indent="-342900" algn="just">
              <a:buAutoNum type="arabicParenR"/>
            </a:pPr>
            <a:r>
              <a:rPr lang="ru-RU" sz="1400" dirty="0"/>
              <a:t>с</a:t>
            </a:r>
            <a:r>
              <a:rPr lang="ru-RU" sz="1400" dirty="0" smtClean="0"/>
              <a:t>вой вариант. </a:t>
            </a:r>
          </a:p>
          <a:p>
            <a:pPr marL="0" indent="0" algn="just">
              <a:buNone/>
            </a:pPr>
            <a:r>
              <a:rPr lang="ru-RU" sz="1400" b="1" u="sng" dirty="0" smtClean="0"/>
              <a:t>5. С какими из данных высказываний вы согласны, а с какими не согласны? Отметьте в вариантах ответов с какими вы согласны, и если есть варианты, с которыми вы не согласны, отметьте в свободную строчку цифры вариантов, а если затрудняетесь ответить напишите цифру «0»*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дети-сироты враждебны настроены по отношению к обществ;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Дети-сироты имеют плохую наследственность;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Большая часть детей, воспитывающихся в детдомах/школах-интернатах, становятся преступниками; 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Ребёнок-сирота не может в дальнейшем создать нормальную семью;</a:t>
            </a:r>
          </a:p>
          <a:p>
            <a:pPr marL="342900" indent="-342900" algn="just">
              <a:buAutoNum type="arabicParenR"/>
            </a:pPr>
            <a:r>
              <a:rPr lang="ru-RU" sz="1400" dirty="0" smtClean="0"/>
              <a:t>Свой вариант. </a:t>
            </a:r>
          </a:p>
          <a:p>
            <a:pPr marL="342900" indent="-342900">
              <a:buAutoNum type="arabicParenR"/>
            </a:pPr>
            <a:endParaRPr lang="ru-RU" sz="1400" b="1" u="sng" dirty="0" smtClean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анкеты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40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136903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6. Какие произведения устного народного творчества вы знаете? </a:t>
            </a:r>
          </a:p>
          <a:p>
            <a:pPr marL="0" indent="0">
              <a:buNone/>
            </a:pPr>
            <a:r>
              <a:rPr lang="ru-RU" b="1" dirty="0" smtClean="0"/>
              <a:t>7. Кто из русских и зарубежных писателей обращался к теме сиротства? </a:t>
            </a:r>
          </a:p>
          <a:p>
            <a:pPr marL="0" indent="0">
              <a:buNone/>
            </a:pPr>
            <a:r>
              <a:rPr lang="ru-RU" b="1" dirty="0" smtClean="0"/>
              <a:t>8.Какие чувства вызывает у читателей прочтение произведений о сиротах?</a:t>
            </a:r>
          </a:p>
          <a:p>
            <a:pPr marL="0" indent="0">
              <a:buNone/>
            </a:pPr>
            <a:r>
              <a:rPr lang="ru-RU" b="1" dirty="0" smtClean="0"/>
              <a:t>9.Актуальна ли эта проблема сейчас? Дайте свой комментарий.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анкеты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10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Диаграммы по результатам опроса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675252"/>
              </p:ext>
            </p:extLst>
          </p:nvPr>
        </p:nvGraphicFramePr>
        <p:xfrm>
          <a:off x="34516" y="1268760"/>
          <a:ext cx="3312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004769710"/>
              </p:ext>
            </p:extLst>
          </p:nvPr>
        </p:nvGraphicFramePr>
        <p:xfrm>
          <a:off x="5940152" y="1268760"/>
          <a:ext cx="3096344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336062547"/>
              </p:ext>
            </p:extLst>
          </p:nvPr>
        </p:nvGraphicFramePr>
        <p:xfrm>
          <a:off x="17747" y="4321944"/>
          <a:ext cx="3120008" cy="253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262119783"/>
              </p:ext>
            </p:extLst>
          </p:nvPr>
        </p:nvGraphicFramePr>
        <p:xfrm>
          <a:off x="2915816" y="2060848"/>
          <a:ext cx="338437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657003335"/>
              </p:ext>
            </p:extLst>
          </p:nvPr>
        </p:nvGraphicFramePr>
        <p:xfrm>
          <a:off x="5580112" y="4465960"/>
          <a:ext cx="3480048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995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Диаграммы по результатам опроса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60958603"/>
              </p:ext>
            </p:extLst>
          </p:nvPr>
        </p:nvGraphicFramePr>
        <p:xfrm>
          <a:off x="251520" y="1412776"/>
          <a:ext cx="388843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21239602"/>
              </p:ext>
            </p:extLst>
          </p:nvPr>
        </p:nvGraphicFramePr>
        <p:xfrm>
          <a:off x="4788024" y="1412776"/>
          <a:ext cx="417646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72704425"/>
              </p:ext>
            </p:extLst>
          </p:nvPr>
        </p:nvGraphicFramePr>
        <p:xfrm>
          <a:off x="107504" y="3861048"/>
          <a:ext cx="432048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99723872"/>
              </p:ext>
            </p:extLst>
          </p:nvPr>
        </p:nvGraphicFramePr>
        <p:xfrm>
          <a:off x="4572000" y="3861048"/>
          <a:ext cx="4032448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79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9973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Счастливый ребенок-сирота </a:t>
            </a:r>
            <a:r>
              <a:rPr lang="ru-RU" dirty="0"/>
              <a:t>в кругу </a:t>
            </a:r>
            <a:r>
              <a:rPr lang="ru-RU" dirty="0" smtClean="0"/>
              <a:t>семьи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yk-news.kz/sites/default/files/-%D1%81%D0%B5%D0%BC%D1%8C%D1%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409" y="1628800"/>
            <a:ext cx="6552728" cy="505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3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pic>
        <p:nvPicPr>
          <p:cNvPr id="12290" name="Picture 2" descr="http://marshak.su/wp-content/uploads/2015/09/chidren_1920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1412776"/>
            <a:ext cx="8712968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9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145435"/>
          </a:xfrm>
        </p:spPr>
        <p:txBody>
          <a:bodyPr/>
          <a:lstStyle/>
          <a:p>
            <a:pPr indent="450000" algn="just">
              <a:buClr>
                <a:schemeClr val="accent1">
                  <a:lumMod val="50000"/>
                </a:schemeClr>
              </a:buClr>
            </a:pPr>
            <a:r>
              <a:rPr lang="ru-RU" b="1" dirty="0" smtClean="0"/>
              <a:t>Актуальность </a:t>
            </a:r>
            <a:r>
              <a:rPr lang="ru-RU" b="1" dirty="0"/>
              <a:t>–</a:t>
            </a:r>
            <a:r>
              <a:rPr lang="ru-RU" dirty="0" smtClean="0"/>
              <a:t> проблема сиротства </a:t>
            </a:r>
            <a:r>
              <a:rPr lang="ru-RU" dirty="0"/>
              <a:t>очень актуальна в настоящее время. В литературе данная тема изучена недостаточно, а в современной России остро стоит проблема социального сиротства. </a:t>
            </a:r>
          </a:p>
          <a:p>
            <a:pPr indent="450000" algn="just">
              <a:buClr>
                <a:schemeClr val="accent1">
                  <a:lumMod val="50000"/>
                </a:schemeClr>
              </a:buClr>
            </a:pPr>
            <a:r>
              <a:rPr lang="ru-RU" b="1" dirty="0" smtClean="0"/>
              <a:t>Цель – </a:t>
            </a:r>
            <a:r>
              <a:rPr lang="ru-RU" dirty="0" smtClean="0"/>
              <a:t>выявить жизненную </a:t>
            </a:r>
            <a:r>
              <a:rPr lang="ru-RU" dirty="0"/>
              <a:t>основу причин сиротства и проследить, как воплощается эта тема в произведениях устного народного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7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внимание!!!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4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4032448"/>
          </a:xfrm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ru-RU" dirty="0"/>
              <a:t>Задачи</a:t>
            </a: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/>
              <a:t>Рассмотреть  </a:t>
            </a:r>
            <a:r>
              <a:rPr lang="ru-RU" dirty="0"/>
              <a:t>проблему сиротства как общественного явления в России.</a:t>
            </a: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/>
              <a:t>Охарактеризовать </a:t>
            </a:r>
            <a:r>
              <a:rPr lang="ru-RU" dirty="0"/>
              <a:t>основные традиции изображения сиротства в русских народных сказках и пословицах. </a:t>
            </a: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/>
              <a:t>Рассмотреть </a:t>
            </a:r>
            <a:r>
              <a:rPr lang="ru-RU" dirty="0"/>
              <a:t>проблему сиротства в современном мире.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Сироты в эпоху Древней Руси</a:t>
            </a:r>
            <a:endParaRPr lang="ru-RU" dirty="0"/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2132856"/>
            <a:ext cx="8712968" cy="403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9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Сироты во время Гражданской Войны</a:t>
            </a:r>
            <a:endParaRPr lang="ru-RU" dirty="0"/>
          </a:p>
        </p:txBody>
      </p:sp>
      <p:pic>
        <p:nvPicPr>
          <p:cNvPr id="5122" name="Picture 2" descr="http://nashasreda.ru/wp-content/uploads/2014/01/children_genoc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1512128"/>
            <a:ext cx="8712968" cy="522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62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Сироты во время Великой Отечественной Войны</a:t>
            </a:r>
            <a:endParaRPr lang="ru-RU" dirty="0"/>
          </a:p>
        </p:txBody>
      </p:sp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784976" cy="50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3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«Сивка-Бурка»</a:t>
            </a:r>
            <a:endParaRPr lang="ru-RU" dirty="0"/>
          </a:p>
        </p:txBody>
      </p:sp>
      <p:pic>
        <p:nvPicPr>
          <p:cNvPr id="4098" name="Picture 2" descr="http://raskonyaga.ru/uploads/posts/2017-08/1501689441_sivka-burka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82" y="1633543"/>
            <a:ext cx="5208513" cy="498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s9.pikabu.ru/post_img/2017/01/19/9/1484835650182175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901" y="1633543"/>
            <a:ext cx="3704651" cy="498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9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«Волшебное кольцо»</a:t>
            </a:r>
            <a:endParaRPr lang="ru-RU" dirty="0"/>
          </a:p>
        </p:txBody>
      </p:sp>
      <p:pic>
        <p:nvPicPr>
          <p:cNvPr id="6146" name="Picture 2" descr="Картинки по запросу волшебное кольц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151" y="1988840"/>
            <a:ext cx="4574865" cy="410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oliksal.ru/uploads/posts/2016-10/147610639730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4653979" cy="410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3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«Крошечка-</a:t>
            </a:r>
            <a:r>
              <a:rPr lang="ru-RU" dirty="0" err="1" smtClean="0"/>
              <a:t>Хаврошечка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855271" cy="530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Картинки по запросу крошечка хаврошечка иллюстраци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78124"/>
            <a:ext cx="4012922" cy="530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6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5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4BCDD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</TotalTime>
  <Words>512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Тема сиротства в устном народном творчестве </vt:lpstr>
      <vt:lpstr>Презентация PowerPoint</vt:lpstr>
      <vt:lpstr>Презентация PowerPoint</vt:lpstr>
      <vt:lpstr>Сироты в эпоху Древней Руси</vt:lpstr>
      <vt:lpstr>Сироты во время Гражданской Войны</vt:lpstr>
      <vt:lpstr>Сироты во время Великой Отечественной Войны</vt:lpstr>
      <vt:lpstr>«Сивка-Бурка»</vt:lpstr>
      <vt:lpstr>«Волшебное кольцо»</vt:lpstr>
      <vt:lpstr>«Крошечка-Хаврошечка»</vt:lpstr>
      <vt:lpstr>«Морозко»</vt:lpstr>
      <vt:lpstr>Защита сирот в наше время</vt:lpstr>
      <vt:lpstr>Защита сирот в наше время</vt:lpstr>
      <vt:lpstr>Вопросы анкеты </vt:lpstr>
      <vt:lpstr>Вопросы анкеты </vt:lpstr>
      <vt:lpstr>Вопросы анкеты </vt:lpstr>
      <vt:lpstr>Диаграммы по результатам опроса</vt:lpstr>
      <vt:lpstr>Диаграммы по результатам опроса</vt:lpstr>
      <vt:lpstr>Счастливый ребенок-сирота в кругу семьи 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сиротства в устном народном творчестве</dc:title>
  <dc:creator>007</dc:creator>
  <cp:lastModifiedBy>Nigmanova Irina</cp:lastModifiedBy>
  <cp:revision>20</cp:revision>
  <dcterms:created xsi:type="dcterms:W3CDTF">2017-11-15T15:45:56Z</dcterms:created>
  <dcterms:modified xsi:type="dcterms:W3CDTF">2020-11-16T14:21:29Z</dcterms:modified>
</cp:coreProperties>
</file>