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5"/>
  </p:notesMasterIdLst>
  <p:handoutMasterIdLst>
    <p:handoutMasterId r:id="rId26"/>
  </p:handoutMasterIdLst>
  <p:sldIdLst>
    <p:sldId id="323" r:id="rId2"/>
    <p:sldId id="259" r:id="rId3"/>
    <p:sldId id="301" r:id="rId4"/>
    <p:sldId id="265" r:id="rId5"/>
    <p:sldId id="305" r:id="rId6"/>
    <p:sldId id="306" r:id="rId7"/>
    <p:sldId id="307" r:id="rId8"/>
    <p:sldId id="309" r:id="rId9"/>
    <p:sldId id="308" r:id="rId10"/>
    <p:sldId id="310" r:id="rId11"/>
    <p:sldId id="311" r:id="rId12"/>
    <p:sldId id="312" r:id="rId13"/>
    <p:sldId id="304" r:id="rId14"/>
    <p:sldId id="313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336600"/>
    <a:srgbClr val="FF00FF"/>
    <a:srgbClr val="993300"/>
    <a:srgbClr val="0066CC"/>
    <a:srgbClr val="FF3300"/>
    <a:srgbClr val="FFFF66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60"/>
  </p:normalViewPr>
  <p:slideViewPr>
    <p:cSldViewPr>
      <p:cViewPr varScale="1">
        <p:scale>
          <a:sx n="65" d="100"/>
          <a:sy n="65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</a:defRPr>
            </a:lvl1pPr>
          </a:lstStyle>
          <a:p>
            <a:pPr>
              <a:defRPr/>
            </a:pPr>
            <a:fld id="{F3774AAC-61E7-4725-8BFA-57E216942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158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</a:defRPr>
            </a:lvl1pPr>
          </a:lstStyle>
          <a:p>
            <a:pPr>
              <a:defRPr/>
            </a:pPr>
            <a:fld id="{4AA6B899-31D4-402D-8D55-0C8F29AE4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990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 lvl="1">
              <a:defRPr/>
            </a:pPr>
            <a:fld id="{BE8509A2-2118-42D5-9B2F-CA90638645D4}" type="slidenum">
              <a:rPr lang="ru-RU" smtClean="0"/>
              <a:pPr lvl="1"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83F589C3-1AF4-460E-A03F-67CF10D1ACF1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5E0605E2-D5FF-43FE-9ED4-C99E24507E72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F9974747-7612-46D4-AEAD-769F261EC19A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8BB9B8F3-DD8B-46CF-A39A-DC0EDD96DCB1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C8A476D6-E2AA-41BE-AD8B-00EF297F7369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A126F6FA-3758-4099-891C-19505D1C130E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711FAF49-981F-4845-82CC-46620F12E0B2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fld id="{007976FD-E135-4536-AFD6-A915647B7177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 lvl="1">
              <a:defRPr/>
            </a:pPr>
            <a:fld id="{5DECF274-535B-42CF-9462-A95F94A13204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 lvl="1">
              <a:defRPr/>
            </a:pPr>
            <a:fld id="{6B229EEF-0A9A-4BEC-859C-5C50CFB4F4B9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lvl="1">
              <a:defRPr/>
            </a:pPr>
            <a:fld id="{E9D10A58-5874-4F6B-A8EF-F54DD75193B0}" type="slidenum">
              <a:rPr lang="ru-RU" smtClean="0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196752"/>
            <a:ext cx="6965245" cy="1224136"/>
          </a:xfrm>
        </p:spPr>
        <p:txBody>
          <a:bodyPr>
            <a:normAutofit fontScale="90000"/>
          </a:bodyPr>
          <a:lstStyle/>
          <a:p>
            <a:pPr>
              <a:lnSpc>
                <a:spcPct val="140000"/>
              </a:lnSpc>
            </a:pPr>
            <a:r>
              <a:rPr lang="ru-RU" b="1" dirty="0"/>
              <a:t>ТЕМА ЛЕКЦИИ: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МАТРИЦЫ И ДЕЙСТВИЯ НАД НИМИ»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94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052736"/>
                <a:ext cx="6196405" cy="4670333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ru-RU" dirty="0" smtClean="0"/>
                  <a:t>       Диагональная матрица называется </a:t>
                </a:r>
                <a:r>
                  <a:rPr lang="ru-RU" b="1" cap="all" dirty="0" smtClean="0"/>
                  <a:t>скалярной</a:t>
                </a:r>
                <a:r>
                  <a:rPr lang="ru-RU" dirty="0" smtClean="0"/>
                  <a:t>, если числа главной диагонали равны между собой.</a:t>
                </a:r>
              </a:p>
              <a:p>
                <a:pPr marL="0" indent="0" algn="just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:r>
                  <a:rPr lang="ru-RU" dirty="0" smtClean="0"/>
                  <a:t>А=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Скалярная матрица 3-го порядка.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052736"/>
                <a:ext cx="6196405" cy="4670333"/>
              </a:xfrm>
              <a:blipFill rotWithShape="1">
                <a:blip r:embed="rId2"/>
                <a:stretch>
                  <a:fillRect l="-1476" t="-914" r="-14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71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340768"/>
                <a:ext cx="6196405" cy="4382301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ru-RU" dirty="0" smtClean="0"/>
                  <a:t>        Скалярная матрица называется </a:t>
                </a:r>
                <a:r>
                  <a:rPr lang="ru-RU" b="1" cap="all" dirty="0" smtClean="0"/>
                  <a:t>единичной</a:t>
                </a:r>
                <a:r>
                  <a:rPr lang="ru-RU" dirty="0" smtClean="0"/>
                  <a:t>, если все числа главной диагонали равны единице.</a:t>
                </a:r>
              </a:p>
              <a:p>
                <a:pPr marL="0" indent="0" algn="just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:r>
                  <a:rPr lang="ru-RU" i="1" dirty="0" smtClean="0"/>
                  <a:t>Е=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i="1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Единичная матрица 3-го порядка.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340768"/>
                <a:ext cx="6196405" cy="4382301"/>
              </a:xfrm>
              <a:blipFill rotWithShape="1">
                <a:blip r:embed="rId2"/>
                <a:stretch>
                  <a:fillRect l="-1476" t="-974" r="-14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43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124744"/>
                <a:ext cx="6196405" cy="459832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      Матрица называется </a:t>
                </a:r>
                <a:r>
                  <a:rPr lang="ru-RU" b="1" dirty="0" smtClean="0"/>
                  <a:t>НУЛЕВОЙ</a:t>
                </a:r>
                <a:r>
                  <a:rPr lang="ru-RU" dirty="0" smtClean="0"/>
                  <a:t>, если все ее элементы равны нулю.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:r>
                  <a:rPr lang="ru-RU" dirty="0" smtClean="0"/>
                  <a:t>В=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dirty="0" smtClean="0"/>
              </a:p>
              <a:p>
                <a:pPr marL="0" indent="0" algn="ctr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dirty="0" smtClean="0"/>
                  <a:t>Нулевая матрица 2-го порядка.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124744"/>
                <a:ext cx="6196405" cy="4598325"/>
              </a:xfrm>
              <a:blipFill rotWithShape="1">
                <a:blip r:embed="rId2"/>
                <a:stretch>
                  <a:fillRect l="-1476" t="-928" r="-19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43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696" y="1772816"/>
            <a:ext cx="6231467" cy="3334037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    Если </a:t>
            </a:r>
            <a:r>
              <a:rPr lang="ru-RU" sz="2400" dirty="0">
                <a:solidFill>
                  <a:schemeClr val="tx1"/>
                </a:solidFill>
              </a:rPr>
              <a:t>количество строк в прямоугольной матрице равно 1, то эта матрица называется </a:t>
            </a:r>
            <a:r>
              <a:rPr lang="ru-RU" sz="2400" b="1" cap="all" dirty="0" smtClean="0">
                <a:solidFill>
                  <a:schemeClr val="tx1"/>
                </a:solidFill>
              </a:rPr>
              <a:t>матрицей-строкой.</a:t>
            </a:r>
          </a:p>
          <a:p>
            <a:pPr algn="just"/>
            <a:endParaRPr lang="ru-RU" sz="2400" b="1" cap="all" dirty="0">
              <a:solidFill>
                <a:schemeClr val="tx1"/>
              </a:solidFill>
            </a:endParaRPr>
          </a:p>
          <a:p>
            <a:pPr algn="just"/>
            <a:endParaRPr lang="ru-RU" sz="2400" b="1" cap="all" dirty="0" smtClean="0">
              <a:solidFill>
                <a:schemeClr val="tx1"/>
              </a:solidFill>
            </a:endParaRPr>
          </a:p>
          <a:p>
            <a:r>
              <a:rPr lang="ru-RU" sz="2400" cap="all" dirty="0" smtClean="0">
                <a:solidFill>
                  <a:schemeClr val="tx1"/>
                </a:solidFill>
              </a:rPr>
              <a:t>С= (1 -2 4 6 -2)</a:t>
            </a:r>
          </a:p>
          <a:p>
            <a:endParaRPr lang="ru-RU" sz="2400" cap="all" dirty="0">
              <a:solidFill>
                <a:schemeClr val="tx1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3111500"/>
            <a:ext cx="156051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53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456267" y="1340768"/>
                <a:ext cx="6231467" cy="3694077"/>
              </a:xfrm>
            </p:spPr>
            <p:txBody>
              <a:bodyPr/>
              <a:lstStyle/>
              <a:p>
                <a:pPr algn="just"/>
                <a:r>
                  <a:rPr lang="ru-RU" sz="2400" dirty="0" smtClean="0">
                    <a:solidFill>
                      <a:prstClr val="black"/>
                    </a:solidFill>
                    <a:ea typeface="+mj-ea"/>
                    <a:cs typeface="+mj-cs"/>
                  </a:rPr>
                  <a:t>        Если </a:t>
                </a:r>
                <a:r>
                  <a:rPr lang="ru-RU" sz="2400" dirty="0">
                    <a:solidFill>
                      <a:prstClr val="black"/>
                    </a:solidFill>
                    <a:ea typeface="+mj-ea"/>
                    <a:cs typeface="+mj-cs"/>
                  </a:rPr>
                  <a:t>количество столбцов в прямоугольной матрице равно 1, то эта матрица называется </a:t>
                </a:r>
                <a:r>
                  <a:rPr lang="ru-RU" sz="2400" b="1" cap="all" dirty="0">
                    <a:solidFill>
                      <a:prstClr val="black"/>
                    </a:solidFill>
                    <a:ea typeface="+mj-ea"/>
                    <a:cs typeface="+mj-cs"/>
                  </a:rPr>
                  <a:t>матрица - столбец</a:t>
                </a:r>
                <a:r>
                  <a:rPr lang="ru-RU" sz="2400" b="1" cap="all" dirty="0" smtClean="0">
                    <a:solidFill>
                      <a:prstClr val="black"/>
                    </a:solidFill>
                    <a:ea typeface="+mj-ea"/>
                    <a:cs typeface="+mj-cs"/>
                  </a:rPr>
                  <a:t>.</a:t>
                </a:r>
              </a:p>
              <a:p>
                <a:pPr algn="just"/>
                <a:endParaRPr lang="ru-RU" sz="2400" b="1" cap="all" dirty="0">
                  <a:solidFill>
                    <a:prstClr val="black"/>
                  </a:solidFill>
                  <a:ea typeface="+mj-ea"/>
                  <a:cs typeface="+mj-cs"/>
                </a:endParaRPr>
              </a:p>
              <a:p>
                <a:pPr algn="just"/>
                <a:endParaRPr lang="ru-RU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В=</m:t>
                      </m:r>
                      <m:d>
                        <m:d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ru-RU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4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456267" y="1340768"/>
                <a:ext cx="6231467" cy="3694077"/>
              </a:xfrm>
              <a:blipFill rotWithShape="1">
                <a:blip r:embed="rId2"/>
                <a:stretch>
                  <a:fillRect l="-1566" t="-1155" r="-14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3111500"/>
            <a:ext cx="156051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002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340768"/>
            <a:ext cx="6196405" cy="4382301"/>
          </a:xfrm>
        </p:spPr>
        <p:txBody>
          <a:bodyPr/>
          <a:lstStyle/>
          <a:p>
            <a:pPr marL="0" lvl="0" indent="0" algn="ctr">
              <a:buClr>
                <a:srgbClr val="AA2B1E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Равенство матриц</a:t>
            </a:r>
          </a:p>
          <a:p>
            <a:pPr marL="0" lvl="0" indent="0" algn="ctr">
              <a:buClr>
                <a:srgbClr val="AA2B1E"/>
              </a:buClr>
              <a:buNone/>
            </a:pPr>
            <a:endParaRPr lang="ru-RU" b="1" dirty="0">
              <a:solidFill>
                <a:prstClr val="black"/>
              </a:solidFill>
            </a:endParaRPr>
          </a:p>
          <a:p>
            <a:pPr marL="0" lvl="0" indent="0" algn="just">
              <a:buClr>
                <a:srgbClr val="AA2B1E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       Две матрицы называются </a:t>
            </a:r>
            <a:r>
              <a:rPr lang="ru-RU" b="1" dirty="0">
                <a:solidFill>
                  <a:prstClr val="black"/>
                </a:solidFill>
              </a:rPr>
              <a:t>равными</a:t>
            </a:r>
            <a:r>
              <a:rPr lang="ru-RU" dirty="0">
                <a:solidFill>
                  <a:prstClr val="black"/>
                </a:solidFill>
              </a:rPr>
              <a:t>, если они имеют одинаковое число строк и столбцов и их соответствующие элементы равны.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584" y="5805264"/>
            <a:ext cx="5540188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8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84784"/>
            <a:ext cx="6965245" cy="3168352"/>
          </a:xfrm>
        </p:spPr>
        <p:txBody>
          <a:bodyPr>
            <a:normAutofit/>
          </a:bodyPr>
          <a:lstStyle/>
          <a:p>
            <a:r>
              <a:rPr lang="ru-RU" b="1" dirty="0" smtClean="0"/>
              <a:t>3. Линейные операции над матрицами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452320" y="6021288"/>
            <a:ext cx="216089" cy="152989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2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124744"/>
                <a:ext cx="6196405" cy="4598325"/>
              </a:xfrm>
            </p:spPr>
            <p:txBody>
              <a:bodyPr>
                <a:normAutofit lnSpcReduction="10000"/>
              </a:bodyPr>
              <a:lstStyle/>
              <a:p>
                <a:pPr marL="457200" indent="-457200" algn="just">
                  <a:buAutoNum type="arabicPeriod"/>
                </a:pPr>
                <a:r>
                  <a:rPr lang="ru-RU" b="1" cap="all" dirty="0" smtClean="0"/>
                  <a:t>Суммой</a:t>
                </a:r>
                <a:r>
                  <a:rPr lang="ru-RU" dirty="0" smtClean="0"/>
                  <a:t> матриц А и В называется матрица элементы которой равны сумме соответствующих элементов матриц А и В.</a:t>
                </a:r>
              </a:p>
              <a:p>
                <a:pPr marL="0" indent="0" algn="just">
                  <a:buNone/>
                </a:pPr>
                <a:r>
                  <a:rPr lang="ru-RU" i="1" dirty="0" smtClean="0"/>
                  <a:t>    Складывать можно матрицы, имеющие одинаковый порядок.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1800" b="0" i="1" smtClean="0">
                        <a:latin typeface="Cambria Math"/>
                      </a:rPr>
                      <m:t>А+В=</m:t>
                    </m:r>
                    <m:d>
                      <m:dPr>
                        <m:ctrlPr>
                          <a:rPr lang="ru-RU" sz="18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sz="18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1800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b="0" i="1" smtClean="0"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  <m:sub>
                                        <m:r>
                                          <a:rPr lang="ru-RU" sz="1800" b="0" i="1" smtClean="0"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18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b="0" i="1" smtClean="0"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  <m:sub>
                                        <m:r>
                                          <a:rPr lang="ru-RU" sz="1800" b="0" i="1" smtClean="0"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ru-RU" sz="1800" b="0" i="1" smtClean="0"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18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1800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b="0" i="1" smtClean="0"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  <m:sub>
                                        <m:r>
                                          <a:rPr lang="ru-RU" sz="18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1800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18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18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  <m:e>
                              <m:sSub>
                                <m:sSubPr>
                                  <m:ctrlPr>
                                    <a:rPr lang="ru-RU" sz="1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/>
                                    </a:rPr>
                                    <m:t>𝑚𝑛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ru-RU" sz="1800" dirty="0" smtClean="0"/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1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sz="18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18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18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  <m:e>
                                    <m:r>
                                      <a:rPr lang="en-US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  <m:e>
                                    <m:r>
                                      <a:rPr lang="en-US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lang="en-US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180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18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  <m:e>
                              <m:sSub>
                                <m:sSubPr>
                                  <m:ctrlPr>
                                    <a:rPr lang="ru-RU" sz="18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𝑚𝑛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ru-RU" sz="1800" dirty="0" smtClean="0"/>
                  <a:t> =  </a:t>
                </a:r>
              </a:p>
              <a:p>
                <a:pPr marL="0" indent="0" algn="ctr">
                  <a:buNone/>
                </a:pPr>
                <a:r>
                  <a:rPr lang="ru-RU" sz="1800" dirty="0" smtClean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18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sz="18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18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  <m:sub>
                                        <m: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  <m:r>
                                      <a:rPr lang="en-US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  <m:sub>
                                        <m: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  <m:e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  <m:e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18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  <m:sub>
                                        <m: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lang="ru-RU" sz="1800" b="0" i="1" smtClean="0"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18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ru-RU" sz="18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18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ru-RU" sz="1800" b="0" i="1" smtClean="0"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  <m:e>
                              <m:sSub>
                                <m:sSubPr>
                                  <m:ctrlPr>
                                    <a:rPr lang="ru-RU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𝑚𝑛</m:t>
                                  </m:r>
                                </m:sub>
                              </m:sSub>
                              <m:r>
                                <a:rPr lang="ru-RU" sz="18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𝑚𝑛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ru-RU" sz="1800" dirty="0" smtClean="0"/>
                  <a:t>.</a:t>
                </a:r>
                <a:endParaRPr lang="ru-RU" sz="1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124744"/>
                <a:ext cx="6196405" cy="4598325"/>
              </a:xfrm>
              <a:blipFill rotWithShape="1">
                <a:blip r:embed="rId2"/>
                <a:stretch>
                  <a:fillRect l="-1476" t="-1724" r="-27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76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268760"/>
                <a:ext cx="6196405" cy="4454309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:endParaRPr lang="ru-RU" i="1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ru-RU" dirty="0" smtClean="0"/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5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ru-RU" dirty="0" smtClean="0"/>
                  <a:t> = </a:t>
                </a:r>
              </a:p>
              <a:p>
                <a:pPr marL="0" indent="0" algn="ctr">
                  <a:buNone/>
                </a:pPr>
                <a:endParaRPr lang="ru-RU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ru-RU" dirty="0" smtClean="0"/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+2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3+5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−2+1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0+1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dirty="0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8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268760"/>
                <a:ext cx="6196405" cy="4454309"/>
              </a:xfrm>
              <a:blipFill rotWithShape="1">
                <a:blip r:embed="rId2"/>
                <a:stretch>
                  <a:fillRect t="-9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04248" y="5733256"/>
            <a:ext cx="1213821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18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196752"/>
                <a:ext cx="6196405" cy="452631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2</a:t>
                </a:r>
                <a:r>
                  <a:rPr lang="ru-RU" cap="all" dirty="0" smtClean="0"/>
                  <a:t>. </a:t>
                </a:r>
                <a:r>
                  <a:rPr lang="ru-RU" b="1" cap="all" dirty="0" smtClean="0"/>
                  <a:t>Произведением матрицы А на число </a:t>
                </a:r>
                <a:r>
                  <a:rPr lang="en-US" b="1" dirty="0" smtClean="0"/>
                  <a:t>k </a:t>
                </a:r>
                <a:r>
                  <a:rPr lang="ru-RU" dirty="0" smtClean="0"/>
                  <a:t>называется матрица каждый элемент которой равен </a:t>
                </a:r>
                <a:r>
                  <a:rPr lang="en-US" dirty="0" smtClean="0"/>
                  <a:t>k∙a</a:t>
                </a:r>
                <a:r>
                  <a:rPr lang="en-US" baseline="-25000" dirty="0" smtClean="0"/>
                  <a:t>ij</a:t>
                </a:r>
                <a:r>
                  <a:rPr lang="en-US" dirty="0" smtClean="0"/>
                  <a:t>.</a:t>
                </a:r>
                <a:endParaRPr lang="ru-RU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  <m:sub>
                                        <m: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  <m:sub>
                                        <m: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ru-RU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  <m:e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  <m:e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а</m:t>
                                        </m:r>
                                      </m:e>
                                      <m:sub>
                                        <m: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ru-RU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𝑚</m:t>
                                        </m:r>
                                        <m:r>
                                          <a:rPr lang="en-US" sz="2000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…</m:t>
                                    </m:r>
                                  </m:e>
                                </m:mr>
                              </m:m>
                            </m:e>
                            <m:e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𝑚𝑛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sz="2000" dirty="0" smtClean="0"/>
                  <a:t> = </a:t>
                </a:r>
              </a:p>
              <a:p>
                <a:pPr marL="0" indent="0" algn="ctr">
                  <a:buNone/>
                </a:pPr>
                <a:endParaRPr lang="en-US" sz="2000" i="1" dirty="0">
                  <a:solidFill>
                    <a:prstClr val="black"/>
                  </a:solidFill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ru-RU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20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𝑘</m:t>
                                      </m:r>
                                      <m:sSub>
                                        <m:sSubPr>
                                          <m:ctrlP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а</m:t>
                                          </m:r>
                                        </m:e>
                                        <m:sub>
                                          <m: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11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𝑘</m:t>
                                      </m:r>
                                      <m:sSub>
                                        <m:sSubPr>
                                          <m:ctrlP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а</m:t>
                                          </m:r>
                                        </m:e>
                                        <m:sub>
                                          <m: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12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ru-RU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…</m:t>
                                      </m:r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21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𝑘</m:t>
                                      </m:r>
                                      <m:sSub>
                                        <m:sSubPr>
                                          <m:ctrlP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22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…</m:t>
                                      </m:r>
                                    </m:e>
                                  </m:mr>
                                  <m:mr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…</m:t>
                                      </m:r>
                                    </m:e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…</m:t>
                                      </m:r>
                                    </m:e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…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  <m: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а</m:t>
                                          </m:r>
                                        </m:e>
                                        <m:sub>
                                          <m: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…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3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ru-RU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ru-RU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  <m:r>
                                            <a:rPr lang="en-US" sz="20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  <m:e>
                                      <m:r>
                                        <a:rPr lang="en-US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…</m:t>
                                      </m:r>
                                    </m:e>
                                  </m:mr>
                                </m:m>
                              </m:e>
                              <m:e>
                                <m:sSub>
                                  <m:sSubPr>
                                    <m:ctrlPr>
                                      <a:rPr lang="ru-RU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𝑘</m:t>
                                    </m:r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𝑚𝑛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196752"/>
                <a:ext cx="6196405" cy="4526317"/>
              </a:xfrm>
              <a:blipFill rotWithShape="1">
                <a:blip r:embed="rId2"/>
                <a:stretch>
                  <a:fillRect l="-1476" t="-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10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ПЛАН ЛЕКЦИИ</a:t>
            </a:r>
            <a:r>
              <a:rPr lang="ru-RU" dirty="0" smtClean="0"/>
              <a:t> 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idx="1"/>
          </p:nvPr>
        </p:nvSpPr>
        <p:spPr>
          <a:xfrm>
            <a:off x="1214415" y="1981200"/>
            <a:ext cx="6715172" cy="34956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b="1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матрицы,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элементы матриц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матриц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Линейные операции над матрицами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098" name="Дата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kumimoji="0" lang="ru-RU" smtClean="0"/>
          </a:p>
        </p:txBody>
      </p:sp>
      <p:sp>
        <p:nvSpPr>
          <p:cNvPr id="4099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kumimoji="0"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340768"/>
                <a:ext cx="6196405" cy="4382301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ru-RU" i="1" dirty="0" smtClean="0"/>
                  <a:t>Пример: </a:t>
                </a:r>
              </a:p>
              <a:p>
                <a:pPr marL="0" indent="0" algn="ctr">
                  <a:buNone/>
                </a:pPr>
                <a:endParaRPr lang="ru-RU" i="1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2</m:t>
                    </m:r>
                    <m:r>
                      <a:rPr lang="ru-RU" b="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ru-RU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ru-RU" b="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−3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ru-RU" i="1" dirty="0" smtClean="0"/>
                  <a:t>=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ru-RU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2∙(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e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2∙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2∙(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−3</m:t>
                              </m:r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e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2∙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2∙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2∙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2∙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2∙</m:t>
                              </m:r>
                              <m:r>
                                <a:rPr lang="ru-RU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ru-RU" i="1" dirty="0" smtClean="0"/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ru-RU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dirty="0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−6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340768"/>
                <a:ext cx="6196405" cy="4382301"/>
              </a:xfrm>
              <a:blipFill rotWithShape="1">
                <a:blip r:embed="rId2"/>
                <a:stretch>
                  <a:fillRect t="-9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76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124744"/>
                <a:ext cx="6196405" cy="459832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3. </a:t>
                </a:r>
                <a:r>
                  <a:rPr lang="ru-RU" b="1" cap="all" dirty="0" smtClean="0"/>
                  <a:t>Умножение матриц</a:t>
                </a:r>
              </a:p>
              <a:p>
                <a:pPr marL="0" indent="0" algn="just">
                  <a:buNone/>
                </a:pPr>
                <a:r>
                  <a:rPr lang="ru-RU" dirty="0" smtClean="0"/>
                  <a:t>      Рассмотрим умножение квадратных матриц второго порядка. </a:t>
                </a:r>
              </a:p>
              <a:p>
                <a:pPr marL="0" indent="0" algn="just">
                  <a:buNone/>
                </a:pPr>
                <a:r>
                  <a:rPr lang="ru-RU" dirty="0" smtClean="0"/>
                  <a:t>     Пусть </a:t>
                </a: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</a:rPr>
                      <m:t>А=</m:t>
                    </m:r>
                    <m:d>
                      <m:dPr>
                        <m:ctrlPr>
                          <a:rPr lang="ru-RU" sz="20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sz="20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ru-RU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ru-RU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ru-RU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ru-RU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ru-RU" dirty="0" smtClean="0"/>
                  <a:t>и В</a:t>
                </a:r>
                <a:r>
                  <a:rPr lang="ru-RU" sz="2000" dirty="0" smtClean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00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sz="200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2000" b="0" i="0" smtClean="0">
                        <a:latin typeface="Cambria Math"/>
                      </a:rPr>
                      <m:t>.</m:t>
                    </m:r>
                  </m:oMath>
                </a14:m>
                <a:endParaRPr lang="en-US" sz="2000" b="0" dirty="0" smtClean="0"/>
              </a:p>
              <a:p>
                <a:pPr marL="0" indent="0" algn="just">
                  <a:buNone/>
                </a:pPr>
                <a:r>
                  <a:rPr lang="ru-RU" dirty="0" smtClean="0"/>
                  <a:t>Тогда: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</a:rPr>
                      <m:t>А</m:t>
                    </m:r>
                    <m:r>
                      <a:rPr lang="ru-RU" sz="2000" b="0" i="1" smtClean="0">
                        <a:latin typeface="Cambria Math"/>
                        <a:ea typeface="Cambria Math"/>
                      </a:rPr>
                      <m:t>∙В=</m:t>
                    </m:r>
                    <m:d>
                      <m:dPr>
                        <m:ctrlPr>
                          <a:rPr lang="ru-RU" sz="2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sz="2000" b="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ru-RU" sz="20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ru-RU" sz="20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  <m:r>
                                <a:rPr lang="ru-RU" sz="20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ru-RU" sz="20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  <m:r>
                                <a:rPr lang="ru-RU" sz="20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  <m:r>
                                <a:rPr lang="ru-RU" sz="20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ru-RU" sz="20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.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ru-RU" sz="2000" b="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sz="20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ru-RU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ru-RU" sz="2000" dirty="0" smtClean="0"/>
                  <a:t>.</a:t>
                </a:r>
                <a:endParaRPr lang="ru-RU" sz="20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124744"/>
                <a:ext cx="6196405" cy="4598325"/>
              </a:xfrm>
              <a:blipFill rotWithShape="1">
                <a:blip r:embed="rId2"/>
                <a:stretch>
                  <a:fillRect l="-1476" t="-928" r="-14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81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124744"/>
                <a:ext cx="6196405" cy="4598325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:endParaRPr lang="ru-RU" i="1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</m:m>
                      </m:e>
                    </m:d>
                    <m:r>
                      <a:rPr lang="ru-RU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6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ru-RU" i="1" dirty="0" smtClean="0"/>
                  <a:t> = </a:t>
                </a:r>
              </a:p>
              <a:p>
                <a:pPr marL="0" indent="0" algn="ctr">
                  <a:buNone/>
                </a:pPr>
                <a:endParaRPr lang="ru-RU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ru-RU" dirty="0" smtClean="0"/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∙1+5∙(−2)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∙2+5∙6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∙1+(−2)∙(−2)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ru-RU" b="0" i="1" smtClean="0">
                                  <a:latin typeface="Cambria Math"/>
                                  <a:ea typeface="Cambria Math"/>
                                </a:rPr>
                                <m:t>∙2+(−2)∙6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ru-RU" i="1" dirty="0" smtClean="0"/>
                  <a:t>= </a:t>
                </a:r>
              </a:p>
              <a:p>
                <a:pPr marL="0" indent="0" algn="ctr">
                  <a:buNone/>
                </a:pPr>
                <a:endParaRPr lang="ru-RU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ru-RU" dirty="0" smtClean="0"/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ru-RU" b="0" i="1" dirty="0" smtClean="0">
                                  <a:latin typeface="Cambria Math"/>
                                </a:rPr>
                                <m:t>7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36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5</m:t>
                              </m:r>
                            </m:e>
                            <m:e>
                              <m:r>
                                <a:rPr lang="ru-RU" b="0" i="1" dirty="0" smtClean="0">
                                  <a:latin typeface="Cambria Math"/>
                                </a:rPr>
                                <m:t>−10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124744"/>
                <a:ext cx="6196405" cy="4598325"/>
              </a:xfrm>
              <a:blipFill rotWithShape="1">
                <a:blip r:embed="rId2"/>
                <a:stretch>
                  <a:fillRect t="-9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85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Литература</a:t>
            </a:r>
          </a:p>
          <a:p>
            <a:pPr marL="457200" indent="-457200" algn="just">
              <a:buAutoNum type="arabicPeriod"/>
            </a:pPr>
            <a:r>
              <a:rPr lang="ru-RU" dirty="0" err="1" smtClean="0"/>
              <a:t>Лисичкин</a:t>
            </a:r>
            <a:r>
              <a:rPr lang="ru-RU" dirty="0" smtClean="0"/>
              <a:t> В.Т, Соловейчик И. Л. Математика: Учеб. Пособие для техникумов.-М.: </a:t>
            </a:r>
            <a:r>
              <a:rPr lang="ru-RU" dirty="0" err="1" smtClean="0"/>
              <a:t>Высш.шк</a:t>
            </a:r>
            <a:r>
              <a:rPr lang="ru-RU" dirty="0" smtClean="0"/>
              <a:t>; 1991г.</a:t>
            </a:r>
          </a:p>
          <a:p>
            <a:pPr marL="457200" indent="-457200" algn="just">
              <a:buAutoNum type="arabicPeriod"/>
            </a:pPr>
            <a:r>
              <a:rPr lang="ru-RU" dirty="0" smtClean="0"/>
              <a:t>Богомолов Н.В. Математика: учебник для </a:t>
            </a:r>
            <a:r>
              <a:rPr lang="ru-RU" dirty="0" err="1" smtClean="0"/>
              <a:t>ссузов</a:t>
            </a:r>
            <a:r>
              <a:rPr lang="ru-RU" dirty="0" smtClean="0"/>
              <a:t> / Н.В. Богомолов, П.И. Самойленко. – 7-е изд., стереотип. – М.: Дрофа, 2010г.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МОСКВА, 2009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ООО "РЕЗОЛЬВЕНТА"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7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Дата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kumimoji="0" lang="ru-RU" smtClean="0"/>
          </a:p>
        </p:txBody>
      </p:sp>
      <p:sp>
        <p:nvSpPr>
          <p:cNvPr id="5123" name="Нижний колонтитул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kumimoji="0" lang="ru-RU" smtClean="0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04813"/>
            <a:ext cx="8229600" cy="380841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FF66"/>
                </a:solidFill>
              </a:rPr>
              <a:t/>
            </a:r>
            <a:br>
              <a:rPr lang="ru-RU" b="1" dirty="0" smtClean="0">
                <a:solidFill>
                  <a:srgbClr val="FFFF66"/>
                </a:solidFill>
              </a:rPr>
            </a:br>
            <a:r>
              <a:rPr lang="ru-RU" b="1" dirty="0" smtClean="0">
                <a:solidFill>
                  <a:srgbClr val="FFFF66"/>
                </a:solidFill>
              </a:rPr>
              <a:t>      </a:t>
            </a:r>
            <a:r>
              <a:rPr lang="ru-RU" b="1" dirty="0" smtClean="0"/>
              <a:t>1.</a:t>
            </a:r>
            <a:r>
              <a:rPr lang="ru-RU" b="1" dirty="0" smtClean="0">
                <a:solidFill>
                  <a:srgbClr val="FFFF66"/>
                </a:solidFill>
              </a:rPr>
              <a:t> </a:t>
            </a:r>
            <a:r>
              <a:rPr lang="ru-RU" b="1" dirty="0" smtClean="0"/>
              <a:t>Определение </a:t>
            </a:r>
            <a:r>
              <a:rPr lang="ru-RU" b="1" dirty="0"/>
              <a:t>матрицы, элементы матриц</a:t>
            </a:r>
            <a:br>
              <a:rPr lang="ru-RU" b="1" dirty="0"/>
            </a:br>
            <a:endParaRPr lang="ru-RU" b="1" cap="al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Основные определения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9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1403648" y="1628800"/>
                <a:ext cx="6196405" cy="3963852"/>
              </a:xfrm>
            </p:spPr>
            <p:txBody>
              <a:bodyPr/>
              <a:lstStyle/>
              <a:p>
                <a:pPr algn="just" eaLnBrk="1" hangingPunct="1">
                  <a:buFont typeface="Wingdings" pitchFamily="2" charset="2"/>
                  <a:buNone/>
                </a:pPr>
                <a:r>
                  <a:rPr lang="ru-RU" b="1" i="1" u="sng" dirty="0" smtClean="0"/>
                  <a:t>МАТРИЦЕЙ</a:t>
                </a:r>
                <a:r>
                  <a:rPr lang="ru-RU" dirty="0" smtClean="0"/>
                  <a:t>называется множество чисел, образующих прямоугольную таблицу, состоящую из </a:t>
                </a:r>
                <a:r>
                  <a:rPr lang="en-US" dirty="0" smtClean="0"/>
                  <a:t>n</a:t>
                </a:r>
                <a:r>
                  <a:rPr lang="ru-RU" dirty="0" smtClean="0"/>
                  <a:t> строк и</a:t>
                </a:r>
                <a:r>
                  <a:rPr lang="en-US" dirty="0" smtClean="0"/>
                  <a:t> m</a:t>
                </a:r>
                <a:r>
                  <a:rPr lang="ru-RU" dirty="0" smtClean="0"/>
                  <a:t> столбцов.</a:t>
                </a:r>
              </a:p>
              <a:p>
                <a:pPr algn="ctr" eaLnBrk="1" hangingPunct="1">
                  <a:buFont typeface="Wingdings" pitchFamily="2" charset="2"/>
                  <a:buNone/>
                </a:pPr>
                <a:r>
                  <a:rPr lang="ru-RU" b="1" dirty="0" smtClean="0"/>
                  <a:t>   Общий вид матрицы: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а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а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ru-RU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ru-RU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а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𝑛</m:t>
                                    </m:r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ru-RU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а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𝑛</m:t>
                                    </m:r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ru-RU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…</m:t>
                                </m:r>
                              </m:e>
                            </m:mr>
                          </m:m>
                          <m:r>
                            <a:rPr lang="ru-RU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    </m:t>
                          </m:r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i="1">
                                  <a:effectLst/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а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1</m:t>
                                    </m:r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ru-RU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а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𝑛𝑚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b="1" dirty="0" smtClean="0"/>
              </a:p>
              <a:p>
                <a:pPr>
                  <a:buNone/>
                </a:pPr>
                <a:r>
                  <a:rPr lang="ru-RU" dirty="0" smtClean="0"/>
                  <a:t>         Числа а</a:t>
                </a:r>
                <a:r>
                  <a:rPr lang="ru-RU" baseline="-25000" dirty="0" smtClean="0"/>
                  <a:t>11</a:t>
                </a:r>
                <a:r>
                  <a:rPr lang="ru-RU" dirty="0"/>
                  <a:t>, а</a:t>
                </a:r>
                <a:r>
                  <a:rPr lang="ru-RU" baseline="-25000" dirty="0"/>
                  <a:t>12</a:t>
                </a:r>
                <a:r>
                  <a:rPr lang="ru-RU" dirty="0"/>
                  <a:t>, …, а</a:t>
                </a:r>
                <a:r>
                  <a:rPr lang="ru-RU" baseline="-25000" dirty="0"/>
                  <a:t>1</a:t>
                </a:r>
                <a:r>
                  <a:rPr lang="en-US" baseline="-25000" dirty="0"/>
                  <a:t>m</a:t>
                </a:r>
                <a:r>
                  <a:rPr lang="ru-RU" dirty="0"/>
                  <a:t>, …, а</a:t>
                </a:r>
                <a:r>
                  <a:rPr lang="en-US" baseline="-25000" dirty="0"/>
                  <a:t>n</a:t>
                </a:r>
                <a:r>
                  <a:rPr lang="ru-RU" baseline="-25000" dirty="0"/>
                  <a:t>1</a:t>
                </a:r>
                <a:r>
                  <a:rPr lang="ru-RU" dirty="0"/>
                  <a:t>, а</a:t>
                </a:r>
                <a:r>
                  <a:rPr lang="en-US" baseline="-25000" dirty="0"/>
                  <a:t>n</a:t>
                </a:r>
                <a:r>
                  <a:rPr lang="ru-RU" baseline="-25000" dirty="0"/>
                  <a:t>2</a:t>
                </a:r>
                <a:r>
                  <a:rPr lang="ru-RU" dirty="0"/>
                  <a:t>, …,а</a:t>
                </a:r>
                <a:r>
                  <a:rPr lang="en-US" baseline="-25000" dirty="0" smtClean="0"/>
                  <a:t>nm</a:t>
                </a:r>
                <a:r>
                  <a:rPr lang="ru-RU" dirty="0"/>
                  <a:t> называются элементами </a:t>
                </a:r>
                <a:r>
                  <a:rPr lang="ru-RU" dirty="0" smtClean="0"/>
                  <a:t>матриц.</a:t>
                </a:r>
                <a:endParaRPr lang="ru-RU" dirty="0"/>
              </a:p>
              <a:p>
                <a:pPr>
                  <a:buNone/>
                </a:pPr>
                <a:endParaRPr lang="ru-RU" b="1" dirty="0" smtClean="0"/>
              </a:p>
            </p:txBody>
          </p:sp>
        </mc:Choice>
        <mc:Fallback xmlns="">
          <p:sp>
            <p:nvSpPr>
              <p:cNvPr id="614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03648" y="1628800"/>
                <a:ext cx="6196405" cy="3963852"/>
              </a:xfrm>
              <a:blipFill rotWithShape="1">
                <a:blip r:embed="rId2"/>
                <a:stretch>
                  <a:fillRect t="-1077" r="-14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6" name="Дата 3"/>
          <p:cNvSpPr>
            <a:spLocks noGrp="1"/>
          </p:cNvSpPr>
          <p:nvPr>
            <p:ph type="dt" sz="half" idx="10"/>
          </p:nvPr>
        </p:nvSpPr>
        <p:spPr>
          <a:xfrm>
            <a:off x="6011863" y="6667500"/>
            <a:ext cx="1905000" cy="381000"/>
          </a:xfrm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kumimoji="0" lang="ru-RU" smtClean="0"/>
          </a:p>
        </p:txBody>
      </p:sp>
      <p:sp>
        <p:nvSpPr>
          <p:cNvPr id="6147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endParaRPr kumimoji="0"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115474"/>
          </a:xfrm>
        </p:spPr>
        <p:txBody>
          <a:bodyPr/>
          <a:lstStyle/>
          <a:p>
            <a:r>
              <a:rPr lang="ru-RU" b="1" dirty="0" smtClean="0"/>
              <a:t>2. Виды матриц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12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196752"/>
                <a:ext cx="6196405" cy="452631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Матрица называется </a:t>
                </a:r>
                <a:r>
                  <a:rPr lang="ru-RU" b="1" cap="all" dirty="0" smtClean="0"/>
                  <a:t>прямоугольной</a:t>
                </a:r>
                <a:r>
                  <a:rPr lang="ru-RU" dirty="0" smtClean="0"/>
                  <a:t>, если число строк матрицы не равно числу столбцов  (</a:t>
                </a:r>
                <a:r>
                  <a:rPr lang="en-US" dirty="0" err="1" smtClean="0"/>
                  <a:t>n≠m</a:t>
                </a:r>
                <a:r>
                  <a:rPr lang="en-US" dirty="0" smtClean="0"/>
                  <a:t>)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:r>
                  <a:rPr lang="ru-RU" dirty="0" smtClean="0"/>
                  <a:t>А=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6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Матрица порядка 2 х 3.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196752"/>
                <a:ext cx="6196405" cy="4526317"/>
              </a:xfrm>
              <a:blipFill rotWithShape="1">
                <a:blip r:embed="rId2"/>
                <a:stretch>
                  <a:fillRect l="-1476" t="-942" r="-27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87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196752"/>
                <a:ext cx="6196405" cy="4526317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      Матрица называется </a:t>
                </a:r>
                <a:r>
                  <a:rPr lang="ru-RU" b="1" dirty="0" smtClean="0"/>
                  <a:t>КВАДРАТНОЙ, </a:t>
                </a:r>
                <a:r>
                  <a:rPr lang="ru-RU" dirty="0" smtClean="0"/>
                  <a:t>если число строк равно числу столбцов (</a:t>
                </a:r>
                <a:r>
                  <a:rPr lang="en-US" dirty="0" smtClean="0"/>
                  <a:t>n=m).</a:t>
                </a: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:r>
                  <a:rPr lang="ru-RU" dirty="0" smtClean="0"/>
                  <a:t>А</a:t>
                </a:r>
                <a:r>
                  <a:rPr lang="ru-RU" i="1" dirty="0" smtClean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9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i="1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Матрица второго порядка.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196752"/>
                <a:ext cx="6196405" cy="4526317"/>
              </a:xfrm>
              <a:blipFill rotWithShape="1">
                <a:blip r:embed="rId2"/>
                <a:stretch>
                  <a:fillRect l="-1476" t="-9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7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268760"/>
                <a:ext cx="6196405" cy="445430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     Диагональ, содержащую элементы а</a:t>
                </a:r>
                <a:r>
                  <a:rPr lang="ru-RU" baseline="-25000" dirty="0" smtClean="0"/>
                  <a:t>11</a:t>
                </a:r>
                <a:r>
                  <a:rPr lang="ru-RU" dirty="0"/>
                  <a:t>, а</a:t>
                </a:r>
                <a:r>
                  <a:rPr lang="ru-RU" baseline="-25000" dirty="0"/>
                  <a:t>22</a:t>
                </a:r>
                <a:r>
                  <a:rPr lang="ru-RU" dirty="0"/>
                  <a:t>, …, а</a:t>
                </a:r>
                <a:r>
                  <a:rPr lang="en-US" baseline="-25000" dirty="0" err="1" smtClean="0"/>
                  <a:t>nn</a:t>
                </a:r>
                <a:r>
                  <a:rPr lang="ru-RU" dirty="0" smtClean="0"/>
                  <a:t>, называют главной.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:r>
                  <a:rPr lang="ru-RU" dirty="0" smtClean="0"/>
                  <a:t>А=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−6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dirty="0" smtClean="0"/>
              </a:p>
              <a:p>
                <a:pPr marL="0" indent="0" algn="just">
                  <a:buNone/>
                </a:pPr>
                <a:r>
                  <a:rPr lang="ru-RU" dirty="0"/>
                  <a:t>Диагональ, содержащую элементы </a:t>
                </a:r>
                <a:r>
                  <a:rPr lang="ru-RU" dirty="0" smtClean="0"/>
                  <a:t>а</a:t>
                </a:r>
                <a:r>
                  <a:rPr lang="ru-RU" baseline="-25000" dirty="0" smtClean="0"/>
                  <a:t>1</a:t>
                </a:r>
                <a:r>
                  <a:rPr lang="en-US" baseline="-25000" dirty="0" smtClean="0"/>
                  <a:t>n</a:t>
                </a:r>
                <a:r>
                  <a:rPr lang="ru-RU" dirty="0" smtClean="0"/>
                  <a:t>, а</a:t>
                </a:r>
                <a:r>
                  <a:rPr lang="ru-RU" baseline="-25000" dirty="0" smtClean="0"/>
                  <a:t>2</a:t>
                </a:r>
                <a:r>
                  <a:rPr lang="en-US" baseline="-25000" dirty="0" smtClean="0"/>
                  <a:t>,n-1</a:t>
                </a:r>
                <a:r>
                  <a:rPr lang="ru-RU" dirty="0" smtClean="0"/>
                  <a:t>, </a:t>
                </a:r>
                <a:r>
                  <a:rPr lang="ru-RU" dirty="0"/>
                  <a:t>…, а</a:t>
                </a:r>
                <a:r>
                  <a:rPr lang="en-US" baseline="-25000" dirty="0" smtClean="0"/>
                  <a:t>n1</a:t>
                </a:r>
                <a:r>
                  <a:rPr lang="ru-RU" dirty="0" smtClean="0"/>
                  <a:t>, </a:t>
                </a:r>
                <a:r>
                  <a:rPr lang="ru-RU" dirty="0"/>
                  <a:t>называют </a:t>
                </a:r>
                <a:r>
                  <a:rPr lang="ru-RU" dirty="0" smtClean="0"/>
                  <a:t>побочной.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А=</m:t>
                      </m:r>
                      <m:d>
                        <m:dPr>
                          <m:ctrlPr>
                            <a:rPr lang="ru-RU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ru-RU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ru-RU" b="0" i="1" smtClean="0">
                                    <a:latin typeface="Cambria Math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ru-RU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5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b="0" i="1" smtClean="0">
                                    <a:latin typeface="Cambria Math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ru-RU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8</m:t>
                                </m:r>
                              </m:e>
                              <m:e>
                                <m:r>
                                  <a:rPr lang="ru-RU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ru-RU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ru-RU" b="0" i="1" smtClean="0">
                                    <a:latin typeface="Cambria Math"/>
                                  </a:rPr>
                                  <m:t>−1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i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268760"/>
                <a:ext cx="6196405" cy="4454309"/>
              </a:xfrm>
              <a:blipFill rotWithShape="1">
                <a:blip r:embed="rId2"/>
                <a:stretch>
                  <a:fillRect l="-1476" t="-958" r="-20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29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63040" y="1340768"/>
                <a:ext cx="6196405" cy="4382301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ru-RU" dirty="0" smtClean="0"/>
                  <a:t>         Квадратная матрица называется </a:t>
                </a:r>
                <a:r>
                  <a:rPr lang="ru-RU" b="1" cap="all" dirty="0" smtClean="0"/>
                  <a:t>диагональной</a:t>
                </a:r>
                <a:r>
                  <a:rPr lang="ru-RU" dirty="0" smtClean="0"/>
                  <a:t>, если у нее отличны от нуля только элементы, стоящие на главной диагонали.</a:t>
                </a:r>
              </a:p>
              <a:p>
                <a:pPr marL="0" indent="0" algn="just">
                  <a:buNone/>
                </a:pPr>
                <a:endParaRPr lang="ru-RU" dirty="0"/>
              </a:p>
              <a:p>
                <a:pPr marL="0" indent="0" algn="ctr">
                  <a:buNone/>
                </a:pPr>
                <a:r>
                  <a:rPr lang="ru-RU" i="1" dirty="0" smtClean="0"/>
                  <a:t>Пример:</a:t>
                </a:r>
              </a:p>
              <a:p>
                <a:pPr marL="0" indent="0" algn="ctr">
                  <a:buNone/>
                </a:pPr>
                <a:r>
                  <a:rPr lang="ru-RU" dirty="0" smtClean="0"/>
                  <a:t>А=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ru-RU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ru-RU" b="0" i="1" smtClean="0">
                                  <a:latin typeface="Cambria Math"/>
                                </a:rPr>
                                <m:t>8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ru-RU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Диагональная матрица 3-го порядка.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0" y="1340768"/>
                <a:ext cx="6196405" cy="4382301"/>
              </a:xfrm>
              <a:blipFill rotWithShape="1">
                <a:blip r:embed="rId2"/>
                <a:stretch>
                  <a:fillRect l="-1476" t="-974" r="-14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9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947</TotalTime>
  <Words>1251</Words>
  <Application>Microsoft Office PowerPoint</Application>
  <PresentationFormat>Экран (4:3)</PresentationFormat>
  <Paragraphs>98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Кнопка</vt:lpstr>
      <vt:lpstr>ТЕМА ЛЕКЦИИ: </vt:lpstr>
      <vt:lpstr>ПЛАН ЛЕКЦИИ </vt:lpstr>
      <vt:lpstr>       1. Определение матрицы, элементы матриц </vt:lpstr>
      <vt:lpstr>Основные определения</vt:lpstr>
      <vt:lpstr>2. Виды матриц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Линейные операции над матрицами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Матрицы и действия над ними</dc:title>
  <dc:subject>Матрицы и действия над ними</dc:subject>
  <dc:creator>Самаров К.Л.</dc:creator>
  <cp:lastModifiedBy>Nazarenko41</cp:lastModifiedBy>
  <cp:revision>154</cp:revision>
  <dcterms:created xsi:type="dcterms:W3CDTF">2009-03-30T19:25:44Z</dcterms:created>
  <dcterms:modified xsi:type="dcterms:W3CDTF">2020-11-16T19:09:25Z</dcterms:modified>
</cp:coreProperties>
</file>