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56" r:id="rId6"/>
    <p:sldId id="257" r:id="rId7"/>
    <p:sldId id="258" r:id="rId8"/>
    <p:sldId id="259" r:id="rId9"/>
    <p:sldId id="260" r:id="rId10"/>
    <p:sldId id="263" r:id="rId11"/>
    <p:sldId id="261" r:id="rId12"/>
    <p:sldId id="266" r:id="rId13"/>
    <p:sldId id="267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2402E-D762-42C2-87FB-985EBD182E1A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FDE3C-F749-40AB-A91A-25AF2B76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2;&#1091;&#1076;&#1080;&#1086;2%20&#1041;&#1080;&#1073;&#1086;&#1083;&#1077;&#1090;&#1086;&#1074;&#1072;\Audio\116%20-%20Song%20-%20Clap%20your%20hands.mp3" TargetMode="Externa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72;&#1091;&#1076;&#1080;&#1086;2%20&#1041;&#1080;&#1073;&#1086;&#1083;&#1077;&#1090;&#1086;&#1074;&#1072;\Audio\094%20-%20Unit%203,%20Lesson%2048,%20Exercise%201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492896"/>
            <a:ext cx="7772400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87624" y="188640"/>
            <a:ext cx="7772400" cy="1500187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7030A0"/>
                </a:solidFill>
              </a:rPr>
              <a:t>Учитель английского язык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МКОУ «СОШ № 1 ст. Зеленчукской»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Игнатова Татьяна Александровна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Теперь ты знаешь все местоимения.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А это тебе таблица, чтоб ты их не забыл.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11028000"/>
              </p:ext>
            </p:extLst>
          </p:nvPr>
        </p:nvGraphicFramePr>
        <p:xfrm>
          <a:off x="3635896" y="1772816"/>
          <a:ext cx="5328593" cy="429768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88232"/>
                <a:gridCol w="1584176"/>
                <a:gridCol w="1656185"/>
              </a:tblGrid>
              <a:tr h="457201">
                <a:tc gridSpan="2">
                  <a:txBody>
                    <a:bodyPr/>
                    <a:lstStyle/>
                    <a:p>
                      <a:r>
                        <a:rPr lang="ru-RU" sz="1800" kern="1200" dirty="0" smtClean="0"/>
                        <a:t>Местоимения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Глагол-связка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ru-RU" dirty="0" smtClean="0"/>
                        <a:t>Ты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ru-RU" dirty="0" smtClean="0"/>
                        <a:t>Он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ru-RU" dirty="0" smtClean="0"/>
                        <a:t>Она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ru-RU" dirty="0" smtClean="0"/>
                        <a:t>Оно, он,</a:t>
                      </a:r>
                      <a:r>
                        <a:rPr lang="ru-RU" baseline="0" dirty="0" smtClean="0"/>
                        <a:t> она (неодушевленное)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ru-RU" dirty="0" smtClean="0"/>
                        <a:t>Мы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ru-RU" dirty="0" smtClean="0"/>
                        <a:t>Вы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you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ru-RU" dirty="0"/>
                    </a:p>
                  </a:txBody>
                  <a:tcPr/>
                </a:tc>
              </a:tr>
              <a:tr h="457201">
                <a:tc>
                  <a:txBody>
                    <a:bodyPr/>
                    <a:lstStyle/>
                    <a:p>
                      <a:r>
                        <a:rPr lang="ru-RU" dirty="0" smtClean="0"/>
                        <a:t>Они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they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буратин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648200"/>
            <a:ext cx="28575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038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Как интересно!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Значит, я – Буратино будет…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I am </a:t>
            </a:r>
            <a:r>
              <a:rPr lang="en-US" dirty="0" err="1" smtClean="0">
                <a:solidFill>
                  <a:srgbClr val="7030A0"/>
                </a:solidFill>
              </a:rPr>
              <a:t>Buratino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They are cats.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28604"/>
            <a:ext cx="4038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Понравилось?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Ну, да. А как сказать «они – коты»?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Молодец!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Продолжим?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буратин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648200"/>
            <a:ext cx="2857500" cy="2209800"/>
          </a:xfrm>
          <a:prstGeom prst="rect">
            <a:avLst/>
          </a:prstGeom>
        </p:spPr>
      </p:pic>
      <p:pic>
        <p:nvPicPr>
          <p:cNvPr id="6" name="Рисунок 5" descr="колобк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357562"/>
            <a:ext cx="25146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Вставь местоимение</a:t>
            </a:r>
          </a:p>
          <a:p>
            <a:pPr>
              <a:buNone/>
            </a:pPr>
            <a:r>
              <a:rPr lang="en-US" dirty="0" smtClean="0"/>
              <a:t>              is a rose.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he</a:t>
            </a:r>
          </a:p>
          <a:p>
            <a:pPr>
              <a:buNone/>
            </a:pPr>
            <a:r>
              <a:rPr lang="en-US" dirty="0" smtClean="0"/>
              <a:t>              are mice.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it</a:t>
            </a:r>
          </a:p>
          <a:p>
            <a:pPr>
              <a:buNone/>
            </a:pPr>
            <a:r>
              <a:rPr lang="en-US" dirty="0" smtClean="0"/>
              <a:t>              is clever.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they</a:t>
            </a:r>
          </a:p>
        </p:txBody>
      </p:sp>
      <p:pic>
        <p:nvPicPr>
          <p:cNvPr id="4" name="Рисунок 3" descr="342foto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398568">
            <a:off x="5766365" y="1145606"/>
            <a:ext cx="868686" cy="1143008"/>
          </a:xfrm>
          <a:prstGeom prst="rect">
            <a:avLst/>
          </a:prstGeom>
        </p:spPr>
      </p:pic>
      <p:pic>
        <p:nvPicPr>
          <p:cNvPr id="5" name="Рисунок 4" descr="мыш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786058"/>
            <a:ext cx="1383221" cy="1262063"/>
          </a:xfrm>
          <a:prstGeom prst="rect">
            <a:avLst/>
          </a:prstGeom>
        </p:spPr>
      </p:pic>
      <p:pic>
        <p:nvPicPr>
          <p:cNvPr id="6" name="Рисунок 5" descr="колобки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4214818"/>
            <a:ext cx="1194435" cy="1357312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87304" y="6029874"/>
            <a:ext cx="756696" cy="828126"/>
          </a:xfrm>
          <a:prstGeom prst="actionButtonForwardNex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84987E-6 C -0.02951 -0.00069 -0.0592 -0.00069 -0.08854 -0.00185 C -0.09219 -0.00208 -0.09688 -0.00879 -0.10087 -0.01041 C -0.10347 -0.01365 -0.10399 -0.0148 -0.10695 -0.01735 C -0.10816 -0.01873 -0.11094 -0.02058 -0.11094 -0.02035 C -0.11163 -0.02151 -0.11233 -0.02313 -0.1132 -0.02405 C -0.11441 -0.02544 -0.11719 -0.02729 -0.11719 -0.02706 C -0.12552 -0.0421 -0.14514 -0.034 -0.14983 -0.03446 C -0.15903 -0.03724 -0.16823 -0.04187 -0.17761 -0.04441 C -0.22205 -0.07379 -0.22153 -0.05181 -0.30486 -0.05297 C -0.30799 -0.05575 -0.31059 -0.05852 -0.31354 -0.0613 C -0.31632 -0.06407 -0.31858 -0.06454 -0.32118 -0.06824 C -0.32274 -0.07055 -0.32396 -0.07333 -0.32517 -0.07703 C -0.32622 -0.08003 -0.32795 -0.08721 -0.32795 -0.08697 C -0.33056 -0.1145 -0.32917 -0.09484 -0.32865 -0.1418 C -0.32778 -0.20772 -0.33073 -0.18505 -0.32726 -0.20981 C -0.32674 -0.21836 -0.32639 -0.22577 -0.32517 -0.23386 C -0.32326 -0.26833 -0.32379 -0.30071 -0.32379 -0.33588 " pathEditMode="relative" rAng="0" ptsTypes="fffffffffffffffffA">
                                      <p:cBhvr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037 C -0.00746 0.00764 -0.02378 0.00532 -0.03524 0.00671 C -0.05868 0.01481 -0.05555 0.01203 -0.09114 0.01342 C -0.10816 0.0162 -0.12517 0.02013 -0.14219 0.02221 C -0.1526 0.02476 -0.16267 0.02337 -0.17257 0.02753 C -0.20069 0.02661 -0.22899 0.02707 -0.25712 0.02522 C -0.27743 0.02429 -0.29618 -0.00416 -0.31302 -0.01041 C -0.31892 -0.02012 -0.31267 -0.01202 -0.32413 -0.01873 C -0.33854 -0.02752 -0.32378 -0.02174 -0.33524 -0.02567 C -0.34028 -0.03099 -0.34687 -0.03493 -0.35121 -0.0414 C -0.36146 -0.05528 -0.36788 -0.06777 -0.375 -0.0835 C -0.37465 -0.13277 -0.375 -0.18181 -0.37361 -0.23062 C -0.37344 -0.23432 -0.37048 -0.2371 -0.37048 -0.2408 C -0.37048 -0.24658 -0.37048 -0.25237 -0.37048 -0.25746 " pathEditMode="relative" rAng="0" ptsTypes="fffffffffffffA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0" y="-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C -0.27865 -0.00139 -0.50035 -0.00487 -0.76424 -0.00278 C -0.775 -0.00047 -0.78178 0.00763 -0.7908 0.01365 C -0.79428 0.01921 -0.79931 0.02199 -0.80313 0.02731 C -0.82344 0.08912 -0.80573 0.03402 -0.80313 0.21273 C -0.80296 0.21828 -0.80226 0.22384 -0.80157 0.22939 C -0.79879 0.25208 -0.77935 0.24606 -0.75955 0.24606 " pathEditMode="relative" rAng="0" ptsTypes="ffffffA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81" y="1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Игра «Другой вариант»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4388296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Children</a:t>
            </a:r>
            <a:r>
              <a:rPr lang="en-US" dirty="0" smtClean="0"/>
              <a:t> have got a pig.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Nick</a:t>
            </a:r>
            <a:r>
              <a:rPr lang="en-US" dirty="0" smtClean="0"/>
              <a:t> cannot swim.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Helen</a:t>
            </a:r>
            <a:r>
              <a:rPr lang="en-US" dirty="0" smtClean="0"/>
              <a:t> is nice.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 and my friend </a:t>
            </a:r>
            <a:r>
              <a:rPr lang="en-US" dirty="0" smtClean="0"/>
              <a:t>can dance.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pen </a:t>
            </a:r>
            <a:r>
              <a:rPr lang="en-US" dirty="0" smtClean="0"/>
              <a:t>is red.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Jill and Jim </a:t>
            </a:r>
            <a:r>
              <a:rPr lang="en-US" dirty="0" smtClean="0"/>
              <a:t>are merry.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682752" cy="45259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They</a:t>
            </a:r>
            <a:r>
              <a:rPr lang="en-US" dirty="0"/>
              <a:t> have got a pig</a:t>
            </a:r>
          </a:p>
          <a:p>
            <a:r>
              <a:rPr lang="en-US" dirty="0">
                <a:solidFill>
                  <a:srgbClr val="FF0000"/>
                </a:solidFill>
              </a:rPr>
              <a:t>He</a:t>
            </a:r>
            <a:r>
              <a:rPr lang="en-US" dirty="0"/>
              <a:t> cannot swim</a:t>
            </a:r>
            <a:r>
              <a:rPr lang="en-US" dirty="0" smtClean="0"/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She</a:t>
            </a:r>
            <a:r>
              <a:rPr lang="en-US" dirty="0"/>
              <a:t> is nice.</a:t>
            </a:r>
          </a:p>
          <a:p>
            <a:r>
              <a:rPr lang="en-US" dirty="0">
                <a:solidFill>
                  <a:srgbClr val="FF0000"/>
                </a:solidFill>
              </a:rPr>
              <a:t>We</a:t>
            </a:r>
            <a:r>
              <a:rPr lang="en-US" dirty="0"/>
              <a:t> can dance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It</a:t>
            </a:r>
            <a:r>
              <a:rPr lang="en-US" dirty="0"/>
              <a:t> is red.</a:t>
            </a:r>
          </a:p>
          <a:p>
            <a:r>
              <a:rPr lang="en-US" dirty="0">
                <a:solidFill>
                  <a:srgbClr val="FF0000"/>
                </a:solidFill>
              </a:rPr>
              <a:t>They</a:t>
            </a:r>
            <a:r>
              <a:rPr lang="en-US" dirty="0"/>
              <a:t> are merry.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07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tmFilter="0,0; .5, 1; 1, 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tia-66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3284984"/>
            <a:ext cx="4827352" cy="2160240"/>
          </a:xfrm>
          <a:prstGeom prst="rect">
            <a:avLst/>
          </a:prstGeom>
        </p:spPr>
      </p:pic>
      <p:pic>
        <p:nvPicPr>
          <p:cNvPr id="5" name="Рисунок 4" descr="detia-73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3783812"/>
            <a:ext cx="4440493" cy="3074188"/>
          </a:xfrm>
          <a:prstGeom prst="rect">
            <a:avLst/>
          </a:prstGeom>
        </p:spPr>
      </p:pic>
      <p:pic>
        <p:nvPicPr>
          <p:cNvPr id="6" name="Рисунок 5" descr="zaryadka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80528" y="4221088"/>
            <a:ext cx="2911418" cy="2451720"/>
          </a:xfrm>
          <a:prstGeom prst="rect">
            <a:avLst/>
          </a:prstGeom>
        </p:spPr>
      </p:pic>
      <p:pic>
        <p:nvPicPr>
          <p:cNvPr id="7" name="Рисунок 6" descr="detia-51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39752" y="4077072"/>
            <a:ext cx="1724607" cy="2780928"/>
          </a:xfrm>
          <a:prstGeom prst="rect">
            <a:avLst/>
          </a:prstGeom>
        </p:spPr>
      </p:pic>
      <p:pic>
        <p:nvPicPr>
          <p:cNvPr id="9" name="116 - Song - Clap your hand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7)">
                                      <p:cBhvr>
                                        <p:cTn id="6" dur="14018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_4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7762" y="1052736"/>
            <a:ext cx="4308373" cy="5805264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08112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[</a:t>
            </a:r>
            <a:r>
              <a:rPr lang="ru-RU" sz="5400" dirty="0" err="1" smtClean="0">
                <a:solidFill>
                  <a:srgbClr val="FF0000"/>
                </a:solidFill>
              </a:rPr>
              <a:t>i</a:t>
            </a:r>
            <a:r>
              <a:rPr lang="ru-RU" sz="5400" dirty="0" smtClean="0">
                <a:solidFill>
                  <a:srgbClr val="FF0000"/>
                </a:solidFill>
              </a:rPr>
              <a:t>:]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908720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[</a:t>
            </a:r>
            <a:r>
              <a:rPr lang="ru-RU" sz="5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</a:t>
            </a:r>
            <a:r>
              <a:rPr lang="ru-RU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]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88" y="1700808"/>
            <a:ext cx="10983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</a:t>
            </a:r>
            <a:r>
              <a:rPr lang="ru-RU" sz="5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</a:t>
            </a:r>
            <a:r>
              <a:rPr lang="ru-RU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9912" y="3212976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5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ju</a:t>
            </a:r>
            <a:r>
              <a:rPr lang="ru-RU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:]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2420888"/>
            <a:ext cx="11112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e</a:t>
            </a:r>
            <a:r>
              <a:rPr lang="ru-RU" sz="5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</a:t>
            </a:r>
            <a:r>
              <a:rPr lang="ru-RU" sz="5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]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172259" y="0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5400" dirty="0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h</a:t>
            </a:r>
            <a:r>
              <a:rPr lang="ru-RU" sz="5400" dirty="0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]</a:t>
            </a:r>
            <a:endParaRPr lang="ru-RU" sz="5400" dirty="0" smtClean="0">
              <a:solidFill>
                <a:srgbClr val="66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52320" y="836712"/>
            <a:ext cx="840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5400" dirty="0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t</a:t>
            </a:r>
            <a:r>
              <a:rPr lang="ru-RU" sz="5400" dirty="0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]</a:t>
            </a:r>
            <a:endParaRPr lang="ru-RU" sz="5400" dirty="0" smtClean="0">
              <a:solidFill>
                <a:srgbClr val="66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1556792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solidFill>
                  <a:srgbClr val="6600FF"/>
                </a:solidFill>
              </a:rPr>
              <a:t>[</a:t>
            </a:r>
            <a:r>
              <a:rPr lang="ru-RU" sz="5400" dirty="0" err="1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ð</a:t>
            </a:r>
            <a:r>
              <a:rPr lang="ru-RU" sz="5400" dirty="0" smtClean="0">
                <a:solidFill>
                  <a:srgbClr val="6600FF"/>
                </a:solidFill>
              </a:rPr>
              <a:t>]</a:t>
            </a:r>
            <a:endParaRPr lang="ru-RU" sz="5400" dirty="0" smtClean="0">
              <a:solidFill>
                <a:srgbClr val="66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2276872"/>
            <a:ext cx="11031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[</a:t>
            </a:r>
            <a:r>
              <a:rPr lang="ru-RU" sz="5400" dirty="0" err="1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w</a:t>
            </a:r>
            <a:r>
              <a:rPr lang="ru-RU" sz="5400" dirty="0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76056" y="3068960"/>
            <a:ext cx="957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[ʃ]</a:t>
            </a:r>
            <a:endParaRPr lang="ru-RU" sz="5400" dirty="0" smtClean="0">
              <a:solidFill>
                <a:srgbClr val="6600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" name="Содержимое 4" descr="буратин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962318"/>
            <a:ext cx="3744416" cy="2895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 tmFilter="0,0; .5, 0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 tmFilter="0,0; .5, 0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4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 tmFilter="0,0; .5, 0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 tmFilter="0,0; .5, 0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 tmFilter="0,0; .5, 0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500" tmFilter="0,0; .5, 0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500" tmFilter="0,0; .5, 0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500" tmFilter="0,0; .5, 0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4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500" tmFilter="0,0; .5, 0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500" tmFilter="0,0; .5, 0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сканирование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4" name="Содержимое 4" descr="буратино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962318"/>
            <a:ext cx="3923928" cy="2895682"/>
          </a:xfrm>
          <a:prstGeom prst="rect">
            <a:avLst/>
          </a:prstGeom>
        </p:spPr>
      </p:pic>
      <p:pic>
        <p:nvPicPr>
          <p:cNvPr id="5" name="094 - Unit 3, Lesson 48, Exercise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7645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3)">
                                      <p:cBhvr>
                                        <p:cTn id="6" dur="334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6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Страна Грамматика: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личные местоимения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861048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Привет…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 местоимениях… никак понять не могу, что это такое и зачем они мне?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00562" y="785794"/>
            <a:ext cx="4186238" cy="534036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Привет!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 чем задумался?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О! Это интересно!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Сейчас мы тебе поможем разобраться.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буратин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648200"/>
            <a:ext cx="2857500" cy="2209800"/>
          </a:xfrm>
          <a:prstGeom prst="rect">
            <a:avLst/>
          </a:prstGeom>
        </p:spPr>
      </p:pic>
      <p:pic>
        <p:nvPicPr>
          <p:cNvPr id="8" name="Рисунок 7" descr="леопольд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857628"/>
            <a:ext cx="2857500" cy="2390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928826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Friends, help me, please!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буратино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4648200"/>
            <a:ext cx="2857500" cy="2209800"/>
          </a:xfrm>
        </p:spPr>
      </p:pic>
      <p:pic>
        <p:nvPicPr>
          <p:cNvPr id="6" name="Содержимое 5" descr="леопольд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86116" y="4467225"/>
            <a:ext cx="2857500" cy="2390775"/>
          </a:xfrm>
        </p:spPr>
      </p:pic>
      <p:pic>
        <p:nvPicPr>
          <p:cNvPr id="7" name="Рисунок 6" descr="мыши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2707" y="5095871"/>
            <a:ext cx="1931293" cy="1762129"/>
          </a:xfrm>
          <a:prstGeom prst="rect">
            <a:avLst/>
          </a:prstGeom>
        </p:spPr>
      </p:pic>
      <p:pic>
        <p:nvPicPr>
          <p:cNvPr id="8" name="Рисунок 7" descr="колобки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3286124"/>
            <a:ext cx="1760215" cy="2000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Итак, что такое местоимение?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Не знаю…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О! Вместо имение?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Но как их запомнить по-английски?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400552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Это то слово, которое мы произносим вместо имени.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Почти.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А для этого у нас есть веселые стишки.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 descr="буратин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00636"/>
            <a:ext cx="2401764" cy="1857364"/>
          </a:xfrm>
          <a:prstGeom prst="rect">
            <a:avLst/>
          </a:prstGeom>
        </p:spPr>
      </p:pic>
      <p:pic>
        <p:nvPicPr>
          <p:cNvPr id="6" name="Рисунок 5" descr="колобк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4643446"/>
            <a:ext cx="1948807" cy="22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038600" cy="569755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ошибся: ай-ай-ай!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– местоимение … </a:t>
            </a:r>
            <a:r>
              <a:rPr lang="ru-RU" b="1" u="sng" dirty="0" smtClean="0">
                <a:solidFill>
                  <a:srgbClr val="FF0000"/>
                </a:solidFill>
              </a:rPr>
              <a:t>I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Он</a:t>
            </a:r>
            <a:r>
              <a:rPr lang="ru-RU" dirty="0" smtClean="0">
                <a:solidFill>
                  <a:srgbClr val="7030A0"/>
                </a:solidFill>
              </a:rPr>
              <a:t> смеялся: хи-хи-хи.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Он</a:t>
            </a:r>
            <a:r>
              <a:rPr lang="ru-RU" dirty="0" smtClean="0">
                <a:solidFill>
                  <a:srgbClr val="7030A0"/>
                </a:solidFill>
              </a:rPr>
              <a:t> – местоимение … </a:t>
            </a:r>
            <a:r>
              <a:rPr lang="ru-RU" b="1" u="sng" dirty="0" err="1" smtClean="0">
                <a:solidFill>
                  <a:srgbClr val="FF0000"/>
                </a:solidFill>
              </a:rPr>
              <a:t>he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Она</a:t>
            </a:r>
            <a:r>
              <a:rPr lang="ru-RU" dirty="0" smtClean="0">
                <a:solidFill>
                  <a:srgbClr val="7030A0"/>
                </a:solidFill>
              </a:rPr>
              <a:t> спешила! Не спеши!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– местоимение … </a:t>
            </a:r>
            <a:r>
              <a:rPr lang="ru-RU" b="1" u="sng" dirty="0" err="1" smtClean="0">
                <a:solidFill>
                  <a:srgbClr val="FF0000"/>
                </a:solidFill>
              </a:rPr>
              <a:t>she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Солнце ярко светит!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Оно </a:t>
            </a:r>
            <a:r>
              <a:rPr lang="ru-RU" dirty="0" smtClean="0">
                <a:solidFill>
                  <a:srgbClr val="7030A0"/>
                </a:solidFill>
              </a:rPr>
              <a:t>– местоимение  …</a:t>
            </a:r>
            <a:r>
              <a:rPr lang="en-US" b="1" u="sng" dirty="0" smtClean="0">
                <a:solidFill>
                  <a:srgbClr val="FF0000"/>
                </a:solidFill>
              </a:rPr>
              <a:t>it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332656"/>
            <a:ext cx="4038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Объяснились </a:t>
            </a:r>
            <a:r>
              <a:rPr lang="ru-RU" b="1" dirty="0" smtClean="0">
                <a:solidFill>
                  <a:srgbClr val="FF0000"/>
                </a:solidFill>
              </a:rPr>
              <a:t>мы</a:t>
            </a:r>
            <a:r>
              <a:rPr lang="ru-RU" dirty="0" smtClean="0">
                <a:solidFill>
                  <a:srgbClr val="7030A0"/>
                </a:solidFill>
              </a:rPr>
              <a:t> в любви,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Мы</a:t>
            </a:r>
            <a:r>
              <a:rPr lang="ru-RU" dirty="0" smtClean="0">
                <a:solidFill>
                  <a:srgbClr val="7030A0"/>
                </a:solidFill>
              </a:rPr>
              <a:t> - местоимение … </a:t>
            </a:r>
            <a:r>
              <a:rPr lang="ru-RU" b="1" u="sng" dirty="0" err="1" smtClean="0">
                <a:solidFill>
                  <a:srgbClr val="FF0000"/>
                </a:solidFill>
              </a:rPr>
              <a:t>we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Вы</a:t>
            </a:r>
            <a:r>
              <a:rPr lang="ru-RU" dirty="0" smtClean="0">
                <a:solidFill>
                  <a:srgbClr val="7030A0"/>
                </a:solidFill>
              </a:rPr>
              <a:t> не стойте на краю,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Ты</a:t>
            </a:r>
            <a:r>
              <a:rPr lang="ru-RU" dirty="0" smtClean="0">
                <a:solidFill>
                  <a:srgbClr val="7030A0"/>
                </a:solidFill>
              </a:rPr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вы</a:t>
            </a:r>
            <a:r>
              <a:rPr lang="ru-RU" dirty="0" smtClean="0">
                <a:solidFill>
                  <a:srgbClr val="7030A0"/>
                </a:solidFill>
              </a:rPr>
              <a:t> – иначе … </a:t>
            </a:r>
            <a:r>
              <a:rPr lang="ru-RU" b="1" u="sng" dirty="0" err="1" smtClean="0">
                <a:solidFill>
                  <a:srgbClr val="FF0000"/>
                </a:solidFill>
              </a:rPr>
              <a:t>you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Они</a:t>
            </a:r>
            <a:r>
              <a:rPr lang="ru-RU" dirty="0" smtClean="0">
                <a:solidFill>
                  <a:srgbClr val="7030A0"/>
                </a:solidFill>
              </a:rPr>
              <a:t> жалели всех людей,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Они</a:t>
            </a:r>
            <a:r>
              <a:rPr lang="ru-RU" dirty="0" smtClean="0">
                <a:solidFill>
                  <a:srgbClr val="7030A0"/>
                </a:solidFill>
              </a:rPr>
              <a:t> – местоимение … </a:t>
            </a:r>
            <a:r>
              <a:rPr lang="ru-RU" b="1" u="sng" dirty="0" err="1" smtClean="0">
                <a:solidFill>
                  <a:srgbClr val="FF0000"/>
                </a:solidFill>
              </a:rPr>
              <a:t>they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буратин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72074"/>
            <a:ext cx="2515068" cy="1944986"/>
          </a:xfrm>
          <a:prstGeom prst="rect">
            <a:avLst/>
          </a:prstGeom>
        </p:spPr>
      </p:pic>
      <p:pic>
        <p:nvPicPr>
          <p:cNvPr id="6" name="Рисунок 5" descr="леопольд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4786322"/>
            <a:ext cx="1941054" cy="1624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378</Words>
  <Application>Microsoft Office PowerPoint</Application>
  <PresentationFormat>Экран (4:3)</PresentationFormat>
  <Paragraphs>104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[i:]</vt:lpstr>
      <vt:lpstr>Слайд 4</vt:lpstr>
      <vt:lpstr>Страна Грамматика: личные местоимения</vt:lpstr>
      <vt:lpstr>Слайд 6</vt:lpstr>
      <vt:lpstr>Friends, help me, please!</vt:lpstr>
      <vt:lpstr>Итак, что такое местоимение?</vt:lpstr>
      <vt:lpstr>Слайд 9</vt:lpstr>
      <vt:lpstr>Теперь ты знаешь все местоимения.</vt:lpstr>
      <vt:lpstr>Слайд 11</vt:lpstr>
      <vt:lpstr>Слайд 12</vt:lpstr>
      <vt:lpstr>Игра «Другой вариант»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Грамматика: личные и притяжательные местоимения</dc:title>
  <dc:creator>User</dc:creator>
  <cp:lastModifiedBy>Admin</cp:lastModifiedBy>
  <cp:revision>33</cp:revision>
  <dcterms:created xsi:type="dcterms:W3CDTF">2012-10-06T14:15:13Z</dcterms:created>
  <dcterms:modified xsi:type="dcterms:W3CDTF">2014-03-11T15:37:38Z</dcterms:modified>
</cp:coreProperties>
</file>