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305" r:id="rId4"/>
    <p:sldId id="258" r:id="rId5"/>
    <p:sldId id="297" r:id="rId6"/>
    <p:sldId id="307" r:id="rId7"/>
    <p:sldId id="296" r:id="rId8"/>
    <p:sldId id="304" r:id="rId9"/>
    <p:sldId id="295" r:id="rId10"/>
    <p:sldId id="306" r:id="rId11"/>
    <p:sldId id="298" r:id="rId12"/>
    <p:sldId id="299" r:id="rId13"/>
    <p:sldId id="300" r:id="rId14"/>
    <p:sldId id="301" r:id="rId15"/>
    <p:sldId id="302" r:id="rId16"/>
    <p:sldId id="303" r:id="rId17"/>
    <p:sldId id="271" r:id="rId18"/>
    <p:sldId id="266" r:id="rId19"/>
    <p:sldId id="265" r:id="rId20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D1E362-F7D3-40B0-AA80-14883E5A0944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6C1F6-8220-4D3B-809D-580F65B22B3F}">
      <dgm:prSet custT="1"/>
      <dgm:spPr/>
      <dgm:t>
        <a:bodyPr/>
        <a:lstStyle/>
        <a:p>
          <a:pPr rtl="0"/>
          <a:r>
            <a:rPr lang="ru-RU" sz="2400" i="1" dirty="0" smtClean="0">
              <a:solidFill>
                <a:srgbClr val="FF0000"/>
              </a:solidFill>
              <a:latin typeface="+mn-lt"/>
            </a:rPr>
            <a:t>Активизация и интенсификация деятельности обучающихся</a:t>
          </a:r>
          <a:endParaRPr lang="ru-RU" sz="2400" i="1" dirty="0">
            <a:solidFill>
              <a:srgbClr val="FF0000"/>
            </a:solidFill>
            <a:latin typeface="+mn-lt"/>
          </a:endParaRPr>
        </a:p>
      </dgm:t>
    </dgm:pt>
    <dgm:pt modelId="{AA9604C1-7FE8-4DC7-94BD-362DDE728745}" type="parTrans" cxnId="{A3594C2C-F933-4A92-94A1-2A1BF417A162}">
      <dgm:prSet/>
      <dgm:spPr/>
      <dgm:t>
        <a:bodyPr/>
        <a:lstStyle/>
        <a:p>
          <a:endParaRPr lang="ru-RU"/>
        </a:p>
      </dgm:t>
    </dgm:pt>
    <dgm:pt modelId="{D22DF32F-AC3A-4F65-ACCC-5C2C96E4F080}" type="sibTrans" cxnId="{A3594C2C-F933-4A92-94A1-2A1BF417A162}">
      <dgm:prSet/>
      <dgm:spPr/>
      <dgm:t>
        <a:bodyPr/>
        <a:lstStyle/>
        <a:p>
          <a:endParaRPr lang="ru-RU"/>
        </a:p>
      </dgm:t>
    </dgm:pt>
    <dgm:pt modelId="{29768F05-FDC9-462D-B200-81F7F84CF654}">
      <dgm:prSet/>
      <dgm:spPr/>
      <dgm:t>
        <a:bodyPr/>
        <a:lstStyle/>
        <a:p>
          <a:pPr rtl="0"/>
          <a:endParaRPr lang="ru-RU" dirty="0"/>
        </a:p>
      </dgm:t>
    </dgm:pt>
    <dgm:pt modelId="{E9E3828C-7C88-466A-894A-DBF0EC1CEE89}" type="parTrans" cxnId="{7347373F-930E-47F2-BD15-D7BC67376AE7}">
      <dgm:prSet/>
      <dgm:spPr/>
      <dgm:t>
        <a:bodyPr/>
        <a:lstStyle/>
        <a:p>
          <a:endParaRPr lang="ru-RU"/>
        </a:p>
      </dgm:t>
    </dgm:pt>
    <dgm:pt modelId="{EC8547D7-5DEE-43F4-B409-24363B32EF73}" type="sibTrans" cxnId="{7347373F-930E-47F2-BD15-D7BC67376AE7}">
      <dgm:prSet/>
      <dgm:spPr/>
      <dgm:t>
        <a:bodyPr/>
        <a:lstStyle/>
        <a:p>
          <a:endParaRPr lang="ru-RU"/>
        </a:p>
      </dgm:t>
    </dgm:pt>
    <dgm:pt modelId="{60F42C0E-283F-428F-A137-B876CD1059FC}">
      <dgm:prSet custT="1"/>
      <dgm:spPr/>
      <dgm:t>
        <a:bodyPr/>
        <a:lstStyle/>
        <a:p>
          <a:r>
            <a:rPr lang="ru-RU" sz="4000" dirty="0" smtClean="0">
              <a:solidFill>
                <a:srgbClr val="FFFF00"/>
              </a:solidFill>
            </a:rPr>
            <a:t>Игровые технологии</a:t>
          </a:r>
          <a:endParaRPr lang="ru-RU" sz="4000" dirty="0">
            <a:solidFill>
              <a:srgbClr val="FFFF00"/>
            </a:solidFill>
          </a:endParaRPr>
        </a:p>
      </dgm:t>
    </dgm:pt>
    <dgm:pt modelId="{AB8732CE-3552-414E-B883-4F5B95753643}" type="parTrans" cxnId="{209F7557-D7F4-447C-940C-152A29082AD5}">
      <dgm:prSet/>
      <dgm:spPr/>
      <dgm:t>
        <a:bodyPr/>
        <a:lstStyle/>
        <a:p>
          <a:endParaRPr lang="ru-RU"/>
        </a:p>
      </dgm:t>
    </dgm:pt>
    <dgm:pt modelId="{A2C0FA37-84B8-4BD9-B4E5-81687ECCE38D}" type="sibTrans" cxnId="{209F7557-D7F4-447C-940C-152A29082AD5}">
      <dgm:prSet/>
      <dgm:spPr/>
      <dgm:t>
        <a:bodyPr/>
        <a:lstStyle/>
        <a:p>
          <a:endParaRPr lang="ru-RU"/>
        </a:p>
      </dgm:t>
    </dgm:pt>
    <dgm:pt modelId="{27E4216F-B345-4B13-A30D-BB3F6810738B}">
      <dgm:prSet custT="1"/>
      <dgm:spPr/>
      <dgm:t>
        <a:bodyPr/>
        <a:lstStyle/>
        <a:p>
          <a:r>
            <a:rPr lang="ru-RU" sz="2800" dirty="0" smtClean="0"/>
            <a:t>Технология проблемного  обучения</a:t>
          </a:r>
          <a:endParaRPr lang="ru-RU" sz="2800" dirty="0"/>
        </a:p>
      </dgm:t>
    </dgm:pt>
    <dgm:pt modelId="{AEEFF4FB-4AE7-4D93-9DC7-E55EB946E9A4}" type="parTrans" cxnId="{F45C466E-DEA8-4972-B1EE-93D2F087039C}">
      <dgm:prSet/>
      <dgm:spPr/>
      <dgm:t>
        <a:bodyPr/>
        <a:lstStyle/>
        <a:p>
          <a:endParaRPr lang="ru-RU"/>
        </a:p>
      </dgm:t>
    </dgm:pt>
    <dgm:pt modelId="{718A4EEA-5E26-482D-B395-B7DD2B77129D}" type="sibTrans" cxnId="{F45C466E-DEA8-4972-B1EE-93D2F087039C}">
      <dgm:prSet/>
      <dgm:spPr/>
      <dgm:t>
        <a:bodyPr/>
        <a:lstStyle/>
        <a:p>
          <a:endParaRPr lang="ru-RU"/>
        </a:p>
      </dgm:t>
    </dgm:pt>
    <dgm:pt modelId="{80FA4EA2-CC61-4BC1-B5FA-F64A00391ACA}">
      <dgm:prSet/>
      <dgm:spPr/>
      <dgm:t>
        <a:bodyPr/>
        <a:lstStyle/>
        <a:p>
          <a:r>
            <a:rPr lang="ru-RU" dirty="0" smtClean="0"/>
            <a:t>Технология  проектного  обучения</a:t>
          </a:r>
          <a:endParaRPr lang="ru-RU" dirty="0"/>
        </a:p>
      </dgm:t>
    </dgm:pt>
    <dgm:pt modelId="{3E9E973A-2602-425F-AF3F-334D8B4BBE99}" type="parTrans" cxnId="{AF6F3F4E-AE3F-45FF-8B6C-80DB3E636A0B}">
      <dgm:prSet/>
      <dgm:spPr/>
      <dgm:t>
        <a:bodyPr/>
        <a:lstStyle/>
        <a:p>
          <a:endParaRPr lang="ru-RU"/>
        </a:p>
      </dgm:t>
    </dgm:pt>
    <dgm:pt modelId="{BDB83773-122B-4F08-B4A7-0E86CABA648A}" type="sibTrans" cxnId="{AF6F3F4E-AE3F-45FF-8B6C-80DB3E636A0B}">
      <dgm:prSet/>
      <dgm:spPr/>
      <dgm:t>
        <a:bodyPr/>
        <a:lstStyle/>
        <a:p>
          <a:endParaRPr lang="ru-RU"/>
        </a:p>
      </dgm:t>
    </dgm:pt>
    <dgm:pt modelId="{2DA1983E-2C72-4DB6-907C-418B2FB0C1AC}">
      <dgm:prSet/>
      <dgm:spPr/>
      <dgm:t>
        <a:bodyPr/>
        <a:lstStyle/>
        <a:p>
          <a:r>
            <a:rPr lang="ru-RU" dirty="0" smtClean="0"/>
            <a:t>Интерактивное обучение</a:t>
          </a:r>
          <a:endParaRPr lang="ru-RU" dirty="0"/>
        </a:p>
      </dgm:t>
    </dgm:pt>
    <dgm:pt modelId="{5D0757CD-7ADF-4BD8-88B6-D16CE89F2709}" type="parTrans" cxnId="{219D37C0-2BD4-4922-9C30-FAA09BEBFD33}">
      <dgm:prSet/>
      <dgm:spPr/>
      <dgm:t>
        <a:bodyPr/>
        <a:lstStyle/>
        <a:p>
          <a:endParaRPr lang="ru-RU"/>
        </a:p>
      </dgm:t>
    </dgm:pt>
    <dgm:pt modelId="{44AC76F3-A348-4045-AC24-7A3ED92324EE}" type="sibTrans" cxnId="{219D37C0-2BD4-4922-9C30-FAA09BEBFD33}">
      <dgm:prSet/>
      <dgm:spPr/>
      <dgm:t>
        <a:bodyPr/>
        <a:lstStyle/>
        <a:p>
          <a:endParaRPr lang="ru-RU"/>
        </a:p>
      </dgm:t>
    </dgm:pt>
    <dgm:pt modelId="{D18F4C82-3369-4BFB-A0EE-76EE217DC683}" type="pres">
      <dgm:prSet presAssocID="{73D1E362-F7D3-40B0-AA80-14883E5A094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9DA993-0BCD-4FBB-B2E8-17E5107B4EA9}" type="pres">
      <dgm:prSet presAssocID="{73D1E362-F7D3-40B0-AA80-14883E5A0944}" presName="matrix" presStyleCnt="0"/>
      <dgm:spPr/>
    </dgm:pt>
    <dgm:pt modelId="{403210E8-849D-4A0D-8B76-8FC688D80155}" type="pres">
      <dgm:prSet presAssocID="{73D1E362-F7D3-40B0-AA80-14883E5A0944}" presName="tile1" presStyleLbl="node1" presStyleIdx="0" presStyleCnt="4"/>
      <dgm:spPr/>
      <dgm:t>
        <a:bodyPr/>
        <a:lstStyle/>
        <a:p>
          <a:endParaRPr lang="ru-RU"/>
        </a:p>
      </dgm:t>
    </dgm:pt>
    <dgm:pt modelId="{F20CBDE6-AC41-489A-BFBD-DCFFE25D2E0C}" type="pres">
      <dgm:prSet presAssocID="{73D1E362-F7D3-40B0-AA80-14883E5A094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95526-E4CF-45ED-BAB3-805D748EDD8F}" type="pres">
      <dgm:prSet presAssocID="{73D1E362-F7D3-40B0-AA80-14883E5A0944}" presName="tile2" presStyleLbl="node1" presStyleIdx="1" presStyleCnt="4"/>
      <dgm:spPr/>
      <dgm:t>
        <a:bodyPr/>
        <a:lstStyle/>
        <a:p>
          <a:endParaRPr lang="ru-RU"/>
        </a:p>
      </dgm:t>
    </dgm:pt>
    <dgm:pt modelId="{C088963C-6F7F-4FDE-8755-8EDBD37EF4D1}" type="pres">
      <dgm:prSet presAssocID="{73D1E362-F7D3-40B0-AA80-14883E5A094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E2F0EE-2445-4993-B1BD-77F265A1A8E3}" type="pres">
      <dgm:prSet presAssocID="{73D1E362-F7D3-40B0-AA80-14883E5A0944}" presName="tile3" presStyleLbl="node1" presStyleIdx="2" presStyleCnt="4"/>
      <dgm:spPr/>
      <dgm:t>
        <a:bodyPr/>
        <a:lstStyle/>
        <a:p>
          <a:endParaRPr lang="ru-RU"/>
        </a:p>
      </dgm:t>
    </dgm:pt>
    <dgm:pt modelId="{07771CF9-6C10-48D2-BBC8-F0FAB4C5D0AF}" type="pres">
      <dgm:prSet presAssocID="{73D1E362-F7D3-40B0-AA80-14883E5A094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183EB-640C-4B14-8186-C8FF0A02209C}" type="pres">
      <dgm:prSet presAssocID="{73D1E362-F7D3-40B0-AA80-14883E5A0944}" presName="tile4" presStyleLbl="node1" presStyleIdx="3" presStyleCnt="4"/>
      <dgm:spPr/>
      <dgm:t>
        <a:bodyPr/>
        <a:lstStyle/>
        <a:p>
          <a:endParaRPr lang="ru-RU"/>
        </a:p>
      </dgm:t>
    </dgm:pt>
    <dgm:pt modelId="{8541CDA8-EEA2-4A83-8F82-A8081863159E}" type="pres">
      <dgm:prSet presAssocID="{73D1E362-F7D3-40B0-AA80-14883E5A094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FB6CB5-1B54-4432-8F67-444E5668E99A}" type="pres">
      <dgm:prSet presAssocID="{73D1E362-F7D3-40B0-AA80-14883E5A0944}" presName="centerTile" presStyleLbl="fgShp" presStyleIdx="0" presStyleCnt="1" custScaleX="127316" custScaleY="12195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C560DC5-CE0E-4CB7-BE58-EDE4FE8988D1}" type="presOf" srcId="{7956C1F6-8220-4D3B-809D-580F65B22B3F}" destId="{71FB6CB5-1B54-4432-8F67-444E5668E99A}" srcOrd="0" destOrd="0" presId="urn:microsoft.com/office/officeart/2005/8/layout/matrix1"/>
    <dgm:cxn modelId="{DD4E5220-4BC5-4045-B88B-6BB9B70CBCB6}" type="presOf" srcId="{60F42C0E-283F-428F-A137-B876CD1059FC}" destId="{F20CBDE6-AC41-489A-BFBD-DCFFE25D2E0C}" srcOrd="1" destOrd="0" presId="urn:microsoft.com/office/officeart/2005/8/layout/matrix1"/>
    <dgm:cxn modelId="{7347373F-930E-47F2-BD15-D7BC67376AE7}" srcId="{73D1E362-F7D3-40B0-AA80-14883E5A0944}" destId="{29768F05-FDC9-462D-B200-81F7F84CF654}" srcOrd="1" destOrd="0" parTransId="{E9E3828C-7C88-466A-894A-DBF0EC1CEE89}" sibTransId="{EC8547D7-5DEE-43F4-B409-24363B32EF73}"/>
    <dgm:cxn modelId="{F374F14E-DAC9-493E-B89B-77145C405A16}" type="presOf" srcId="{60F42C0E-283F-428F-A137-B876CD1059FC}" destId="{403210E8-849D-4A0D-8B76-8FC688D80155}" srcOrd="0" destOrd="0" presId="urn:microsoft.com/office/officeart/2005/8/layout/matrix1"/>
    <dgm:cxn modelId="{3734E25B-82EB-4B73-BC4A-F533C6923124}" type="presOf" srcId="{2DA1983E-2C72-4DB6-907C-418B2FB0C1AC}" destId="{C6F183EB-640C-4B14-8186-C8FF0A02209C}" srcOrd="0" destOrd="0" presId="urn:microsoft.com/office/officeart/2005/8/layout/matrix1"/>
    <dgm:cxn modelId="{219D37C0-2BD4-4922-9C30-FAA09BEBFD33}" srcId="{7956C1F6-8220-4D3B-809D-580F65B22B3F}" destId="{2DA1983E-2C72-4DB6-907C-418B2FB0C1AC}" srcOrd="3" destOrd="0" parTransId="{5D0757CD-7ADF-4BD8-88B6-D16CE89F2709}" sibTransId="{44AC76F3-A348-4045-AC24-7A3ED92324EE}"/>
    <dgm:cxn modelId="{4CCB6A45-8D09-4FC3-9845-5218C94AEF9B}" type="presOf" srcId="{2DA1983E-2C72-4DB6-907C-418B2FB0C1AC}" destId="{8541CDA8-EEA2-4A83-8F82-A8081863159E}" srcOrd="1" destOrd="0" presId="urn:microsoft.com/office/officeart/2005/8/layout/matrix1"/>
    <dgm:cxn modelId="{209F7557-D7F4-447C-940C-152A29082AD5}" srcId="{7956C1F6-8220-4D3B-809D-580F65B22B3F}" destId="{60F42C0E-283F-428F-A137-B876CD1059FC}" srcOrd="0" destOrd="0" parTransId="{AB8732CE-3552-414E-B883-4F5B95753643}" sibTransId="{A2C0FA37-84B8-4BD9-B4E5-81687ECCE38D}"/>
    <dgm:cxn modelId="{A3594C2C-F933-4A92-94A1-2A1BF417A162}" srcId="{73D1E362-F7D3-40B0-AA80-14883E5A0944}" destId="{7956C1F6-8220-4D3B-809D-580F65B22B3F}" srcOrd="0" destOrd="0" parTransId="{AA9604C1-7FE8-4DC7-94BD-362DDE728745}" sibTransId="{D22DF32F-AC3A-4F65-ACCC-5C2C96E4F080}"/>
    <dgm:cxn modelId="{4CA9ABFB-88CD-492C-93E8-B9DCCA876250}" type="presOf" srcId="{80FA4EA2-CC61-4BC1-B5FA-F64A00391ACA}" destId="{07771CF9-6C10-48D2-BBC8-F0FAB4C5D0AF}" srcOrd="1" destOrd="0" presId="urn:microsoft.com/office/officeart/2005/8/layout/matrix1"/>
    <dgm:cxn modelId="{F45C466E-DEA8-4972-B1EE-93D2F087039C}" srcId="{7956C1F6-8220-4D3B-809D-580F65B22B3F}" destId="{27E4216F-B345-4B13-A30D-BB3F6810738B}" srcOrd="1" destOrd="0" parTransId="{AEEFF4FB-4AE7-4D93-9DC7-E55EB946E9A4}" sibTransId="{718A4EEA-5E26-482D-B395-B7DD2B77129D}"/>
    <dgm:cxn modelId="{95C4F91E-05EE-446B-814F-0DA81277F438}" type="presOf" srcId="{73D1E362-F7D3-40B0-AA80-14883E5A0944}" destId="{D18F4C82-3369-4BFB-A0EE-76EE217DC683}" srcOrd="0" destOrd="0" presId="urn:microsoft.com/office/officeart/2005/8/layout/matrix1"/>
    <dgm:cxn modelId="{AF6F3F4E-AE3F-45FF-8B6C-80DB3E636A0B}" srcId="{7956C1F6-8220-4D3B-809D-580F65B22B3F}" destId="{80FA4EA2-CC61-4BC1-B5FA-F64A00391ACA}" srcOrd="2" destOrd="0" parTransId="{3E9E973A-2602-425F-AF3F-334D8B4BBE99}" sibTransId="{BDB83773-122B-4F08-B4A7-0E86CABA648A}"/>
    <dgm:cxn modelId="{D7C96BD5-B244-44F5-A24F-D8FE82674705}" type="presOf" srcId="{27E4216F-B345-4B13-A30D-BB3F6810738B}" destId="{70E95526-E4CF-45ED-BAB3-805D748EDD8F}" srcOrd="0" destOrd="0" presId="urn:microsoft.com/office/officeart/2005/8/layout/matrix1"/>
    <dgm:cxn modelId="{C1CA99D8-2505-4ED8-826D-545917AB6710}" type="presOf" srcId="{27E4216F-B345-4B13-A30D-BB3F6810738B}" destId="{C088963C-6F7F-4FDE-8755-8EDBD37EF4D1}" srcOrd="1" destOrd="0" presId="urn:microsoft.com/office/officeart/2005/8/layout/matrix1"/>
    <dgm:cxn modelId="{6A8F1D1A-7D5B-41E0-AFA3-FBB5F5EB0C4E}" type="presOf" srcId="{80FA4EA2-CC61-4BC1-B5FA-F64A00391ACA}" destId="{59E2F0EE-2445-4993-B1BD-77F265A1A8E3}" srcOrd="0" destOrd="0" presId="urn:microsoft.com/office/officeart/2005/8/layout/matrix1"/>
    <dgm:cxn modelId="{73F7860B-EFB6-41CC-A63C-FB53FEB69749}" type="presParOf" srcId="{D18F4C82-3369-4BFB-A0EE-76EE217DC683}" destId="{3B9DA993-0BCD-4FBB-B2E8-17E5107B4EA9}" srcOrd="0" destOrd="0" presId="urn:microsoft.com/office/officeart/2005/8/layout/matrix1"/>
    <dgm:cxn modelId="{6DD19CAD-0A84-43A6-9A23-C4F6E4ABF83D}" type="presParOf" srcId="{3B9DA993-0BCD-4FBB-B2E8-17E5107B4EA9}" destId="{403210E8-849D-4A0D-8B76-8FC688D80155}" srcOrd="0" destOrd="0" presId="urn:microsoft.com/office/officeart/2005/8/layout/matrix1"/>
    <dgm:cxn modelId="{820330DA-B31C-46E0-B4EC-AB1F9E88208B}" type="presParOf" srcId="{3B9DA993-0BCD-4FBB-B2E8-17E5107B4EA9}" destId="{F20CBDE6-AC41-489A-BFBD-DCFFE25D2E0C}" srcOrd="1" destOrd="0" presId="urn:microsoft.com/office/officeart/2005/8/layout/matrix1"/>
    <dgm:cxn modelId="{629B9FDB-ED62-4D05-9267-03CF2C504B97}" type="presParOf" srcId="{3B9DA993-0BCD-4FBB-B2E8-17E5107B4EA9}" destId="{70E95526-E4CF-45ED-BAB3-805D748EDD8F}" srcOrd="2" destOrd="0" presId="urn:microsoft.com/office/officeart/2005/8/layout/matrix1"/>
    <dgm:cxn modelId="{3987B892-B9D3-403E-889B-10987D1F57E6}" type="presParOf" srcId="{3B9DA993-0BCD-4FBB-B2E8-17E5107B4EA9}" destId="{C088963C-6F7F-4FDE-8755-8EDBD37EF4D1}" srcOrd="3" destOrd="0" presId="urn:microsoft.com/office/officeart/2005/8/layout/matrix1"/>
    <dgm:cxn modelId="{1B751F71-630C-4229-9E34-603447D71171}" type="presParOf" srcId="{3B9DA993-0BCD-4FBB-B2E8-17E5107B4EA9}" destId="{59E2F0EE-2445-4993-B1BD-77F265A1A8E3}" srcOrd="4" destOrd="0" presId="urn:microsoft.com/office/officeart/2005/8/layout/matrix1"/>
    <dgm:cxn modelId="{AB303C2D-715D-41B5-A83C-1CEA36753F87}" type="presParOf" srcId="{3B9DA993-0BCD-4FBB-B2E8-17E5107B4EA9}" destId="{07771CF9-6C10-48D2-BBC8-F0FAB4C5D0AF}" srcOrd="5" destOrd="0" presId="urn:microsoft.com/office/officeart/2005/8/layout/matrix1"/>
    <dgm:cxn modelId="{6E6722F4-BB1C-4655-B498-31F64B6E1597}" type="presParOf" srcId="{3B9DA993-0BCD-4FBB-B2E8-17E5107B4EA9}" destId="{C6F183EB-640C-4B14-8186-C8FF0A02209C}" srcOrd="6" destOrd="0" presId="urn:microsoft.com/office/officeart/2005/8/layout/matrix1"/>
    <dgm:cxn modelId="{BD170D55-5FF5-4ADE-876B-390A21D657DE}" type="presParOf" srcId="{3B9DA993-0BCD-4FBB-B2E8-17E5107B4EA9}" destId="{8541CDA8-EEA2-4A83-8F82-A8081863159E}" srcOrd="7" destOrd="0" presId="urn:microsoft.com/office/officeart/2005/8/layout/matrix1"/>
    <dgm:cxn modelId="{8DF890FB-4BA9-4E9E-B0B7-F2D921DE0FF3}" type="presParOf" srcId="{D18F4C82-3369-4BFB-A0EE-76EE217DC683}" destId="{71FB6CB5-1B54-4432-8F67-444E5668E99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D1E362-F7D3-40B0-AA80-14883E5A0944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6C1F6-8220-4D3B-809D-580F65B22B3F}">
      <dgm:prSet custT="1"/>
      <dgm:spPr/>
      <dgm:t>
        <a:bodyPr/>
        <a:lstStyle/>
        <a:p>
          <a:pPr rtl="0"/>
          <a:r>
            <a:rPr lang="ru-RU" sz="2400" i="1" dirty="0" smtClean="0">
              <a:solidFill>
                <a:srgbClr val="FF0000"/>
              </a:solidFill>
              <a:latin typeface="+mn-lt"/>
            </a:rPr>
            <a:t>Гуманно-личностная ориентация педагогического процесса</a:t>
          </a:r>
        </a:p>
      </dgm:t>
    </dgm:pt>
    <dgm:pt modelId="{AA9604C1-7FE8-4DC7-94BD-362DDE728745}" type="parTrans" cxnId="{A3594C2C-F933-4A92-94A1-2A1BF417A162}">
      <dgm:prSet/>
      <dgm:spPr/>
      <dgm:t>
        <a:bodyPr/>
        <a:lstStyle/>
        <a:p>
          <a:endParaRPr lang="ru-RU"/>
        </a:p>
      </dgm:t>
    </dgm:pt>
    <dgm:pt modelId="{D22DF32F-AC3A-4F65-ACCC-5C2C96E4F080}" type="sibTrans" cxnId="{A3594C2C-F933-4A92-94A1-2A1BF417A162}">
      <dgm:prSet/>
      <dgm:spPr/>
      <dgm:t>
        <a:bodyPr/>
        <a:lstStyle/>
        <a:p>
          <a:endParaRPr lang="ru-RU"/>
        </a:p>
      </dgm:t>
    </dgm:pt>
    <dgm:pt modelId="{29768F05-FDC9-462D-B200-81F7F84CF654}">
      <dgm:prSet/>
      <dgm:spPr/>
      <dgm:t>
        <a:bodyPr/>
        <a:lstStyle/>
        <a:p>
          <a:pPr rtl="0"/>
          <a:endParaRPr lang="ru-RU" dirty="0"/>
        </a:p>
      </dgm:t>
    </dgm:pt>
    <dgm:pt modelId="{E9E3828C-7C88-466A-894A-DBF0EC1CEE89}" type="parTrans" cxnId="{7347373F-930E-47F2-BD15-D7BC67376AE7}">
      <dgm:prSet/>
      <dgm:spPr/>
      <dgm:t>
        <a:bodyPr/>
        <a:lstStyle/>
        <a:p>
          <a:endParaRPr lang="ru-RU"/>
        </a:p>
      </dgm:t>
    </dgm:pt>
    <dgm:pt modelId="{EC8547D7-5DEE-43F4-B409-24363B32EF73}" type="sibTrans" cxnId="{7347373F-930E-47F2-BD15-D7BC67376AE7}">
      <dgm:prSet/>
      <dgm:spPr/>
      <dgm:t>
        <a:bodyPr/>
        <a:lstStyle/>
        <a:p>
          <a:endParaRPr lang="ru-RU"/>
        </a:p>
      </dgm:t>
    </dgm:pt>
    <dgm:pt modelId="{60F42C0E-283F-428F-A137-B876CD1059FC}">
      <dgm:prSet custT="1"/>
      <dgm:spPr/>
      <dgm:t>
        <a:bodyPr/>
        <a:lstStyle/>
        <a:p>
          <a:r>
            <a:rPr lang="ru-RU" sz="4000" dirty="0" smtClean="0">
              <a:solidFill>
                <a:srgbClr val="FFFF00"/>
              </a:solidFill>
            </a:rPr>
            <a:t>Обучение в сотрудничестве</a:t>
          </a:r>
        </a:p>
      </dgm:t>
    </dgm:pt>
    <dgm:pt modelId="{AB8732CE-3552-414E-B883-4F5B95753643}" type="parTrans" cxnId="{209F7557-D7F4-447C-940C-152A29082AD5}">
      <dgm:prSet/>
      <dgm:spPr/>
      <dgm:t>
        <a:bodyPr/>
        <a:lstStyle/>
        <a:p>
          <a:endParaRPr lang="ru-RU"/>
        </a:p>
      </dgm:t>
    </dgm:pt>
    <dgm:pt modelId="{A2C0FA37-84B8-4BD9-B4E5-81687ECCE38D}" type="sibTrans" cxnId="{209F7557-D7F4-447C-940C-152A29082AD5}">
      <dgm:prSet/>
      <dgm:spPr/>
      <dgm:t>
        <a:bodyPr/>
        <a:lstStyle/>
        <a:p>
          <a:endParaRPr lang="ru-RU"/>
        </a:p>
      </dgm:t>
    </dgm:pt>
    <dgm:pt modelId="{27E4216F-B345-4B13-A30D-BB3F6810738B}">
      <dgm:prSet custT="1"/>
      <dgm:spPr/>
      <dgm:t>
        <a:bodyPr/>
        <a:lstStyle/>
        <a:p>
          <a:r>
            <a:rPr lang="ru-RU" sz="2800" dirty="0" smtClean="0"/>
            <a:t>Технология </a:t>
          </a:r>
          <a:r>
            <a:rPr lang="ru-RU" sz="2800" dirty="0" err="1" smtClean="0"/>
            <a:t>витагенного</a:t>
          </a:r>
          <a:r>
            <a:rPr lang="ru-RU" sz="2800" dirty="0" smtClean="0"/>
            <a:t>  образования</a:t>
          </a:r>
          <a:endParaRPr lang="ru-RU" sz="2800" dirty="0"/>
        </a:p>
      </dgm:t>
    </dgm:pt>
    <dgm:pt modelId="{AEEFF4FB-4AE7-4D93-9DC7-E55EB946E9A4}" type="parTrans" cxnId="{F45C466E-DEA8-4972-B1EE-93D2F087039C}">
      <dgm:prSet/>
      <dgm:spPr/>
      <dgm:t>
        <a:bodyPr/>
        <a:lstStyle/>
        <a:p>
          <a:endParaRPr lang="ru-RU"/>
        </a:p>
      </dgm:t>
    </dgm:pt>
    <dgm:pt modelId="{718A4EEA-5E26-482D-B395-B7DD2B77129D}" type="sibTrans" cxnId="{F45C466E-DEA8-4972-B1EE-93D2F087039C}">
      <dgm:prSet/>
      <dgm:spPr/>
      <dgm:t>
        <a:bodyPr/>
        <a:lstStyle/>
        <a:p>
          <a:endParaRPr lang="ru-RU"/>
        </a:p>
      </dgm:t>
    </dgm:pt>
    <dgm:pt modelId="{80FA4EA2-CC61-4BC1-B5FA-F64A00391ACA}">
      <dgm:prSet/>
      <dgm:spPr/>
      <dgm:t>
        <a:bodyPr/>
        <a:lstStyle/>
        <a:p>
          <a:r>
            <a:rPr lang="ru-RU" dirty="0" smtClean="0">
              <a:solidFill>
                <a:srgbClr val="000000"/>
              </a:solidFill>
              <a:latin typeface="Times New Roman" panose="02020603050405020304" pitchFamily="18" charset="0"/>
            </a:rPr>
            <a:t>совместное расследование, в результате которого обучающиеся работают вместе, коллективно конструируя новые знания в процессе общения друг с другом.</a:t>
          </a:r>
          <a:endParaRPr lang="ru-RU" dirty="0"/>
        </a:p>
      </dgm:t>
    </dgm:pt>
    <dgm:pt modelId="{3E9E973A-2602-425F-AF3F-334D8B4BBE99}" type="parTrans" cxnId="{AF6F3F4E-AE3F-45FF-8B6C-80DB3E636A0B}">
      <dgm:prSet/>
      <dgm:spPr/>
      <dgm:t>
        <a:bodyPr/>
        <a:lstStyle/>
        <a:p>
          <a:endParaRPr lang="ru-RU"/>
        </a:p>
      </dgm:t>
    </dgm:pt>
    <dgm:pt modelId="{BDB83773-122B-4F08-B4A7-0E86CABA648A}" type="sibTrans" cxnId="{AF6F3F4E-AE3F-45FF-8B6C-80DB3E636A0B}">
      <dgm:prSet/>
      <dgm:spPr/>
      <dgm:t>
        <a:bodyPr/>
        <a:lstStyle/>
        <a:p>
          <a:endParaRPr lang="ru-RU"/>
        </a:p>
      </dgm:t>
    </dgm:pt>
    <dgm:pt modelId="{2DA1983E-2C72-4DB6-907C-418B2FB0C1AC}">
      <dgm:prSet/>
      <dgm:spPr/>
      <dgm:t>
        <a:bodyPr/>
        <a:lstStyle/>
        <a:p>
          <a:endParaRPr lang="ru-RU" dirty="0"/>
        </a:p>
      </dgm:t>
    </dgm:pt>
    <dgm:pt modelId="{5D0757CD-7ADF-4BD8-88B6-D16CE89F2709}" type="parTrans" cxnId="{219D37C0-2BD4-4922-9C30-FAA09BEBFD33}">
      <dgm:prSet/>
      <dgm:spPr/>
      <dgm:t>
        <a:bodyPr/>
        <a:lstStyle/>
        <a:p>
          <a:endParaRPr lang="ru-RU"/>
        </a:p>
      </dgm:t>
    </dgm:pt>
    <dgm:pt modelId="{44AC76F3-A348-4045-AC24-7A3ED92324EE}" type="sibTrans" cxnId="{219D37C0-2BD4-4922-9C30-FAA09BEBFD33}">
      <dgm:prSet/>
      <dgm:spPr/>
      <dgm:t>
        <a:bodyPr/>
        <a:lstStyle/>
        <a:p>
          <a:endParaRPr lang="ru-RU"/>
        </a:p>
      </dgm:t>
    </dgm:pt>
    <dgm:pt modelId="{D18F4C82-3369-4BFB-A0EE-76EE217DC683}" type="pres">
      <dgm:prSet presAssocID="{73D1E362-F7D3-40B0-AA80-14883E5A094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9DA993-0BCD-4FBB-B2E8-17E5107B4EA9}" type="pres">
      <dgm:prSet presAssocID="{73D1E362-F7D3-40B0-AA80-14883E5A0944}" presName="matrix" presStyleCnt="0"/>
      <dgm:spPr/>
    </dgm:pt>
    <dgm:pt modelId="{403210E8-849D-4A0D-8B76-8FC688D80155}" type="pres">
      <dgm:prSet presAssocID="{73D1E362-F7D3-40B0-AA80-14883E5A0944}" presName="tile1" presStyleLbl="node1" presStyleIdx="0" presStyleCnt="4"/>
      <dgm:spPr/>
      <dgm:t>
        <a:bodyPr/>
        <a:lstStyle/>
        <a:p>
          <a:endParaRPr lang="ru-RU"/>
        </a:p>
      </dgm:t>
    </dgm:pt>
    <dgm:pt modelId="{F20CBDE6-AC41-489A-BFBD-DCFFE25D2E0C}" type="pres">
      <dgm:prSet presAssocID="{73D1E362-F7D3-40B0-AA80-14883E5A094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95526-E4CF-45ED-BAB3-805D748EDD8F}" type="pres">
      <dgm:prSet presAssocID="{73D1E362-F7D3-40B0-AA80-14883E5A0944}" presName="tile2" presStyleLbl="node1" presStyleIdx="1" presStyleCnt="4"/>
      <dgm:spPr/>
      <dgm:t>
        <a:bodyPr/>
        <a:lstStyle/>
        <a:p>
          <a:endParaRPr lang="ru-RU"/>
        </a:p>
      </dgm:t>
    </dgm:pt>
    <dgm:pt modelId="{C088963C-6F7F-4FDE-8755-8EDBD37EF4D1}" type="pres">
      <dgm:prSet presAssocID="{73D1E362-F7D3-40B0-AA80-14883E5A094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E2F0EE-2445-4993-B1BD-77F265A1A8E3}" type="pres">
      <dgm:prSet presAssocID="{73D1E362-F7D3-40B0-AA80-14883E5A0944}" presName="tile3" presStyleLbl="node1" presStyleIdx="2" presStyleCnt="4"/>
      <dgm:spPr/>
      <dgm:t>
        <a:bodyPr/>
        <a:lstStyle/>
        <a:p>
          <a:endParaRPr lang="ru-RU"/>
        </a:p>
      </dgm:t>
    </dgm:pt>
    <dgm:pt modelId="{07771CF9-6C10-48D2-BBC8-F0FAB4C5D0AF}" type="pres">
      <dgm:prSet presAssocID="{73D1E362-F7D3-40B0-AA80-14883E5A094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183EB-640C-4B14-8186-C8FF0A02209C}" type="pres">
      <dgm:prSet presAssocID="{73D1E362-F7D3-40B0-AA80-14883E5A0944}" presName="tile4" presStyleLbl="node1" presStyleIdx="3" presStyleCnt="4"/>
      <dgm:spPr/>
      <dgm:t>
        <a:bodyPr/>
        <a:lstStyle/>
        <a:p>
          <a:endParaRPr lang="ru-RU"/>
        </a:p>
      </dgm:t>
    </dgm:pt>
    <dgm:pt modelId="{8541CDA8-EEA2-4A83-8F82-A8081863159E}" type="pres">
      <dgm:prSet presAssocID="{73D1E362-F7D3-40B0-AA80-14883E5A094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FB6CB5-1B54-4432-8F67-444E5668E99A}" type="pres">
      <dgm:prSet presAssocID="{73D1E362-F7D3-40B0-AA80-14883E5A0944}" presName="centerTile" presStyleLbl="fgShp" presStyleIdx="0" presStyleCnt="1" custScaleX="127316" custScaleY="12195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7BFA7CBD-6BDC-480F-917B-953F20E41799}" type="presOf" srcId="{2DA1983E-2C72-4DB6-907C-418B2FB0C1AC}" destId="{C6F183EB-640C-4B14-8186-C8FF0A02209C}" srcOrd="0" destOrd="0" presId="urn:microsoft.com/office/officeart/2005/8/layout/matrix1"/>
    <dgm:cxn modelId="{7347373F-930E-47F2-BD15-D7BC67376AE7}" srcId="{73D1E362-F7D3-40B0-AA80-14883E5A0944}" destId="{29768F05-FDC9-462D-B200-81F7F84CF654}" srcOrd="1" destOrd="0" parTransId="{E9E3828C-7C88-466A-894A-DBF0EC1CEE89}" sibTransId="{EC8547D7-5DEE-43F4-B409-24363B32EF73}"/>
    <dgm:cxn modelId="{34B88781-ABE8-4065-BAAA-90921B09B054}" type="presOf" srcId="{80FA4EA2-CC61-4BC1-B5FA-F64A00391ACA}" destId="{07771CF9-6C10-48D2-BBC8-F0FAB4C5D0AF}" srcOrd="1" destOrd="0" presId="urn:microsoft.com/office/officeart/2005/8/layout/matrix1"/>
    <dgm:cxn modelId="{29016F2B-E8C5-46D8-B519-F9D2096A14BE}" type="presOf" srcId="{2DA1983E-2C72-4DB6-907C-418B2FB0C1AC}" destId="{8541CDA8-EEA2-4A83-8F82-A8081863159E}" srcOrd="1" destOrd="0" presId="urn:microsoft.com/office/officeart/2005/8/layout/matrix1"/>
    <dgm:cxn modelId="{219D37C0-2BD4-4922-9C30-FAA09BEBFD33}" srcId="{7956C1F6-8220-4D3B-809D-580F65B22B3F}" destId="{2DA1983E-2C72-4DB6-907C-418B2FB0C1AC}" srcOrd="3" destOrd="0" parTransId="{5D0757CD-7ADF-4BD8-88B6-D16CE89F2709}" sibTransId="{44AC76F3-A348-4045-AC24-7A3ED92324EE}"/>
    <dgm:cxn modelId="{9102E0F1-9201-4827-A5EE-9DCC0E5E84E0}" type="presOf" srcId="{60F42C0E-283F-428F-A137-B876CD1059FC}" destId="{F20CBDE6-AC41-489A-BFBD-DCFFE25D2E0C}" srcOrd="1" destOrd="0" presId="urn:microsoft.com/office/officeart/2005/8/layout/matrix1"/>
    <dgm:cxn modelId="{209F7557-D7F4-447C-940C-152A29082AD5}" srcId="{7956C1F6-8220-4D3B-809D-580F65B22B3F}" destId="{60F42C0E-283F-428F-A137-B876CD1059FC}" srcOrd="0" destOrd="0" parTransId="{AB8732CE-3552-414E-B883-4F5B95753643}" sibTransId="{A2C0FA37-84B8-4BD9-B4E5-81687ECCE38D}"/>
    <dgm:cxn modelId="{A3594C2C-F933-4A92-94A1-2A1BF417A162}" srcId="{73D1E362-F7D3-40B0-AA80-14883E5A0944}" destId="{7956C1F6-8220-4D3B-809D-580F65B22B3F}" srcOrd="0" destOrd="0" parTransId="{AA9604C1-7FE8-4DC7-94BD-362DDE728745}" sibTransId="{D22DF32F-AC3A-4F65-ACCC-5C2C96E4F080}"/>
    <dgm:cxn modelId="{F45C466E-DEA8-4972-B1EE-93D2F087039C}" srcId="{7956C1F6-8220-4D3B-809D-580F65B22B3F}" destId="{27E4216F-B345-4B13-A30D-BB3F6810738B}" srcOrd="1" destOrd="0" parTransId="{AEEFF4FB-4AE7-4D93-9DC7-E55EB946E9A4}" sibTransId="{718A4EEA-5E26-482D-B395-B7DD2B77129D}"/>
    <dgm:cxn modelId="{4D9D1BC3-358B-40A1-A970-8D079313BD8F}" type="presOf" srcId="{7956C1F6-8220-4D3B-809D-580F65B22B3F}" destId="{71FB6CB5-1B54-4432-8F67-444E5668E99A}" srcOrd="0" destOrd="0" presId="urn:microsoft.com/office/officeart/2005/8/layout/matrix1"/>
    <dgm:cxn modelId="{AF6F3F4E-AE3F-45FF-8B6C-80DB3E636A0B}" srcId="{7956C1F6-8220-4D3B-809D-580F65B22B3F}" destId="{80FA4EA2-CC61-4BC1-B5FA-F64A00391ACA}" srcOrd="2" destOrd="0" parTransId="{3E9E973A-2602-425F-AF3F-334D8B4BBE99}" sibTransId="{BDB83773-122B-4F08-B4A7-0E86CABA648A}"/>
    <dgm:cxn modelId="{FEEA92D6-73F5-475C-922D-E884B76DCC4C}" type="presOf" srcId="{27E4216F-B345-4B13-A30D-BB3F6810738B}" destId="{C088963C-6F7F-4FDE-8755-8EDBD37EF4D1}" srcOrd="1" destOrd="0" presId="urn:microsoft.com/office/officeart/2005/8/layout/matrix1"/>
    <dgm:cxn modelId="{D858B60A-048F-4B86-9890-318D5BD1EC4A}" type="presOf" srcId="{60F42C0E-283F-428F-A137-B876CD1059FC}" destId="{403210E8-849D-4A0D-8B76-8FC688D80155}" srcOrd="0" destOrd="0" presId="urn:microsoft.com/office/officeart/2005/8/layout/matrix1"/>
    <dgm:cxn modelId="{C2BA5D51-C415-4572-8D05-E109545ED7B9}" type="presOf" srcId="{80FA4EA2-CC61-4BC1-B5FA-F64A00391ACA}" destId="{59E2F0EE-2445-4993-B1BD-77F265A1A8E3}" srcOrd="0" destOrd="0" presId="urn:microsoft.com/office/officeart/2005/8/layout/matrix1"/>
    <dgm:cxn modelId="{3DEB861D-6D81-4BAA-9E05-33D6F66AC2EA}" type="presOf" srcId="{27E4216F-B345-4B13-A30D-BB3F6810738B}" destId="{70E95526-E4CF-45ED-BAB3-805D748EDD8F}" srcOrd="0" destOrd="0" presId="urn:microsoft.com/office/officeart/2005/8/layout/matrix1"/>
    <dgm:cxn modelId="{E23C0A51-8FAB-4EB0-AE24-964E44E3D7A7}" type="presOf" srcId="{73D1E362-F7D3-40B0-AA80-14883E5A0944}" destId="{D18F4C82-3369-4BFB-A0EE-76EE217DC683}" srcOrd="0" destOrd="0" presId="urn:microsoft.com/office/officeart/2005/8/layout/matrix1"/>
    <dgm:cxn modelId="{EA2BD931-1F00-435C-BF81-81100633E9F9}" type="presParOf" srcId="{D18F4C82-3369-4BFB-A0EE-76EE217DC683}" destId="{3B9DA993-0BCD-4FBB-B2E8-17E5107B4EA9}" srcOrd="0" destOrd="0" presId="urn:microsoft.com/office/officeart/2005/8/layout/matrix1"/>
    <dgm:cxn modelId="{7C023B40-B79C-430C-B4F3-A0CEFE9B657C}" type="presParOf" srcId="{3B9DA993-0BCD-4FBB-B2E8-17E5107B4EA9}" destId="{403210E8-849D-4A0D-8B76-8FC688D80155}" srcOrd="0" destOrd="0" presId="urn:microsoft.com/office/officeart/2005/8/layout/matrix1"/>
    <dgm:cxn modelId="{D6FA44F0-5B86-48B9-8244-52D8CC0EEC8D}" type="presParOf" srcId="{3B9DA993-0BCD-4FBB-B2E8-17E5107B4EA9}" destId="{F20CBDE6-AC41-489A-BFBD-DCFFE25D2E0C}" srcOrd="1" destOrd="0" presId="urn:microsoft.com/office/officeart/2005/8/layout/matrix1"/>
    <dgm:cxn modelId="{F64EAAEA-364A-49C9-ABB6-356BA73B33D0}" type="presParOf" srcId="{3B9DA993-0BCD-4FBB-B2E8-17E5107B4EA9}" destId="{70E95526-E4CF-45ED-BAB3-805D748EDD8F}" srcOrd="2" destOrd="0" presId="urn:microsoft.com/office/officeart/2005/8/layout/matrix1"/>
    <dgm:cxn modelId="{CCA1F5F8-4C10-4064-A07B-E63C6086D042}" type="presParOf" srcId="{3B9DA993-0BCD-4FBB-B2E8-17E5107B4EA9}" destId="{C088963C-6F7F-4FDE-8755-8EDBD37EF4D1}" srcOrd="3" destOrd="0" presId="urn:microsoft.com/office/officeart/2005/8/layout/matrix1"/>
    <dgm:cxn modelId="{81F82F9B-8F00-4D34-A8B5-7C223040FBC6}" type="presParOf" srcId="{3B9DA993-0BCD-4FBB-B2E8-17E5107B4EA9}" destId="{59E2F0EE-2445-4993-B1BD-77F265A1A8E3}" srcOrd="4" destOrd="0" presId="urn:microsoft.com/office/officeart/2005/8/layout/matrix1"/>
    <dgm:cxn modelId="{79F5BC76-A102-416B-B306-050644162832}" type="presParOf" srcId="{3B9DA993-0BCD-4FBB-B2E8-17E5107B4EA9}" destId="{07771CF9-6C10-48D2-BBC8-F0FAB4C5D0AF}" srcOrd="5" destOrd="0" presId="urn:microsoft.com/office/officeart/2005/8/layout/matrix1"/>
    <dgm:cxn modelId="{463C41DA-8F96-4DF7-9832-825B51DEE766}" type="presParOf" srcId="{3B9DA993-0BCD-4FBB-B2E8-17E5107B4EA9}" destId="{C6F183EB-640C-4B14-8186-C8FF0A02209C}" srcOrd="6" destOrd="0" presId="urn:microsoft.com/office/officeart/2005/8/layout/matrix1"/>
    <dgm:cxn modelId="{E6422D1A-F30D-40CF-B698-62ED024E137E}" type="presParOf" srcId="{3B9DA993-0BCD-4FBB-B2E8-17E5107B4EA9}" destId="{8541CDA8-EEA2-4A83-8F82-A8081863159E}" srcOrd="7" destOrd="0" presId="urn:microsoft.com/office/officeart/2005/8/layout/matrix1"/>
    <dgm:cxn modelId="{B9678095-8BE7-4012-8633-3EDF7770A5EF}" type="presParOf" srcId="{D18F4C82-3369-4BFB-A0EE-76EE217DC683}" destId="{71FB6CB5-1B54-4432-8F67-444E5668E99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210E8-849D-4A0D-8B76-8FC688D80155}">
      <dsp:nvSpPr>
        <dsp:cNvPr id="0" name=""/>
        <dsp:cNvSpPr/>
      </dsp:nvSpPr>
      <dsp:spPr>
        <a:xfrm rot="16200000">
          <a:off x="992801" y="-992801"/>
          <a:ext cx="2016013" cy="400161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rgbClr val="FFFF00"/>
              </a:solidFill>
            </a:rPr>
            <a:t>Игровые технологии</a:t>
          </a:r>
          <a:endParaRPr lang="ru-RU" sz="4000" kern="1200" dirty="0">
            <a:solidFill>
              <a:srgbClr val="FFFF00"/>
            </a:solidFill>
          </a:endParaRPr>
        </a:p>
      </dsp:txBody>
      <dsp:txXfrm rot="5400000">
        <a:off x="0" y="0"/>
        <a:ext cx="4001616" cy="1512009"/>
      </dsp:txXfrm>
    </dsp:sp>
    <dsp:sp modelId="{70E95526-E4CF-45ED-BAB3-805D748EDD8F}">
      <dsp:nvSpPr>
        <dsp:cNvPr id="0" name=""/>
        <dsp:cNvSpPr/>
      </dsp:nvSpPr>
      <dsp:spPr>
        <a:xfrm>
          <a:off x="4001616" y="0"/>
          <a:ext cx="4001616" cy="201601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Технология проблемного  обучения</a:t>
          </a:r>
          <a:endParaRPr lang="ru-RU" sz="2800" kern="1200" dirty="0"/>
        </a:p>
      </dsp:txBody>
      <dsp:txXfrm>
        <a:off x="4001616" y="0"/>
        <a:ext cx="4001616" cy="1512009"/>
      </dsp:txXfrm>
    </dsp:sp>
    <dsp:sp modelId="{59E2F0EE-2445-4993-B1BD-77F265A1A8E3}">
      <dsp:nvSpPr>
        <dsp:cNvPr id="0" name=""/>
        <dsp:cNvSpPr/>
      </dsp:nvSpPr>
      <dsp:spPr>
        <a:xfrm rot="10800000">
          <a:off x="0" y="2016013"/>
          <a:ext cx="4001616" cy="201601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Технология  проектного  обучения</a:t>
          </a:r>
          <a:endParaRPr lang="ru-RU" sz="2800" kern="1200" dirty="0"/>
        </a:p>
      </dsp:txBody>
      <dsp:txXfrm rot="10800000">
        <a:off x="0" y="2520016"/>
        <a:ext cx="4001616" cy="1512009"/>
      </dsp:txXfrm>
    </dsp:sp>
    <dsp:sp modelId="{C6F183EB-640C-4B14-8186-C8FF0A02209C}">
      <dsp:nvSpPr>
        <dsp:cNvPr id="0" name=""/>
        <dsp:cNvSpPr/>
      </dsp:nvSpPr>
      <dsp:spPr>
        <a:xfrm rot="5400000">
          <a:off x="4994417" y="1023211"/>
          <a:ext cx="2016013" cy="400161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Интерактивное обучение</a:t>
          </a:r>
          <a:endParaRPr lang="ru-RU" sz="2800" kern="1200" dirty="0"/>
        </a:p>
      </dsp:txBody>
      <dsp:txXfrm rot="-5400000">
        <a:off x="4001616" y="2520016"/>
        <a:ext cx="4001616" cy="1512009"/>
      </dsp:txXfrm>
    </dsp:sp>
    <dsp:sp modelId="{71FB6CB5-1B54-4432-8F67-444E5668E99A}">
      <dsp:nvSpPr>
        <dsp:cNvPr id="0" name=""/>
        <dsp:cNvSpPr/>
      </dsp:nvSpPr>
      <dsp:spPr>
        <a:xfrm>
          <a:off x="2473206" y="1401355"/>
          <a:ext cx="3056818" cy="122931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rgbClr val="FF0000"/>
              </a:solidFill>
              <a:latin typeface="+mn-lt"/>
            </a:rPr>
            <a:t>Активизация и интенсификация деятельности обучающихся</a:t>
          </a:r>
          <a:endParaRPr lang="ru-RU" sz="2400" i="1" kern="1200" dirty="0">
            <a:solidFill>
              <a:srgbClr val="FF0000"/>
            </a:solidFill>
            <a:latin typeface="+mn-lt"/>
          </a:endParaRPr>
        </a:p>
      </dsp:txBody>
      <dsp:txXfrm>
        <a:off x="2533216" y="1461365"/>
        <a:ext cx="2936798" cy="1109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210E8-849D-4A0D-8B76-8FC688D80155}">
      <dsp:nvSpPr>
        <dsp:cNvPr id="0" name=""/>
        <dsp:cNvSpPr/>
      </dsp:nvSpPr>
      <dsp:spPr>
        <a:xfrm rot="16200000">
          <a:off x="969168" y="-969168"/>
          <a:ext cx="2176462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rgbClr val="FFFF00"/>
              </a:solidFill>
            </a:rPr>
            <a:t>Обучение в сотрудничестве</a:t>
          </a:r>
        </a:p>
      </dsp:txBody>
      <dsp:txXfrm rot="5400000">
        <a:off x="-1" y="1"/>
        <a:ext cx="4114800" cy="1632346"/>
      </dsp:txXfrm>
    </dsp:sp>
    <dsp:sp modelId="{70E95526-E4CF-45ED-BAB3-805D748EDD8F}">
      <dsp:nvSpPr>
        <dsp:cNvPr id="0" name=""/>
        <dsp:cNvSpPr/>
      </dsp:nvSpPr>
      <dsp:spPr>
        <a:xfrm>
          <a:off x="4114800" y="0"/>
          <a:ext cx="4114800" cy="217646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Технология </a:t>
          </a:r>
          <a:r>
            <a:rPr lang="ru-RU" sz="2800" kern="1200" dirty="0" err="1" smtClean="0"/>
            <a:t>витагенного</a:t>
          </a:r>
          <a:r>
            <a:rPr lang="ru-RU" sz="2800" kern="1200" dirty="0" smtClean="0"/>
            <a:t>  образования</a:t>
          </a:r>
          <a:endParaRPr lang="ru-RU" sz="2800" kern="1200" dirty="0"/>
        </a:p>
      </dsp:txBody>
      <dsp:txXfrm>
        <a:off x="4114800" y="0"/>
        <a:ext cx="4114800" cy="1632346"/>
      </dsp:txXfrm>
    </dsp:sp>
    <dsp:sp modelId="{59E2F0EE-2445-4993-B1BD-77F265A1A8E3}">
      <dsp:nvSpPr>
        <dsp:cNvPr id="0" name=""/>
        <dsp:cNvSpPr/>
      </dsp:nvSpPr>
      <dsp:spPr>
        <a:xfrm rot="10800000">
          <a:off x="0" y="2176462"/>
          <a:ext cx="4114800" cy="217646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00"/>
              </a:solidFill>
              <a:latin typeface="Times New Roman" panose="02020603050405020304" pitchFamily="18" charset="0"/>
            </a:rPr>
            <a:t>совместное расследование, в результате которого обучающиеся работают вместе, коллективно конструируя новые знания в процессе общения друг с другом.</a:t>
          </a:r>
          <a:endParaRPr lang="ru-RU" sz="2000" kern="1200" dirty="0"/>
        </a:p>
      </dsp:txBody>
      <dsp:txXfrm rot="10800000">
        <a:off x="0" y="2720578"/>
        <a:ext cx="4114800" cy="1632346"/>
      </dsp:txXfrm>
    </dsp:sp>
    <dsp:sp modelId="{C6F183EB-640C-4B14-8186-C8FF0A02209C}">
      <dsp:nvSpPr>
        <dsp:cNvPr id="0" name=""/>
        <dsp:cNvSpPr/>
      </dsp:nvSpPr>
      <dsp:spPr>
        <a:xfrm rot="5400000">
          <a:off x="5083968" y="1207293"/>
          <a:ext cx="2176462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4114799" y="2720578"/>
        <a:ext cx="4114800" cy="1632346"/>
      </dsp:txXfrm>
    </dsp:sp>
    <dsp:sp modelId="{71FB6CB5-1B54-4432-8F67-444E5668E99A}">
      <dsp:nvSpPr>
        <dsp:cNvPr id="0" name=""/>
        <dsp:cNvSpPr/>
      </dsp:nvSpPr>
      <dsp:spPr>
        <a:xfrm>
          <a:off x="2543160" y="1512886"/>
          <a:ext cx="3143279" cy="1327152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rgbClr val="FF0000"/>
              </a:solidFill>
              <a:latin typeface="+mn-lt"/>
            </a:rPr>
            <a:t>Гуманно-личностная ориентация педагогического процесса</a:t>
          </a:r>
        </a:p>
      </dsp:txBody>
      <dsp:txXfrm>
        <a:off x="2607946" y="1577672"/>
        <a:ext cx="3013707" cy="1197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12FC8-F8E5-4BD5-BDE0-FC035C46977A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2A5B2-B9EF-4788-8804-23FAC4332B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527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2A5B2-B9EF-4788-8804-23FAC4332B9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544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582AD1-FADA-407C-AF80-AB5A67DAA39C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3C9D09F-2494-49E1-A647-5C306DA318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A342C7-BBC0-4E35-9352-70CEBAB3FD5B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F991CD-A227-4C50-9684-DDCFF358F6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8B8CE-E838-435F-9735-4E9DC3201CBE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B41DDE-E46C-496E-ACA7-3D00EF0975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AE9BCF-5D09-47EC-9401-1F1EA69530D2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0CAA1FE-574E-420E-9BD7-682F1AD364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EC1B98-327F-4A37-901C-3A16F433C7BC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13140F-39B6-4CDD-A0BA-ADADA60E46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D49EB2-3D02-49F4-9BA6-1B344DE8BD67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DD756-CAAC-403D-9483-A7FFB941E7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BB2A4E-96E9-42A7-B78F-3B861B5D974E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C4671F6B-D01A-443C-83A8-80CD430204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B317C3-44A7-423D-8E15-80AFF4D89F69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63048B-8584-4810-8DD6-42C58626B3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FB5AE5-FF7C-4A46-9AB7-FD5B6800C1C9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E4987-FF6A-4DF9-A885-41A4CFB25C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E6AE64-4B18-486F-9D4B-9320138282CF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74356-A31A-4FD6-B629-47D6E19755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B4C3A7-F9C7-4086-822C-674FC0D9CCCA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33B83-9ECD-4CA5-9497-795576EF58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F48FABC-A87A-4E5F-BC0D-D1FB0D6AA3C3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25824C2-E088-4A87-B374-80C7B106C7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430212" y="-171400"/>
            <a:ext cx="8713788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/>
              <a:t>Комитет по образованию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Государственное бюджетное профессиональное образовательное учреждение </a:t>
            </a:r>
            <a:br>
              <a:rPr lang="ru-RU" sz="1600" b="1" dirty="0" smtClean="0"/>
            </a:br>
            <a:r>
              <a:rPr lang="ru-RU" sz="1600" b="1" dirty="0" smtClean="0"/>
              <a:t>«Санкт-Петербургский технический колледж» </a:t>
            </a:r>
            <a:r>
              <a:rPr lang="ru-RU" sz="1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564904"/>
            <a:ext cx="8712967" cy="2880320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endParaRPr lang="ru-RU" sz="10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endParaRPr lang="ru-RU" sz="10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endParaRPr lang="ru-RU" sz="10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ru-RU" sz="10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и методика преподавания </a:t>
            </a: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ru-RU" sz="10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курса финансовой грамотности </a:t>
            </a: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ru-RU" sz="10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различным категориям обучающихся</a:t>
            </a: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10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ru-RU" sz="10400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практического занятия:</a:t>
            </a:r>
            <a:r>
              <a:rPr lang="ru-RU" sz="10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собственный бизнес – </a:t>
            </a: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ru-RU" sz="10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создать и не потерять</a:t>
            </a: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r>
              <a:rPr lang="ru-RU" sz="5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(для обучающихся СПО)</a:t>
            </a: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120000"/>
              </a:lnSpc>
              <a:spcBef>
                <a:spcPts val="0"/>
              </a:spcBef>
            </a:pPr>
            <a:endParaRPr lang="ru-RU" sz="4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 проекта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«Содействие повышению уровня финансовой грамотности населения и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sz="7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развитию финансового образования в Российской Федерации»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endParaRPr lang="ru-RU" sz="2000" b="1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3315" name="Заголовок 1"/>
          <p:cNvSpPr txBox="1">
            <a:spLocks/>
          </p:cNvSpPr>
          <p:nvPr/>
        </p:nvSpPr>
        <p:spPr bwMode="auto">
          <a:xfrm>
            <a:off x="6156176" y="5589240"/>
            <a:ext cx="2736304" cy="65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dirty="0" smtClean="0"/>
              <a:t>Разработчик:</a:t>
            </a:r>
          </a:p>
          <a:p>
            <a:r>
              <a:rPr lang="ru-RU" dirty="0" smtClean="0"/>
              <a:t>преподаватель  </a:t>
            </a:r>
            <a:r>
              <a:rPr lang="ru-RU" dirty="0" err="1" smtClean="0"/>
              <a:t>СПбТК</a:t>
            </a:r>
            <a:endParaRPr lang="ru-RU" dirty="0" smtClean="0"/>
          </a:p>
          <a:p>
            <a:r>
              <a:rPr lang="ru-RU" dirty="0" smtClean="0"/>
              <a:t>Виноградская Н.Ю.</a:t>
            </a: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3132138" y="5949950"/>
            <a:ext cx="2016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Georgia" pitchFamily="18" charset="0"/>
              </a:rPr>
              <a:t>Санкт-Петербург</a:t>
            </a:r>
          </a:p>
          <a:p>
            <a:pPr algn="ctr"/>
            <a:r>
              <a:rPr lang="en-US" dirty="0" smtClean="0">
                <a:latin typeface="Georgia" pitchFamily="18" charset="0"/>
              </a:rPr>
              <a:t>201</a:t>
            </a:r>
            <a:r>
              <a:rPr lang="ru-RU" dirty="0" smtClean="0">
                <a:latin typeface="Georgia" pitchFamily="18" charset="0"/>
              </a:rPr>
              <a:t>9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723265" cy="6057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 1. Формирование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бизнес-идеи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marL="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этом этапе определяется концепция товара или услуги, которые будет предоставлять компания. </a:t>
            </a:r>
          </a:p>
          <a:p>
            <a:pPr marL="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Идея определяет основные черты будущего предприятия.</a:t>
            </a:r>
          </a:p>
          <a:p>
            <a:pPr marL="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Рекомендуется использовать метод мозгового штурма.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7106" name="AutoShape 2" descr="https://cpturf.com/wp-content/uploads/2014/08/Marketing-and-Desig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08" name="AutoShape 4" descr="https://cpturf.com/wp-content/uploads/2014/08/Marketing-and-Desig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365104"/>
            <a:ext cx="3528392" cy="227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 2. Определение необходимых ресурсов</a:t>
            </a:r>
            <a:r>
              <a:rPr lang="ru-RU" b="1" dirty="0" smtClean="0">
                <a:latin typeface="FreeSetBoldCSanPin-Regular"/>
              </a:rPr>
              <a:t/>
            </a:r>
            <a:br>
              <a:rPr lang="ru-RU" b="1" dirty="0" smtClean="0">
                <a:latin typeface="FreeSetBoldCSanPin-Regular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Определить, какие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ресурсы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потребуются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осуществления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своей идеи.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140968"/>
            <a:ext cx="42005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5461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 marL="0" indent="0"/>
            <a:r>
              <a:rPr lang="ru-RU" sz="2200" dirty="0" smtClean="0">
                <a:latin typeface="FreeSetCSanPin-Regular"/>
              </a:rPr>
              <a:t>Предприниматели должны думать </a:t>
            </a:r>
            <a:r>
              <a:rPr lang="ru-RU" sz="2200" dirty="0">
                <a:latin typeface="FreeSetCSanPin-Regular"/>
              </a:rPr>
              <a:t>о том, как распределить роли в команде и как </a:t>
            </a:r>
            <a:r>
              <a:rPr lang="ru-RU" sz="2200" dirty="0" smtClean="0">
                <a:latin typeface="FreeSetCSanPin-Regular"/>
              </a:rPr>
              <a:t>использовать свой </a:t>
            </a:r>
            <a:r>
              <a:rPr lang="ru-RU" sz="2200" dirty="0">
                <a:latin typeface="FreeSetCSanPin-Regular"/>
              </a:rPr>
              <a:t>предыдущий опыт наилучшим образом. </a:t>
            </a:r>
            <a:endParaRPr lang="ru-RU" sz="2200" dirty="0" smtClean="0">
              <a:latin typeface="FreeSetCSanPin-Regular"/>
            </a:endParaRPr>
          </a:p>
          <a:p>
            <a:pPr marL="0" indent="0"/>
            <a:r>
              <a:rPr lang="ru-RU" sz="2200" dirty="0" smtClean="0">
                <a:latin typeface="FreeSetCSanPin-Regular"/>
              </a:rPr>
              <a:t>Практически любой проект </a:t>
            </a:r>
            <a:r>
              <a:rPr lang="ru-RU" sz="2200" dirty="0">
                <a:latin typeface="FreeSetCSanPin-Regular"/>
              </a:rPr>
              <a:t>требует участия людей с </a:t>
            </a:r>
            <a:r>
              <a:rPr lang="ru-RU" sz="2200" b="1" dirty="0">
                <a:latin typeface="FreeSetCSanPin-Regular"/>
              </a:rPr>
              <a:t>различными</a:t>
            </a:r>
            <a:r>
              <a:rPr lang="ru-RU" sz="2200" dirty="0">
                <a:latin typeface="FreeSetCSanPin-Regular"/>
              </a:rPr>
              <a:t> навыками и опытом.</a:t>
            </a:r>
          </a:p>
          <a:p>
            <a:pPr marL="0" indent="0"/>
            <a:r>
              <a:rPr lang="ru-RU" sz="2200" dirty="0">
                <a:latin typeface="FreeSetCSanPin-Regular"/>
              </a:rPr>
              <a:t>Если у </a:t>
            </a:r>
            <a:r>
              <a:rPr lang="ru-RU" sz="2200" dirty="0" smtClean="0">
                <a:latin typeface="FreeSetCSanPin-Regular"/>
              </a:rPr>
              <a:t>учредителей </a:t>
            </a:r>
            <a:r>
              <a:rPr lang="ru-RU" sz="2200" dirty="0">
                <a:latin typeface="FreeSetCSanPin-Regular"/>
              </a:rPr>
              <a:t>не хватает опыта или знаний </a:t>
            </a:r>
            <a:r>
              <a:rPr lang="ru-RU" sz="2200" dirty="0" smtClean="0">
                <a:latin typeface="FreeSetCSanPin-Regular"/>
              </a:rPr>
              <a:t>в одной </a:t>
            </a:r>
            <a:r>
              <a:rPr lang="ru-RU" sz="2200" dirty="0">
                <a:latin typeface="FreeSetCSanPin-Regular"/>
              </a:rPr>
              <a:t>из сфер деятельности компании, следует подумать о том, </a:t>
            </a:r>
            <a:r>
              <a:rPr lang="ru-RU" sz="2200" dirty="0" smtClean="0">
                <a:latin typeface="FreeSetCSanPin-Regular"/>
              </a:rPr>
              <a:t>кто может помочь </a:t>
            </a:r>
            <a:r>
              <a:rPr lang="ru-RU" sz="2200" dirty="0">
                <a:latin typeface="FreeSetCSanPin-Regular"/>
              </a:rPr>
              <a:t>в реализации проекта. </a:t>
            </a:r>
            <a:endParaRPr lang="ru-RU" sz="2200" dirty="0" smtClean="0">
              <a:latin typeface="FreeSetCSanPin-Regular"/>
            </a:endParaRPr>
          </a:p>
          <a:p>
            <a:pPr marL="0" indent="0"/>
            <a:r>
              <a:rPr lang="ru-RU" sz="2200" dirty="0" smtClean="0">
                <a:latin typeface="FreeSetCSanPin-Regular"/>
              </a:rPr>
              <a:t>Могут потребоваться </a:t>
            </a:r>
            <a:r>
              <a:rPr lang="ru-RU" sz="2200" b="1" dirty="0" smtClean="0">
                <a:latin typeface="FreeSetCSanPin-Regular"/>
              </a:rPr>
              <a:t>специалисты</a:t>
            </a:r>
            <a:r>
              <a:rPr lang="ru-RU" sz="2200" dirty="0">
                <a:latin typeface="FreeSetCSanPin-Regular"/>
              </a:rPr>
              <a:t>, занимающиеся юридическими вопросами, </a:t>
            </a:r>
            <a:r>
              <a:rPr lang="ru-RU" sz="2200" dirty="0" smtClean="0">
                <a:latin typeface="FreeSetCSanPin-Regular"/>
              </a:rPr>
              <a:t>ведением бухгалтерии </a:t>
            </a:r>
            <a:r>
              <a:rPr lang="ru-RU" sz="2200" dirty="0">
                <a:latin typeface="FreeSetCSanPin-Regular"/>
              </a:rPr>
              <a:t>или продвижением продукта или услуги на рынке.</a:t>
            </a:r>
          </a:p>
          <a:p>
            <a:pPr marL="0" indent="0"/>
            <a:r>
              <a:rPr lang="ru-RU" sz="2200" b="1" dirty="0">
                <a:latin typeface="FreeSetCSanPin-Regular"/>
              </a:rPr>
              <a:t>Поиск компетентных сотрудников </a:t>
            </a:r>
            <a:r>
              <a:rPr lang="ru-RU" sz="2200" dirty="0">
                <a:latin typeface="FreeSetCSanPin-Regular"/>
              </a:rPr>
              <a:t>— одна из наиболее </a:t>
            </a:r>
            <a:r>
              <a:rPr lang="ru-RU" sz="2200" dirty="0" smtClean="0">
                <a:latin typeface="FreeSetCSanPin-Regular"/>
              </a:rPr>
              <a:t>ответственных </a:t>
            </a:r>
            <a:r>
              <a:rPr lang="ru-RU" sz="2200" dirty="0">
                <a:latin typeface="FreeSetCSanPin-Regular"/>
              </a:rPr>
              <a:t>задач.</a:t>
            </a:r>
            <a:endParaRPr lang="ru-RU" sz="22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 3. Формирование команды</a:t>
            </a:r>
            <a:r>
              <a:rPr lang="ru-RU" b="1" dirty="0" smtClean="0">
                <a:latin typeface="FreeSetBoldCSanPin-Regular"/>
              </a:rPr>
              <a:t/>
            </a:r>
            <a:br>
              <a:rPr lang="ru-RU" b="1" dirty="0" smtClean="0">
                <a:latin typeface="FreeSetBoldCSanPin-Regular"/>
              </a:rPr>
            </a:br>
            <a:r>
              <a:rPr lang="ru-RU" b="1" dirty="0" smtClean="0">
                <a:latin typeface="FreeSetBoldCSanPin-Regular"/>
              </a:rPr>
              <a:t/>
            </a:r>
            <a:br>
              <a:rPr lang="ru-RU" b="1" dirty="0" smtClean="0">
                <a:latin typeface="FreeSetBoldCSanPin-Regular"/>
              </a:rPr>
            </a:br>
            <a:endParaRPr lang="ru-RU" dirty="0"/>
          </a:p>
        </p:txBody>
      </p:sp>
      <p:pic>
        <p:nvPicPr>
          <p:cNvPr id="8194" name="Picture 2" descr="http://www.quotemaster.org/images/f3/f354ce9687d07497481ce6e8a3f7ad3e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79" y="5445225"/>
            <a:ext cx="2250389" cy="1412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476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 4. Поиск финансирования</a:t>
            </a:r>
            <a:r>
              <a:rPr lang="ru-RU" b="1" dirty="0" smtClean="0">
                <a:latin typeface="FreeSetBoldCSanPin-Regular"/>
              </a:rPr>
              <a:t/>
            </a:r>
            <a:br>
              <a:rPr lang="ru-RU" b="1" dirty="0" smtClean="0">
                <a:latin typeface="FreeSetBoldCSanPin-Regular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/>
          <a:lstStyle/>
          <a:p>
            <a:pPr marL="0" indent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для создания небольшого бизнеса потребуются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первоначальные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вложения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Существует 3 основных способа финансирования будущего бизнеса: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1. Собственные средства.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2. Средства инвесторов.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3. Банковский кредит.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7170" name="Picture 2" descr="https://im0-tub-ru.yandex.net/i?id=3f2ae063b549abe7c8d8d2f37a26487e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789040"/>
            <a:ext cx="3744416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649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 5. Создание и доработка товара </a:t>
            </a:r>
            <a:r>
              <a:rPr lang="ru-RU" b="1" dirty="0" smtClean="0">
                <a:latin typeface="FreeSetCSanPin-Regular"/>
              </a:rPr>
              <a:t/>
            </a:r>
            <a:br>
              <a:rPr lang="ru-RU" b="1" dirty="0" smtClean="0">
                <a:latin typeface="FreeSetCSanPin-Regular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этом этапе очень важно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узнать:</a:t>
            </a:r>
          </a:p>
          <a:p>
            <a:pPr marL="0" indent="0">
              <a:buFontTx/>
              <a:buChar char="-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товаре или услуге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думают потребители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FontTx/>
              <a:buChar char="-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сколько они готовы платить, а также</a:t>
            </a:r>
          </a:p>
          <a:p>
            <a:pPr marL="0" indent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Важно наметить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все изменения, которые необходимо сделать.</a:t>
            </a:r>
          </a:p>
        </p:txBody>
      </p:sp>
      <p:pic>
        <p:nvPicPr>
          <p:cNvPr id="6146" name="Picture 2" descr="http://lk-media.pl/lk-media.pl/lk-media/images/main/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4437112"/>
            <a:ext cx="4382495" cy="2033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084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 7. Выход на самоокупаемость</a:t>
            </a:r>
            <a:r>
              <a:rPr lang="ru-RU" b="1" dirty="0" smtClean="0">
                <a:latin typeface="FreeSetBoldCSanPin-Regular"/>
              </a:rPr>
              <a:t/>
            </a:r>
            <a:br>
              <a:rPr lang="ru-RU" b="1" dirty="0" smtClean="0">
                <a:latin typeface="FreeSetBoldCSanPin-Regular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 marL="0" indent="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доработки продукта начинается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этап:</a:t>
            </a:r>
          </a:p>
          <a:p>
            <a:pPr marL="0" indent="0">
              <a:buFontTx/>
              <a:buChar char="-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постепенного роста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продаж,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Char char="-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снижения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затрат на единицу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продукции,</a:t>
            </a:r>
          </a:p>
          <a:p>
            <a:pPr marL="0" indent="0">
              <a:buFontTx/>
              <a:buChar char="-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выхода компании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на самоокупаемость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122" name="Picture 2" descr="https://avatars.mds.yandex.net/get-pdb/1211668/be01a97d-b0e1-47e5-a7f6-6611776d75c9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56992"/>
            <a:ext cx="5602050" cy="32281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776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18457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Резюме </a:t>
            </a:r>
            <a:endParaRPr lang="ru-RU" dirty="0"/>
          </a:p>
          <a:p>
            <a:pPr lvl="0"/>
            <a:r>
              <a:rPr lang="ru-RU" dirty="0"/>
              <a:t>Описание отрасли и </a:t>
            </a:r>
            <a:r>
              <a:rPr lang="ru-RU" dirty="0" smtClean="0"/>
              <a:t>продукции</a:t>
            </a:r>
            <a:endParaRPr lang="ru-RU" dirty="0"/>
          </a:p>
          <a:p>
            <a:pPr lvl="0"/>
            <a:r>
              <a:rPr lang="ru-RU" dirty="0" smtClean="0"/>
              <a:t>Рынок</a:t>
            </a:r>
          </a:p>
          <a:p>
            <a:pPr lvl="0"/>
            <a:r>
              <a:rPr lang="ru-RU" dirty="0" smtClean="0"/>
              <a:t>План маркетинга </a:t>
            </a:r>
            <a:endParaRPr lang="ru-RU" dirty="0"/>
          </a:p>
          <a:p>
            <a:pPr lvl="0"/>
            <a:r>
              <a:rPr lang="ru-RU" dirty="0"/>
              <a:t>Производственный план </a:t>
            </a:r>
          </a:p>
          <a:p>
            <a:pPr lvl="0"/>
            <a:r>
              <a:rPr lang="ru-RU" dirty="0" smtClean="0"/>
              <a:t>План менеджмента</a:t>
            </a:r>
            <a:endParaRPr lang="ru-RU" dirty="0"/>
          </a:p>
          <a:p>
            <a:pPr lvl="0"/>
            <a:r>
              <a:rPr lang="ru-RU" dirty="0"/>
              <a:t>Финансовый план </a:t>
            </a:r>
          </a:p>
          <a:p>
            <a:pPr lvl="0"/>
            <a:r>
              <a:rPr lang="ru-RU" dirty="0"/>
              <a:t>Эффективность проекта (рентабельность, срок окупаемости и пр.)</a:t>
            </a:r>
          </a:p>
          <a:p>
            <a:pPr lvl="0"/>
            <a:r>
              <a:rPr lang="ru-RU" dirty="0"/>
              <a:t>Риски и гарантии </a:t>
            </a:r>
          </a:p>
          <a:p>
            <a:pPr lvl="0"/>
            <a:r>
              <a:rPr lang="ru-RU" dirty="0"/>
              <a:t>Приложения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СТРУКТУРА БИЗНЕС-ПЛАНА: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dirty="0"/>
          </a:p>
        </p:txBody>
      </p:sp>
      <p:pic>
        <p:nvPicPr>
          <p:cNvPr id="4098" name="Picture 2" descr="https://seumasgallacher.files.wordpress.com/2015/01/pla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3480387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249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/>
            </a:r>
            <a:br>
              <a:rPr lang="ru-RU" sz="1400" dirty="0" smtClean="0">
                <a:solidFill>
                  <a:srgbClr val="000000"/>
                </a:solidFill>
                <a:latin typeface="Garamond" panose="02020404030301010803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 проведения практического занятия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Garamond" panose="02020404030301010803" pitchFamily="18" charset="0"/>
              </a:rPr>
              <a:t> </a:t>
            </a:r>
            <a:endParaRPr lang="ru-RU" sz="3600" i="1" dirty="0">
              <a:latin typeface="Garamond" panose="02020404030301010803" pitchFamily="18" charset="0"/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lvl="0"/>
            <a:r>
              <a:rPr lang="ru-RU" sz="30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творческое овладение знаниями, умениями; </a:t>
            </a:r>
          </a:p>
          <a:p>
            <a:pPr lvl="0"/>
            <a:r>
              <a:rPr lang="ru-RU" sz="30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развитие мыслительных способностей. </a:t>
            </a:r>
          </a:p>
          <a:p>
            <a:pPr marL="0" lvl="0" indent="0" algn="ctr">
              <a:buNone/>
            </a:pPr>
            <a:r>
              <a:rPr lang="ru-RU" sz="3000" b="1" u="sng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Конечный продукт:</a:t>
            </a:r>
          </a:p>
          <a:p>
            <a:pPr lvl="0"/>
            <a:r>
              <a:rPr lang="ru-RU" sz="30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проект бизнес-плана.</a:t>
            </a:r>
          </a:p>
          <a:p>
            <a:pPr lvl="0"/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074" name="Picture 2" descr="http://krasnogorsk-adm.ru/netcat_files/3/1/biznes_pla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0613" y="3429000"/>
            <a:ext cx="4677928" cy="309634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lnSpcReduction="10000"/>
          </a:bodyPr>
          <a:lstStyle/>
          <a:p>
            <a:endParaRPr lang="ru-RU" sz="9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«Любая </a:t>
            </a:r>
            <a:r>
              <a:rPr lang="ru-RU" sz="36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деятельность может быть либо технологией, либо искусством. </a:t>
            </a:r>
            <a:endParaRPr lang="ru-RU" sz="36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Искусство </a:t>
            </a:r>
            <a:r>
              <a:rPr lang="ru-RU" sz="36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основано на интуиции, технология - на науке. </a:t>
            </a:r>
            <a:endParaRPr lang="ru-RU" sz="36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 </a:t>
            </a:r>
            <a:r>
              <a:rPr lang="ru-RU" sz="36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искусства 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всё </a:t>
            </a:r>
            <a:r>
              <a:rPr lang="ru-RU" sz="36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начинается, технологией заканчивается, </a:t>
            </a:r>
            <a:endParaRPr lang="ru-RU" sz="36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чтобы </a:t>
            </a:r>
            <a:r>
              <a:rPr lang="ru-RU" sz="36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затем 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всё </a:t>
            </a:r>
            <a:r>
              <a:rPr lang="ru-RU" sz="36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началось </a:t>
            </a:r>
            <a:r>
              <a:rPr lang="ru-RU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сначала». </a:t>
            </a:r>
            <a:endParaRPr lang="ru-RU" sz="3600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r"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                                                     </a:t>
            </a:r>
          </a:p>
          <a:p>
            <a:pPr algn="r"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к.п.н. В.П.Беспалько</a:t>
            </a: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«Слагаемые педагогической технологии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Благодарю за внимание! </a:t>
            </a:r>
            <a:endParaRPr lang="ru-RU" sz="4800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8" name="Picture 4" descr="C:\Users\smirnova.zu\Desktop\Презентации\картинки\govern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501008"/>
            <a:ext cx="3364488" cy="251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практического занятия:</a:t>
            </a:r>
            <a:endParaRPr lang="ru-RU" sz="28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338" name="Rectangle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Рассказать 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обучающимся </a:t>
            </a: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о:</a:t>
            </a:r>
          </a:p>
          <a:p>
            <a:pPr marL="0" lvl="0" indent="0">
              <a:buFontTx/>
              <a:buChar char="-"/>
            </a:pP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возможности 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повышения своего благосостояния путём организации собственного бизнеса, </a:t>
            </a:r>
            <a:endParaRPr lang="ru-RU" sz="3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FontTx/>
              <a:buChar char="-"/>
            </a:pP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трудностях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которые необходимо преодолеть при выборе такого варианта жизненной карьеры</a:t>
            </a: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None/>
            </a:pPr>
            <a:endParaRPr lang="ru-RU" sz="30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 11. Планировать предпринимательскую деятельность в профессиональной сфере.</a:t>
            </a:r>
          </a:p>
          <a:p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2" descr="C:\Users\smirnova.zu\Desktop\Презентации\картинки\цель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399087"/>
            <a:ext cx="1944687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smirnova.zu\Desktop\Презентации\картинки\цель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1968" y="116632"/>
            <a:ext cx="1812032" cy="1359024"/>
          </a:xfrm>
          <a:prstGeom prst="rect">
            <a:avLst/>
          </a:prstGeom>
          <a:noFill/>
          <a:effectLst>
            <a:softEdge rad="1270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5044827"/>
            <a:ext cx="2392803" cy="181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практического занятия: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sz="2600" dirty="0" smtClean="0">
                <a:latin typeface="Times New Roman" panose="02020603050405020304" pitchFamily="18" charset="0"/>
              </a:rPr>
              <a:t>самостоятельно уметь приобретать недостающие знания из разных источников; </a:t>
            </a:r>
          </a:p>
          <a:p>
            <a:r>
              <a:rPr lang="ru-RU" sz="2600" dirty="0" smtClean="0">
                <a:latin typeface="Times New Roman" panose="02020603050405020304" pitchFamily="18" charset="0"/>
              </a:rPr>
              <a:t>учиться пользоваться приобретенными знаниями для решения познавательных и практических задач (создание бизнес-плана); </a:t>
            </a:r>
          </a:p>
          <a:p>
            <a:r>
              <a:rPr lang="ru-RU" sz="2600" dirty="0" smtClean="0">
                <a:latin typeface="Times New Roman" panose="02020603050405020304" pitchFamily="18" charset="0"/>
              </a:rPr>
              <a:t>приобретать коммуникативные умения, работая в различных группах; </a:t>
            </a:r>
          </a:p>
          <a:p>
            <a:r>
              <a:rPr lang="ru-RU" sz="2600" dirty="0" smtClean="0">
                <a:latin typeface="Times New Roman" panose="02020603050405020304" pitchFamily="18" charset="0"/>
              </a:rPr>
              <a:t>развивать исследовательские умения (</a:t>
            </a:r>
            <a:r>
              <a:rPr lang="ru-RU" sz="2600" dirty="0" err="1" smtClean="0">
                <a:latin typeface="Times New Roman" panose="02020603050405020304" pitchFamily="18" charset="0"/>
              </a:rPr>
              <a:t>умения</a:t>
            </a:r>
            <a:r>
              <a:rPr lang="ru-RU" sz="2600" dirty="0" smtClean="0">
                <a:latin typeface="Times New Roman" panose="02020603050405020304" pitchFamily="18" charset="0"/>
              </a:rPr>
              <a:t> выявления проблем, сбора информации, наблюдения, анализа) </a:t>
            </a:r>
          </a:p>
          <a:p>
            <a:endParaRPr lang="ru-RU" dirty="0"/>
          </a:p>
        </p:txBody>
      </p:sp>
      <p:sp>
        <p:nvSpPr>
          <p:cNvPr id="18434" name="AutoShape 2" descr="https://g.foolcdn.com/editorial/images/209450/checklist_gettyimages-4747238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g.foolcdn.com/editorial/images/209450/checklist_gettyimages-4747238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457200" y="1773239"/>
          <a:ext cx="8003232" cy="4032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363" name="Picture 2" descr="C:\Users\smirnova.zu\Desktop\Презентации\картинки\задачи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5808928"/>
            <a:ext cx="1547664" cy="104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C:\Users\smirnova.zu\Desktop\Презентации\картинки\вход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260350"/>
            <a:ext cx="1793875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38237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Игровые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2800" i="1" dirty="0">
                <a:solidFill>
                  <a:srgbClr val="FF0000"/>
                </a:solidFill>
                <a:latin typeface="Garamond" panose="02020404030301010803" pitchFamily="18" charset="0"/>
              </a:rPr>
              <a:t/>
            </a:r>
            <a:br>
              <a:rPr lang="ru-RU" sz="2800" i="1" dirty="0">
                <a:solidFill>
                  <a:srgbClr val="FF0000"/>
                </a:solidFill>
                <a:latin typeface="Garamond" panose="02020404030301010803" pitchFamily="18" charset="0"/>
              </a:rPr>
            </a:br>
            <a:endParaRPr lang="ru-RU" sz="2800" i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pic>
        <p:nvPicPr>
          <p:cNvPr id="23555" name="Picture 3" descr="C:\Users\smirnova.zu\Desktop\Презентации\картинки\upravlenie-vremenem-300x2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4581128"/>
            <a:ext cx="2315128" cy="163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431032" y="1124744"/>
            <a:ext cx="8173416" cy="62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Активизация и интенсификация деятельности обучающихся</a:t>
            </a:r>
          </a:p>
          <a:p>
            <a:pPr lvl="0" eaLnBrk="0" hangingPunct="0">
              <a:spcBef>
                <a:spcPct val="20000"/>
              </a:spcBef>
            </a:pPr>
            <a:r>
              <a:rPr lang="ru-RU" sz="3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это самая свободная, естественная форма погружения человека в реальную (или воображаемую) действительность с </a:t>
            </a: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целью:</a:t>
            </a:r>
          </a:p>
          <a:p>
            <a:pPr lvl="0" eaLnBrk="0" hangingPunct="0">
              <a:spcBef>
                <a:spcPct val="20000"/>
              </a:spcBef>
              <a:buFontTx/>
              <a:buChar char="-"/>
            </a:pP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изучения, </a:t>
            </a:r>
            <a:endParaRPr lang="ru-RU" sz="3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spcBef>
                <a:spcPct val="20000"/>
              </a:spcBef>
              <a:buFontTx/>
              <a:buChar char="-"/>
            </a:pP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проявления 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собственного «Я», </a:t>
            </a:r>
            <a:endParaRPr lang="ru-RU" sz="3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spcBef>
                <a:spcPct val="20000"/>
              </a:spcBef>
              <a:buFontTx/>
              <a:buChar char="-"/>
            </a:pP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творчества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3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spcBef>
                <a:spcPct val="20000"/>
              </a:spcBef>
              <a:buFontTx/>
              <a:buChar char="-"/>
            </a:pP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3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spcBef>
                <a:spcPct val="20000"/>
              </a:spcBef>
              <a:buFontTx/>
              <a:buChar char="-"/>
            </a:pP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самостоятельности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3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spcBef>
                <a:spcPct val="20000"/>
              </a:spcBef>
              <a:buFontTx/>
              <a:buChar char="-"/>
            </a:pPr>
            <a:r>
              <a:rPr lang="ru-RU" sz="3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самореализации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mirnova.zu\Desktop\Презентации\картинки\iStock_000010163949XLarge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5409255"/>
            <a:ext cx="1656184" cy="1448745"/>
          </a:xfrm>
          <a:prstGeom prst="rect">
            <a:avLst/>
          </a:prstGeom>
          <a:noFill/>
          <a:effectLst>
            <a:softEdge rad="127000"/>
          </a:effectLst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Игровые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технологии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443664" cy="475252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цель ставится перед обучающимися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форме игровой 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учебная деятельность подчиняется правилам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учебный материал используется в качестве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средства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учебную деятельность включается элемент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соревнования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успешное выполнение дидактического задания связывается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игровым результатом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Педагогическая технология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457200" y="1773238"/>
          <a:ext cx="8229600" cy="4352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364" name="Picture 3" descr="C:\Users\smirnova.zu\Desktop\Презентации\картинки\вход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260350"/>
            <a:ext cx="1793875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Формы организации учебной деятельности: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Занятие-рефлексия;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коммуникативный семинар;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викторина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дистанционное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обучение с использованием сети Интернет;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групповая и проектная форма работы;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презентация.</a:t>
            </a:r>
          </a:p>
        </p:txBody>
      </p:sp>
    </p:spTree>
    <p:extLst>
      <p:ext uri="{BB962C8B-B14F-4D97-AF65-F5344CB8AC3E}">
        <p14:creationId xmlns:p14="http://schemas.microsoft.com/office/powerpoint/2010/main" val="180770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FreeSetBoldCSanPin-Regular"/>
              </a:rPr>
              <a:t/>
            </a:r>
            <a:br>
              <a:rPr lang="ru-RU" b="1" dirty="0" smtClean="0">
                <a:latin typeface="FreeSetBoldCSanPin-Regular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Рекомендации по выполнению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практического занятия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FreeSetBoldCSanPin-Regular"/>
              </a:rPr>
              <a:t/>
            </a:r>
            <a:br>
              <a:rPr lang="ru-RU" sz="2400" b="1" dirty="0" smtClean="0">
                <a:latin typeface="FreeSetBoldCSanPin-Regular"/>
              </a:rPr>
            </a:br>
            <a:r>
              <a:rPr lang="ru-RU" sz="2400" b="1" dirty="0" smtClean="0">
                <a:latin typeface="FreeSetBoldCSanPin-Regular"/>
              </a:rPr>
              <a:t>С </a:t>
            </a:r>
            <a:r>
              <a:rPr lang="ru-RU" sz="2400" b="1" dirty="0">
                <a:latin typeface="FreeSetBoldCSanPin-Regular"/>
              </a:rPr>
              <a:t>чего начинается </a:t>
            </a:r>
            <a:r>
              <a:rPr lang="ru-RU" sz="2400" b="1" dirty="0" smtClean="0">
                <a:latin typeface="FreeSetBoldCSanPin-Regular"/>
              </a:rPr>
              <a:t>бизнес?</a:t>
            </a:r>
            <a:r>
              <a:rPr lang="ru-RU" sz="2400" b="1" dirty="0">
                <a:latin typeface="FreeSetBoldCSanPin-Regular"/>
              </a:rPr>
              <a:t/>
            </a:r>
            <a:br>
              <a:rPr lang="ru-RU" sz="2400" b="1" dirty="0">
                <a:latin typeface="FreeSetBoldCSanPin-Regular"/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507288" cy="4353347"/>
          </a:xfrm>
        </p:spPr>
        <p:txBody>
          <a:bodyPr>
            <a:normAutofit/>
          </a:bodyPr>
          <a:lstStyle/>
          <a:p>
            <a:pPr marL="457200" indent="-45720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бизнеса состоит из нескольких этапов, каждый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из которых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является важным и влияет на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успех. </a:t>
            </a:r>
          </a:p>
          <a:p>
            <a:pPr marL="457200" indent="-457200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Определим каждый этап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от формирования бизнес-идеи до выхода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компании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на самоокупаемость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725144"/>
            <a:ext cx="4369261" cy="184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1754</TotalTime>
  <Words>676</Words>
  <Application>Microsoft Office PowerPoint</Application>
  <PresentationFormat>Экран (4:3)</PresentationFormat>
  <Paragraphs>147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 Комитет по образованию Государственное бюджетное профессиональное образовательное учреждение  «Санкт-Петербургский технический колледж»    </vt:lpstr>
      <vt:lpstr>Цель практического занятия:</vt:lpstr>
      <vt:lpstr>Задачи практического занятия:</vt:lpstr>
      <vt:lpstr>Педагогическая технология</vt:lpstr>
      <vt:lpstr> Игровые технологии </vt:lpstr>
      <vt:lpstr>Игровые технологии</vt:lpstr>
      <vt:lpstr>Педагогическая технология</vt:lpstr>
      <vt:lpstr>Формы организации учебной деятельности:</vt:lpstr>
      <vt:lpstr> Рекомендации по выполнению  практического занятия  С чего начинается бизнес? </vt:lpstr>
      <vt:lpstr>Этап 1. Формирование бизнес-идеи. </vt:lpstr>
      <vt:lpstr>Этап 2. Определение необходимых ресурсов </vt:lpstr>
      <vt:lpstr>Этап 3. Формирование команды  </vt:lpstr>
      <vt:lpstr>Этап 4. Поиск финансирования </vt:lpstr>
      <vt:lpstr>Этап 5. Создание и доработка товара  </vt:lpstr>
      <vt:lpstr>Этап 7. Выход на самоокупаемость </vt:lpstr>
      <vt:lpstr> СТРУКТУРА БИЗНЕС-ПЛАНА: </vt:lpstr>
      <vt:lpstr> Результат проведения практического занятия  </vt:lpstr>
      <vt:lpstr>«Слагаемые педагогической технологии»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центр оценки качества образования  и информационных технологий</dc:title>
  <dc:creator>Зинаида Смирнова</dc:creator>
  <cp:lastModifiedBy>Надежда</cp:lastModifiedBy>
  <cp:revision>227</cp:revision>
  <cp:lastPrinted>2017-09-08T07:39:24Z</cp:lastPrinted>
  <dcterms:created xsi:type="dcterms:W3CDTF">2012-10-29T07:52:50Z</dcterms:created>
  <dcterms:modified xsi:type="dcterms:W3CDTF">2020-11-16T15:58:48Z</dcterms:modified>
</cp:coreProperties>
</file>