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7" r:id="rId2"/>
    <p:sldId id="276" r:id="rId3"/>
    <p:sldId id="278" r:id="rId4"/>
    <p:sldId id="258" r:id="rId5"/>
    <p:sldId id="262" r:id="rId6"/>
    <p:sldId id="260" r:id="rId7"/>
    <p:sldId id="270" r:id="rId8"/>
    <p:sldId id="269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978" autoAdjust="0"/>
    <p:restoredTop sz="92186" autoAdjust="0"/>
  </p:normalViewPr>
  <p:slideViewPr>
    <p:cSldViewPr>
      <p:cViewPr varScale="1">
        <p:scale>
          <a:sx n="67" d="100"/>
          <a:sy n="67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A7E50D0-B958-449B-A271-E0C398A0D197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E4CACC8-B823-4931-8442-04BF3FC92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11EDF1-E2D5-4B52-93C0-5993676C46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E9A01D-EF90-4272-81F8-7FE836B1B6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5EE89C-D488-4E88-8FEB-4002AEDD351A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5FF994-64F2-4EE8-83D6-4661E411D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49556-FCFE-4158-8C15-03A22746CECE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8567A-4833-4F01-B3ED-1EEA95655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D4C84-1D3D-47FB-9EE6-D2A41C956813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8B75A-64A8-4B9B-8DC6-BA96A2A39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2E589-146A-4845-BCB6-1C05673D73A5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F6902-9E95-41B1-BC17-AEEB87EC6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97DEB9-8681-4767-84C0-0810D8FA9C45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B578A0-A8B9-4EA4-9CE3-8C2BB60BF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F8E7F-2BA4-48CF-89A5-E24661070C06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33C30-CBCC-463B-B860-C84A89EF4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A86416-5601-4495-8AC8-192902C021A0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9129EC-CF20-441B-8CFD-0C74FE4AA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A3686-D336-44B9-B0F7-E7DAD8692171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582E9-83A7-4A3E-BBAE-D20F8AE17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09220A-FED2-471F-8038-F2B1526A9747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C18D1D-11E5-49B5-B471-E62E5CB07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884503-D0AA-4916-B3DF-EFB86DF88576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FDD71A-F745-4025-940B-77C6C7AA5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A70A00-0464-413F-9B1F-AAEDC765FA61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85CB3F-8FDA-44D4-BCD6-20186B9C0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7DA3401-8066-42D5-A3D5-8E563064793B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5BC1B69A-8277-4511-BC32-749DCA178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34" r:id="rId5"/>
    <p:sldLayoutId id="2147483729" r:id="rId6"/>
    <p:sldLayoutId id="2147483735" r:id="rId7"/>
    <p:sldLayoutId id="2147483736" r:id="rId8"/>
    <p:sldLayoutId id="2147483737" r:id="rId9"/>
    <p:sldLayoutId id="2147483728" r:id="rId10"/>
    <p:sldLayoutId id="214748372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135938" cy="58324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</a:t>
            </a:r>
            <a:br>
              <a:rPr lang="ru-RU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искусство</a:t>
            </a:r>
            <a:endParaRPr lang="ru-RU" sz="10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Рисунок 2" descr="imagesCAV322B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098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41438"/>
            <a:ext cx="20955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13100"/>
            <a:ext cx="17716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975" y="0"/>
            <a:ext cx="159067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438775"/>
            <a:ext cx="1905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92275" y="5445125"/>
            <a:ext cx="224948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19475" y="5516563"/>
            <a:ext cx="221297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500063" y="428625"/>
            <a:ext cx="82867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Наука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 — сфера человеческой деятельности, направленная на выработку и теоретическую систематизацию объективных знаний о действительности. Основой этой деятельно-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сти является сбор фактов, их постоянное обновление и систематизация, критический анализ и, на этой базе, синтез новых знаний или обобщений, которые не только описывают наблюдаемые природные или общественные явления, но и позволяют построить причинно-следственные связи и, как следствие, — прогнозировать. Те теории и гипотезы, которые подтверждаются фактами или опытами, формулируются в виде законов природы или общества.</a:t>
            </a:r>
          </a:p>
        </p:txBody>
      </p:sp>
      <p:pic>
        <p:nvPicPr>
          <p:cNvPr id="15362" name="Рисунок 3" descr="imagesCAV322B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34338" y="5373688"/>
            <a:ext cx="1109662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2"/>
          <p:cNvSpPr>
            <a:spLocks noChangeArrowheads="1"/>
          </p:cNvSpPr>
          <p:nvPr/>
        </p:nvSpPr>
        <p:spPr bwMode="auto">
          <a:xfrm>
            <a:off x="642938" y="928688"/>
            <a:ext cx="85010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Искуcство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(от церк.-слав. </a:t>
            </a:r>
            <a:r>
              <a:rPr lang="ru-RU" sz="2800" i="1">
                <a:latin typeface="Times New Roman" pitchFamily="18" charset="0"/>
                <a:cs typeface="Times New Roman" pitchFamily="18" charset="0"/>
              </a:rPr>
              <a:t>искусьство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(лат. </a:t>
            </a:r>
            <a:r>
              <a:rPr lang="la-Latn" sz="2800" i="1">
                <a:latin typeface="Times New Roman" pitchFamily="18" charset="0"/>
                <a:cs typeface="Times New Roman" pitchFamily="18" charset="0"/>
              </a:rPr>
              <a:t>eхperimentum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 — опыт, проба); ст.-слав.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искоусъ — опыт, реже истязание, пытка) -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образное осмысление действительности; процесс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или итог выражения</a:t>
            </a:r>
            <a:r>
              <a:rPr lang="ru-RU" sz="2800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внутреннего или внешнего</a:t>
            </a:r>
            <a:r>
              <a:rPr lang="ru-RU" sz="2800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мира творца в (художественном) образе; творчество, направленное таким образом, что оно отражает интересующее не только самого автора, но и других людей.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>
                <a:latin typeface="Times New Roman" pitchFamily="18" charset="0"/>
                <a:cs typeface="Times New Roman" pitchFamily="18" charset="0"/>
              </a:rPr>
              <a:t>Искусство (наряду с наукой) — один из способов познания, как в естественнонаучной, так и в религиозной картине восприятия мира.</a:t>
            </a:r>
          </a:p>
        </p:txBody>
      </p:sp>
      <p:pic>
        <p:nvPicPr>
          <p:cNvPr id="17410" name="Рисунок 3" descr="imagesCAV322B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011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0"/>
            <a:ext cx="11620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5229225"/>
            <a:ext cx="1143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288" y="188913"/>
            <a:ext cx="7177087" cy="26685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Культуре в равной мере нужны и наука и искусство.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наука приносила людям пользу и радость, она должна быть тесно связана с искусством.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Рисунок 4" descr="imagesCA6H0ZQ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997200"/>
            <a:ext cx="257175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6" descr="imagesCAV322B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http://t3.gstatic.com/images?q=tbn:ANd9GcQYlW2_mIIxwZXNYIyxVIRxRwlWLFDfLpoW9wUYQTn_dySaNht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068638"/>
            <a:ext cx="143986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3789363"/>
            <a:ext cx="18573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4221163"/>
            <a:ext cx="18954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4868863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28625"/>
            <a:ext cx="6286500" cy="1371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 науки и искусства объединяет мысль и творчество как историческая память человека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ОМПУТЕР\Desktop\Mona_Li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571750"/>
            <a:ext cx="2376488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2571750"/>
            <a:ext cx="23622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КОМПУТЕР\Desktop\Da-Vinci-Airpla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2643188"/>
            <a:ext cx="2500312" cy="328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5" name="Рисунок 5" descr="imagesCAV322B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1500188"/>
            <a:ext cx="7848600" cy="1285875"/>
          </a:xfrm>
          <a:solidFill>
            <a:schemeClr val="accent2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Однако, наука и искусство решают разные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87413" y="3956050"/>
            <a:ext cx="3379787" cy="2392363"/>
          </a:xfrm>
          <a:solidFill>
            <a:schemeClr val="accent2"/>
          </a:solidFill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365760" indent="-283464" algn="ctr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83464" algn="ctr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Наука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изучает объективные законы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мироздания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959350" y="3948113"/>
            <a:ext cx="3462338" cy="2436812"/>
          </a:xfrm>
          <a:solidFill>
            <a:schemeClr val="accent2"/>
          </a:solidFill>
          <a:ln>
            <a:solidFill>
              <a:srgbClr val="002060"/>
            </a:solidFill>
          </a:ln>
        </p:spPr>
        <p:txBody>
          <a:bodyPr>
            <a:normAutofit fontScale="92500" lnSpcReduction="20000"/>
          </a:bodyPr>
          <a:lstStyle/>
          <a:p>
            <a:pPr marL="365760" indent="-283464" algn="ctr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Искусство изучает отношение человека к миру, к людям, к самому себе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155825" y="3013075"/>
            <a:ext cx="485775" cy="1122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6548438" y="3013075"/>
            <a:ext cx="484187" cy="1122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10" name="Рисунок 7" descr="imagesCAV322B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9038" y="0"/>
            <a:ext cx="16049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7" grpId="0" build="p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2" descr="imagesCAV322B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357188" y="571500"/>
            <a:ext cx="6500812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Функции науки: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    1.  познавательная; 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    2. практически-деятельностная; 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    3. культурная; 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    4. культурно-мировоззренческая; 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r>
              <a:rPr lang="ru-RU" sz="3200">
                <a:latin typeface="Times New Roman" pitchFamily="18" charset="0"/>
                <a:cs typeface="Times New Roman" pitchFamily="18" charset="0"/>
              </a:rPr>
              <a:t>    5. социальная (исследование жизни и деятельности человека, роль науки в процессе социального развития и управления, определение путей и способов практического использования добытых знаний).</a:t>
            </a:r>
            <a:br>
              <a:rPr lang="ru-RU" sz="3200">
                <a:latin typeface="Times New Roman" pitchFamily="18" charset="0"/>
                <a:cs typeface="Times New Roman" pitchFamily="18" charset="0"/>
              </a:rPr>
            </a:br>
            <a:endParaRPr lang="ru-RU" sz="32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 descr="imagesCAV322B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4"/>
          <p:cNvSpPr>
            <a:spLocks noChangeArrowheads="1"/>
          </p:cNvSpPr>
          <p:nvPr/>
        </p:nvSpPr>
        <p:spPr bwMode="auto">
          <a:xfrm>
            <a:off x="0" y="109538"/>
            <a:ext cx="9144000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300" u="sng" dirty="0">
                <a:latin typeface="Times New Roman" pitchFamily="18" charset="0"/>
                <a:cs typeface="Times New Roman" pitchFamily="18" charset="0"/>
              </a:rPr>
              <a:t>Функции искусства: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1. Преобразующая функция (искусство как деятельность)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2.   Компенсаторная функция (искусство как утешение).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3. Познавательно-эвристическая функция (искусство как знание и просвещение).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4. Художественно-концептуальная функция (искусство как анализ состояния мира).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5.  Коммуникативная функция (искусство как общение).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6.  Информационная функция (искусство как сообщение).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7. Воспитательная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функция.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Искусство формирует строй чувств и мыслей людей.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8. Внушающая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функция.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Искусство — внушение определенного строя мыслей и чувств, почти гипнотическое воздействие на подсознание и на всю человеческую психику.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9. Специфическая функция — эстетическая (искусство как формирование творческого духа и ценностных ориентаций). </a:t>
            </a:r>
            <a:br>
              <a:rPr lang="ru-RU" sz="2300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10. Специфическая функция — гедонистическая (искусство как наслаждение). </a:t>
            </a:r>
            <a:endParaRPr lang="ru-RU" sz="23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Задание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Выразите в художественной форме природное явление, которое изучается одной из наук – географией, геологией, биологией, физикой, математикой.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Это может быть пейзаж, натюрморт, изделие декоративно-прикладного искусства.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5604" name="Рисунок 4" descr="imagesCAV322B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9038" y="0"/>
            <a:ext cx="16049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95</Words>
  <Application>Microsoft Office PowerPoint</Application>
  <PresentationFormat>Экран (4:3)</PresentationFormat>
  <Paragraphs>20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Corbel</vt:lpstr>
      <vt:lpstr>Arial</vt:lpstr>
      <vt:lpstr>Wingdings 2</vt:lpstr>
      <vt:lpstr>Verdana</vt:lpstr>
      <vt:lpstr>Calibri</vt:lpstr>
      <vt:lpstr>Gill Sans MT</vt:lpstr>
      <vt:lpstr>Times New Roman</vt:lpstr>
      <vt:lpstr>Солнцестояние</vt:lpstr>
      <vt:lpstr>Наука  и  искусство</vt:lpstr>
      <vt:lpstr>Слайд 2</vt:lpstr>
      <vt:lpstr>Слайд 3</vt:lpstr>
      <vt:lpstr>  Культуре в равной мере нужны и наука и искусство. Для того, чтобы наука приносила людям пользу и радость, она должна быть тесно связана с искусством. </vt:lpstr>
      <vt:lpstr>Людей науки и искусства объединяет мысль и творчество как историческая память человека </vt:lpstr>
      <vt:lpstr>Однако, наука и искусство решают разные задачи</vt:lpstr>
      <vt:lpstr>Слайд 7</vt:lpstr>
      <vt:lpstr>Слайд 8</vt:lpstr>
      <vt:lpstr>Слайд 9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 и искусство</dc:title>
  <dc:creator>КОМПУТЕР</dc:creator>
  <cp:lastModifiedBy>Usser</cp:lastModifiedBy>
  <cp:revision>38</cp:revision>
  <dcterms:created xsi:type="dcterms:W3CDTF">2011-10-31T13:09:34Z</dcterms:created>
  <dcterms:modified xsi:type="dcterms:W3CDTF">2020-11-16T11:12:41Z</dcterms:modified>
</cp:coreProperties>
</file>