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56" r:id="rId5"/>
    <p:sldId id="260" r:id="rId6"/>
    <p:sldId id="261" r:id="rId7"/>
    <p:sldId id="262" r:id="rId8"/>
    <p:sldId id="263" r:id="rId9"/>
  </p:sldIdLst>
  <p:sldSz cx="7561263" cy="10440988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3204" y="-114"/>
      </p:cViewPr>
      <p:guideLst>
        <p:guide orient="horz" pos="3289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095" y="3243474"/>
            <a:ext cx="6427074" cy="223804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4190" y="5916560"/>
            <a:ext cx="5292884" cy="26682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2B57-3DF9-436F-9C62-57F77C74A2F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E9CE-268D-4A2F-AA1B-AFCAC45A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952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2B57-3DF9-436F-9C62-57F77C74A2F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E9CE-268D-4A2F-AA1B-AFCAC45A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55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534133" y="635644"/>
            <a:ext cx="1405923" cy="135636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12427" y="635644"/>
            <a:ext cx="4095684" cy="135636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2B57-3DF9-436F-9C62-57F77C74A2F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E9CE-268D-4A2F-AA1B-AFCAC45A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063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2B57-3DF9-436F-9C62-57F77C74A2F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E9CE-268D-4A2F-AA1B-AFCAC45A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46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287" y="6709302"/>
            <a:ext cx="6427074" cy="207369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287" y="4425337"/>
            <a:ext cx="6427074" cy="22839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2B57-3DF9-436F-9C62-57F77C74A2F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E9CE-268D-4A2F-AA1B-AFCAC45A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265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12428" y="3709935"/>
            <a:ext cx="2750147" cy="104893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188595" y="3709935"/>
            <a:ext cx="2751460" cy="104893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2B57-3DF9-436F-9C62-57F77C74A2F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E9CE-268D-4A2F-AA1B-AFCAC45A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514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18123"/>
            <a:ext cx="6805137" cy="174016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337139"/>
            <a:ext cx="3340871" cy="97400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8063" y="3311147"/>
            <a:ext cx="3340871" cy="60156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1017" y="2337139"/>
            <a:ext cx="3342183" cy="97400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841017" y="3311147"/>
            <a:ext cx="3342183" cy="60156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2B57-3DF9-436F-9C62-57F77C74A2F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E9CE-268D-4A2F-AA1B-AFCAC45A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641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2B57-3DF9-436F-9C62-57F77C74A2F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E9CE-268D-4A2F-AA1B-AFCAC45A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923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2B57-3DF9-436F-9C62-57F77C74A2F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E9CE-268D-4A2F-AA1B-AFCAC45A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49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4" y="415706"/>
            <a:ext cx="2487603" cy="1769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6244" y="415707"/>
            <a:ext cx="4226956" cy="89110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064" y="2184874"/>
            <a:ext cx="2487603" cy="714192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2B57-3DF9-436F-9C62-57F77C74A2F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E9CE-268D-4A2F-AA1B-AFCAC45A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24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060" y="7308692"/>
            <a:ext cx="4536758" cy="8628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2060" y="932922"/>
            <a:ext cx="4536758" cy="626459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060" y="8171524"/>
            <a:ext cx="4536758" cy="122536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2B57-3DF9-436F-9C62-57F77C74A2F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E9CE-268D-4A2F-AA1B-AFCAC45A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057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6000"/>
            <a:lum/>
          </a:blip>
          <a:srcRect/>
          <a:stretch>
            <a:fillRect l="-5000" t="-4000" r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18123"/>
            <a:ext cx="6805137" cy="1740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436232"/>
            <a:ext cx="6805137" cy="6890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063" y="9677250"/>
            <a:ext cx="1764295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E2B57-3DF9-436F-9C62-57F77C74A2FB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3432" y="9677250"/>
            <a:ext cx="2394400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8905" y="9677250"/>
            <a:ext cx="1764295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AE9CE-268D-4A2F-AA1B-AFCAC45A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965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е 1"/>
          <p:cNvSpPr txBox="1"/>
          <p:nvPr/>
        </p:nvSpPr>
        <p:spPr>
          <a:xfrm>
            <a:off x="460375" y="1432119"/>
            <a:ext cx="6645910" cy="4248472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1" vert="horz" wrap="none" lIns="91440" tIns="45720" rIns="91440" bIns="45720" numCol="1" spcCol="0" rtlCol="0" fromWordArt="0" anchor="t" anchorCtr="0" forceAA="0" compatLnSpc="1">
            <a:prstTxWarp prst="textArchUp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3600" b="1" dirty="0">
                <a:ln w="10160" cap="flat" cmpd="sng" algn="ctr">
                  <a:solidFill>
                    <a:srgbClr val="4F81BD"/>
                  </a:solidFill>
                  <a:prstDash val="solid"/>
                  <a:round/>
                </a:ln>
                <a:solidFill>
                  <a:srgbClr val="7030A0"/>
                </a:solidFill>
                <a:effectLst>
                  <a:outerShdw blurRad="38100" dist="32004" dir="5400000" algn="tl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  <a:ea typeface="Calibri"/>
                <a:cs typeface="Times New Roman"/>
              </a:rPr>
              <a:t>ПРАВИЛА ОБЩЕНИЯ В СЕМЬЕ</a:t>
            </a:r>
            <a:endParaRPr lang="ru-RU" sz="3600" dirty="0">
              <a:effectLst/>
              <a:latin typeface="Comic Sans MS" panose="030F0702030302020204" pitchFamily="66" charset="0"/>
              <a:ea typeface="Calibri"/>
              <a:cs typeface="Times New Roman"/>
            </a:endParaRPr>
          </a:p>
        </p:txBody>
      </p:sp>
      <p:sp>
        <p:nvSpPr>
          <p:cNvPr id="5" name="Поле 7"/>
          <p:cNvSpPr txBox="1"/>
          <p:nvPr/>
        </p:nvSpPr>
        <p:spPr>
          <a:xfrm>
            <a:off x="497014" y="3068208"/>
            <a:ext cx="6572632" cy="488147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ln w="10160" cap="flat" cmpd="sng" algn="ctr">
                  <a:solidFill>
                    <a:srgbClr val="C00000"/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2004" dir="5400000" algn="tl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  <a:ea typeface="Calibri"/>
                <a:cs typeface="Times New Roman"/>
              </a:rPr>
              <a:t>ИЛИ 54 СПОСОБА ПОХВАЛИТЬ РЕБЕНКА</a:t>
            </a:r>
            <a:endParaRPr lang="ru-RU" sz="2400" dirty="0">
              <a:effectLst/>
              <a:latin typeface="Comic Sans MS" panose="030F0702030302020204" pitchFamily="66" charset="0"/>
              <a:ea typeface="Calibri"/>
              <a:cs typeface="Times New Roman"/>
            </a:endParaRPr>
          </a:p>
        </p:txBody>
      </p:sp>
      <p:pic>
        <p:nvPicPr>
          <p:cNvPr id="1028" name="Picture 4" descr="Картинки по запросу фон для презентации дети и родител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36" y="4788446"/>
            <a:ext cx="7155170" cy="4522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Картинки по запросу счастливая большая семья рису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09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 descr="Картинки по запросу счастливая большая семья рису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85300" y="395958"/>
            <a:ext cx="6507699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000" dirty="0" smtClean="0">
                <a:latin typeface="Comic Sans MS" panose="030F0702030302020204" pitchFamily="66" charset="0"/>
              </a:rPr>
              <a:t>Ребенку </a:t>
            </a:r>
            <a:r>
              <a:rPr lang="ru-RU" sz="2000" dirty="0">
                <a:latin typeface="Comic Sans MS" panose="030F0702030302020204" pitchFamily="66" charset="0"/>
              </a:rPr>
              <a:t>живется труднее, чем взрослому. Его постоянно оценивают, чтобы он не сделал: хорошо - хороший ребенок; плохо - плохой ребенок. Попробуйте примерить такую жизнь на себя, выдержим ли мы? Почему мы тянемся к родным, любящим, близким людям? Они не оценивают, а принимают нас такими,  какие мы есть. </a:t>
            </a:r>
          </a:p>
          <a:p>
            <a:pPr lvl="0" algn="just"/>
            <a:r>
              <a:rPr lang="ru-RU" sz="2000" dirty="0" smtClean="0">
                <a:latin typeface="Comic Sans MS" panose="030F0702030302020204" pitchFamily="66" charset="0"/>
              </a:rPr>
              <a:t>	Даже </a:t>
            </a:r>
            <a:r>
              <a:rPr lang="ru-RU" sz="2000" dirty="0">
                <a:latin typeface="Comic Sans MS" panose="030F0702030302020204" pitchFamily="66" charset="0"/>
              </a:rPr>
              <a:t>в течении одного дня нам приходится принимать решения о наказании, прощении, поощрении ребенка. Как избежать ошибок, найти меру? </a:t>
            </a:r>
            <a:endParaRPr lang="ru-RU" sz="2000" dirty="0" smtClean="0">
              <a:latin typeface="Comic Sans MS" panose="030F0702030302020204" pitchFamily="66" charset="0"/>
            </a:endParaRPr>
          </a:p>
          <a:p>
            <a:pPr lvl="0" algn="just"/>
            <a:r>
              <a:rPr lang="ru-RU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	</a:t>
            </a:r>
            <a:r>
              <a:rPr lang="ru-RU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Все </a:t>
            </a:r>
            <a:r>
              <a:rPr lang="ru-RU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дети разные, но всем одинаково необходимо знать, что их любят. И сочувствие, сопереживание, поддержка со стороны родителей в трудный момент – один из способов продемонстрировать любовь. </a:t>
            </a:r>
          </a:p>
          <a:p>
            <a:pPr algn="just"/>
            <a:endParaRPr lang="ru-RU" sz="2000" dirty="0" smtClean="0">
              <a:latin typeface="Comic Sans MS" panose="030F0702030302020204" pitchFamily="66" charset="0"/>
            </a:endParaRPr>
          </a:p>
          <a:p>
            <a:pPr algn="just"/>
            <a:endParaRPr lang="ru-RU" sz="2000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Картинки по запросу картинки мама жалееет ребе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351" y="6012582"/>
            <a:ext cx="5184576" cy="398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0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0252" y="251942"/>
            <a:ext cx="6799111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Как правильно жалеть </a:t>
            </a:r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ребенка</a:t>
            </a:r>
            <a:endParaRPr lang="ru-RU" sz="2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marL="180000" lvl="0" indent="3600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Если вашему ребенку плохо, больно, грустно – постарайтесь его успокоить и приободрить. Обнимите, поцелуйте, прижмите к себе. И переключите внимание на что-то еще. </a:t>
            </a:r>
          </a:p>
          <a:p>
            <a:pPr marL="180000" lvl="0" indent="3600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Можете чем-то объективно помочь и облегчить состояние? Сделайте это! Наклейте пластырь, подуйте на ранку, поцелуйте ушибленный пальчик. Но делайте это спокойно, ненавязчиво и без причитаний. </a:t>
            </a:r>
            <a:endParaRPr lang="ru-RU" sz="16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180000" lvl="0" indent="3600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Прежде чем бросаться к крохе с обвинениями или, наоборот, утешением – выждите немного, проследив краем глаза за его реакцией. Возможно, ребенок уже и сам в состоянии справиться со своими эмоциями без вашей помощи. Это важный этап в формировании его личности – умение справляться с трудностями, преодолевать препятствия, проживать собственные негативные эмоции и выходить из них не раз пригодится ему в будущем. </a:t>
            </a:r>
            <a:endParaRPr lang="ru-RU" sz="16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180000" lvl="0" indent="180000" algn="just">
              <a:buFont typeface="Wingdings" panose="05000000000000000000" pitchFamily="2" charset="2"/>
              <a:buChar char="ü"/>
            </a:pPr>
            <a:endParaRPr lang="ru-RU" sz="20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Картинки по запросу картинки мама обнимает ребенка ребенк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52" y="6702220"/>
            <a:ext cx="2688411" cy="373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13049" y="4500414"/>
            <a:ext cx="6840760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3600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Постарайтесь не концентрироваться на ситуации, если, конечно, не случилось ничего серьезного. Избегайте оханья и аханья и не впадайте в истерику сами. </a:t>
            </a: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Дети очень четко считывают родительский настрой, и если вы сами пугаетесь каждого ушиба, то и ваш ребенок будет всего бояться, а это создаст ему серьезные преграды на пути к нормальному развитию. </a:t>
            </a:r>
            <a:endParaRPr lang="ru-RU" sz="16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180000" algn="just">
              <a:spcAft>
                <a:spcPts val="600"/>
              </a:spcAft>
            </a:pPr>
            <a:r>
              <a:rPr lang="ru-RU" sz="16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Все-таки </a:t>
            </a:r>
            <a:r>
              <a:rPr lang="ru-RU" sz="1600" dirty="0">
                <a:solidFill>
                  <a:srgbClr val="7030A0"/>
                </a:solidFill>
                <a:latin typeface="Comic Sans MS" panose="030F0702030302020204" pitchFamily="66" charset="0"/>
              </a:rPr>
              <a:t>синяки и замазанные коленки – неотъемлемый атрибут нормального детства, и нужно относиться к ним спокойнее.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54746" y="7048110"/>
            <a:ext cx="44287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lvl="0" indent="3600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Отложите обсуждение того, почему так произошло, на пару минут, пока ребенок успокоится. Из фразы: «Я тебя предупреждала, ступеньки скользкие» расстроенный ребенок скорее сделает вывод «я сам виноват», чем «в следующий раз нужно проверить ступеньки и быть осторожнее». Проанализировать ситуацию можно позже, лучше даже на чужом примере: «Маша однажды залезла на скользкую ступеньку и упала</a:t>
            </a:r>
            <a:r>
              <a:rPr lang="ru-RU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!»</a:t>
            </a:r>
            <a:endParaRPr lang="ru-RU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08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 descr="Картинки по запросу счастливая большая семья рису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7975" y="467966"/>
            <a:ext cx="7020991" cy="9541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7030A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Надо ли наказывать ребёнка?</a:t>
            </a:r>
            <a:endParaRPr lang="ru-RU" sz="2000" dirty="0">
              <a:solidFill>
                <a:srgbClr val="7030A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marL="180000" indent="180000" algn="just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Постарайтесь понять причины плохого поведения ребёнка, какие проблемы кроются за этим.</a:t>
            </a:r>
          </a:p>
          <a:p>
            <a:pPr marL="180000" indent="180000" algn="just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Наказывая, обязательно объясните, почему вы это делаете.</a:t>
            </a:r>
          </a:p>
          <a:p>
            <a:pPr marL="180000" indent="180000" algn="just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В качестве наказания - лишить его чего-то интересного, например, отказаться от очередного похода в детское кафе или прочитать на 1 страницу меньше.</a:t>
            </a:r>
          </a:p>
          <a:p>
            <a:pPr marL="180000" indent="180000" algn="just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Не требуйте от ребенка невозможного или трудновыполнимого. </a:t>
            </a:r>
            <a:endParaRPr lang="ru-RU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180000" indent="180000" algn="just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Можно </a:t>
            </a: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выражать недовольство отдельными действиями ребенка, но не ребенком в целом.</a:t>
            </a:r>
          </a:p>
          <a:p>
            <a:pPr marL="180000" indent="180000" algn="just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Позволяйте ребенку встречаться с отрицательными последствиями своих действий, или своего бездействия. Только тогда он будет взрослеть, и становиться сознательным.</a:t>
            </a:r>
          </a:p>
          <a:p>
            <a:pPr marL="180000" indent="180000" algn="just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Применяя </a:t>
            </a: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физические наказания,  взрослый даёт ребёнку пример агрессивного поведения</a:t>
            </a:r>
          </a:p>
          <a:p>
            <a:pPr algn="ctr">
              <a:spcAft>
                <a:spcPts val="600"/>
              </a:spcAft>
            </a:pPr>
            <a:r>
              <a:rPr lang="ru-RU" sz="1600" b="1" i="1" u="sng" dirty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Накричать на ребёнка легко, а объяснить, </a:t>
            </a:r>
            <a:endParaRPr lang="ru-RU" sz="1600" b="1" i="1" u="sng" dirty="0" smtClean="0">
              <a:solidFill>
                <a:srgbClr val="C00000"/>
              </a:solidFill>
              <a:latin typeface="Comic Sans MS" panose="030F0702030302020204" pitchFamily="66" charset="0"/>
              <a:ea typeface="Times New Roman"/>
              <a:cs typeface="Times New Roman"/>
            </a:endParaRPr>
          </a:p>
          <a:p>
            <a:pPr algn="ctr">
              <a:spcAft>
                <a:spcPts val="600"/>
              </a:spcAft>
            </a:pPr>
            <a:r>
              <a:rPr lang="ru-RU" sz="1600" b="1" i="1" u="sng" dirty="0" smtClean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в </a:t>
            </a:r>
            <a:r>
              <a:rPr lang="ru-RU" sz="1600" b="1" i="1" u="sng" dirty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чём он не прав - искусство</a:t>
            </a:r>
            <a:r>
              <a:rPr lang="ru-RU" sz="1600" b="1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.</a:t>
            </a:r>
            <a:endParaRPr lang="ru-RU" sz="1400" dirty="0"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algn="ctr"/>
            <a:r>
              <a:rPr lang="ru-RU" b="1" dirty="0">
                <a:solidFill>
                  <a:srgbClr val="7030A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Чем можно заменить наказание?</a:t>
            </a:r>
            <a:endParaRPr lang="ru-RU" sz="1400" dirty="0">
              <a:solidFill>
                <a:srgbClr val="7030A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algn="ctr"/>
            <a:r>
              <a:rPr lang="ru-RU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· </a:t>
            </a:r>
            <a:r>
              <a:rPr lang="ru-RU" sz="1600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Объяснением</a:t>
            </a:r>
            <a:endParaRPr lang="ru-RU" sz="1600" dirty="0"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algn="ctr"/>
            <a:r>
              <a:rPr lang="ru-RU" sz="1600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· Терпением</a:t>
            </a:r>
            <a:endParaRPr lang="ru-RU" sz="1600" dirty="0"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algn="ctr"/>
            <a:r>
              <a:rPr lang="ru-RU" sz="1600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· </a:t>
            </a:r>
            <a:r>
              <a:rPr lang="ru-RU" sz="1600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Неторопливостью</a:t>
            </a:r>
          </a:p>
          <a:p>
            <a:pPr algn="ctr"/>
            <a:endParaRPr lang="ru-RU" sz="800" dirty="0"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7030A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Как хвалить ребёнка?</a:t>
            </a:r>
            <a:endParaRPr lang="ru-RU" sz="2000" dirty="0">
              <a:solidFill>
                <a:srgbClr val="7030A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marL="180000" lvl="0" indent="1800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Хвалить можно только конкретные дела и поступки ребенка, а не его самого.</a:t>
            </a:r>
          </a:p>
          <a:p>
            <a:pPr marL="180000" lvl="0" indent="1800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совмещайте похвалу с улыбкой, объятиями, мягким тоном разговора</a:t>
            </a:r>
          </a:p>
          <a:p>
            <a:pPr marL="180000" lvl="0" indent="1800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используйте слово "Я" при формировании похвалы: "Я горжусь, что ты сделал это сам".</a:t>
            </a:r>
          </a:p>
          <a:p>
            <a:pPr marL="180000" lvl="0" indent="1800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Вредно, если хвалят ребенка за то, что ему дается легко.</a:t>
            </a:r>
          </a:p>
          <a:p>
            <a:pPr marL="180000" lvl="0" indent="1800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Не повторяйте похвалу без необходимости.</a:t>
            </a:r>
          </a:p>
          <a:p>
            <a:pPr marL="180000" lvl="0" indent="1800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Внушайте ребенку чувство уверенности, заостряйте внимание на самых малых успехах.</a:t>
            </a:r>
          </a:p>
          <a:p>
            <a:pPr marL="180000" lvl="0" indent="1800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Не пытайтесь сделать из ребенка самого-самого.</a:t>
            </a:r>
          </a:p>
          <a:p>
            <a:pPr marL="180000" lvl="0" indent="1800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старайтесь замечать все то, что у ребенка хорошо получается.</a:t>
            </a:r>
          </a:p>
          <a:p>
            <a:pPr marL="180000" lvl="0" indent="1800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Если вы не знаете, за что похвалить ребенка, придумайте это!»  (В. Леви)</a:t>
            </a:r>
          </a:p>
        </p:txBody>
      </p:sp>
    </p:spTree>
    <p:extLst>
      <p:ext uri="{BB962C8B-B14F-4D97-AF65-F5344CB8AC3E}">
        <p14:creationId xmlns:p14="http://schemas.microsoft.com/office/powerpoint/2010/main" val="57002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4247" y="251941"/>
            <a:ext cx="6948983" cy="7340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7030A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Как любить своего ребёнка?</a:t>
            </a:r>
            <a:endParaRPr lang="ru-RU" sz="2000" dirty="0">
              <a:solidFill>
                <a:srgbClr val="7030A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indent="449580" algn="just"/>
            <a:r>
              <a:rPr lang="ru-RU" sz="1600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Потребность в любви, в принадлежности, то есть нужности другому, одна из фундаментальных человеческих потребностей. Ее удовлетворение – необходимое условие нормального развития ребенка. Эта потребность удовлетворяется, когда вы сообщаете ребенку что он вам дорог, нужен, важен, что он просто хороший. Такие сообщения содержатся в приветливых взглядах, ласковых прикосновениях, прямых словах: «Как хорошо, что ты у нас родился», «Я рада тебя видеть», «Ты мне нравишься», «Я люблю, когда ты дома», «Мне хорошо, когда мы вместе…».</a:t>
            </a:r>
            <a:endParaRPr lang="ru-RU" sz="1600" dirty="0"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indent="449580" algn="just"/>
            <a:r>
              <a:rPr lang="ru-RU" sz="1600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Известный семейный терапевт Вирджиния Сатир рекомендовала обнимать ребенка несколько раз в день, говоря, что четыре объятия совершенно необходимы каждому просто для выживания, а для хорошего самочувствия нужно не менее восьми объятий в день! И, между прочим, не только ребенку, но и взрослому.</a:t>
            </a:r>
            <a:endParaRPr lang="ru-RU" sz="1600" dirty="0"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marL="342900" lvl="0" indent="-342900" algn="just">
              <a:buFont typeface="Wingdings"/>
              <a:buChar char=""/>
            </a:pPr>
            <a:r>
              <a:rPr lang="ru-RU" sz="1600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Выражайте свою любовь ребёнку в приветливых взглядах, ласковых прикосновениях, прямых словах: «Мне хорошо, когда мы вместе…», «Я рада тебя видеть»</a:t>
            </a:r>
            <a:endParaRPr lang="ru-RU" sz="1600" dirty="0"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marL="342900" lvl="0" indent="-342900" algn="just">
              <a:buFont typeface="Wingdings"/>
              <a:buChar char=""/>
            </a:pPr>
            <a:r>
              <a:rPr lang="ru-RU" sz="16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Чаще обнимайте, поглаживайте ребенка </a:t>
            </a:r>
            <a:r>
              <a:rPr lang="ru-RU" sz="1600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(не менее 8 раз в день - формула счастья) - при пробуждении, перед садиком, после садика, перед сном.</a:t>
            </a:r>
            <a:endParaRPr lang="ru-RU" sz="1600" dirty="0"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marL="342900" lvl="0" indent="-342900" algn="just">
              <a:buFont typeface="Wingdings"/>
              <a:buChar char=""/>
            </a:pPr>
            <a:r>
              <a:rPr lang="ru-RU" sz="16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Говорите: </a:t>
            </a:r>
            <a:r>
              <a:rPr lang="ru-RU" sz="1600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"Я тебя, доченька, сильно-сильно люблю, потому что ты у меня есть", а не за то-то и то-то. </a:t>
            </a:r>
            <a:endParaRPr lang="ru-RU" sz="1600" dirty="0"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indent="449580" algn="ctr"/>
            <a:r>
              <a:rPr lang="ru-RU" sz="1600" i="1" dirty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Можно выражать свое</a:t>
            </a:r>
            <a:r>
              <a:rPr lang="ru-RU" sz="1600" dirty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 </a:t>
            </a:r>
            <a:r>
              <a:rPr lang="ru-RU" sz="1600" i="1" dirty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недовольство отдельными</a:t>
            </a:r>
            <a:r>
              <a:rPr lang="ru-RU" sz="1600" dirty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 </a:t>
            </a:r>
            <a:r>
              <a:rPr lang="ru-RU" sz="1600" i="1" dirty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действиями ребенка, но не ребенком в целом.</a:t>
            </a:r>
            <a:endParaRPr lang="ru-RU" sz="1600" dirty="0"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indent="449580" algn="ctr"/>
            <a:r>
              <a:rPr lang="ru-RU" sz="1600" b="1" i="1" dirty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Если же он не получает таких знаков, то появляются эмоциональные проблемы, отклонения в поведении, а то и нервно-психические заболевания.</a:t>
            </a:r>
            <a:endParaRPr lang="ru-RU" sz="1600" dirty="0">
              <a:latin typeface="Comic Sans MS" panose="030F0702030302020204" pitchFamily="66" charset="0"/>
              <a:ea typeface="Calibri"/>
              <a:cs typeface="Times New Roman"/>
            </a:endParaRPr>
          </a:p>
        </p:txBody>
      </p:sp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533" y="7222614"/>
            <a:ext cx="4626409" cy="321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99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6024" y="179934"/>
            <a:ext cx="7165007" cy="6720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7030A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 Как читать сказки</a:t>
            </a:r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?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000" dirty="0">
              <a:solidFill>
                <a:srgbClr val="7030A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Хорошо бы заменить вечерние мультики ("Ой! телевизор сломался!") на чтение перед сном, это очень хорошее сближающее совместное дело: книги можно читать, обсуждать, на примере книг объяснять, "что такое хорошо, а что такое плохо", и,  в конце концов,  чтение книг (особенно психотерапевтических сказок) - расслабляет и подготавливает ко сну, ведь мультфильмы могут перегружать нервную систему Вашей дочери,  сына</a:t>
            </a:r>
            <a:r>
              <a:rPr lang="ru-RU" sz="1600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...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800" dirty="0"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marL="180000" lvl="0" indent="1800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Сказка развивает познавательный мир ребенка, расширяет кругозор.</a:t>
            </a:r>
          </a:p>
          <a:p>
            <a:pPr marL="180000" lvl="0" indent="1800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Сказочные истории воспитывают бережное отношение к миру живых существ, природе.</a:t>
            </a:r>
          </a:p>
          <a:p>
            <a:pPr marL="180000" lvl="0" indent="1800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Волшебные приключения в сказке снижают тревогу, агрессию ребенка, помогают отдохнуть от стрессов, накопить силы.</a:t>
            </a:r>
          </a:p>
          <a:p>
            <a:pPr marL="180000" lvl="0" indent="1800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Через сказку ребенок получает знания о жизни людей, их проблемах и способах их преодоления. В подсознание ребенка закладывается «банк жизненных ситуаций и решений», которым человек пользуется всю жизнь.</a:t>
            </a:r>
          </a:p>
          <a:p>
            <a:pPr marL="180000" lvl="0" indent="1800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Истинные сказки наполняют мир ребенка жизнеутверждающей силой: добро побеждает зло, и вместе с героями ребенок приобретает уверенность в их и своей силе.</a:t>
            </a:r>
          </a:p>
          <a:p>
            <a:pPr indent="449580" algn="ctr"/>
            <a:endParaRPr lang="ru-RU" sz="1600" dirty="0">
              <a:latin typeface="Comic Sans MS" panose="030F0702030302020204" pitchFamily="66" charset="0"/>
              <a:ea typeface="Calibri"/>
              <a:cs typeface="Times New Roman"/>
            </a:endParaRPr>
          </a:p>
        </p:txBody>
      </p:sp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55" y="6522531"/>
            <a:ext cx="3276575" cy="366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03371" y="6588646"/>
            <a:ext cx="3366479" cy="283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lvl="0" indent="180000" algn="just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Во время чтения сказки нервная система детей находится в особом состоянии, во время которого происходит бессознательная проработка их собственных психологических проблем, внутренний мир ребенка восстанавливается и гармонизируется.</a:t>
            </a:r>
          </a:p>
          <a:p>
            <a:pPr lvl="0" algn="ctr">
              <a:lnSpc>
                <a:spcPct val="115000"/>
              </a:lnSpc>
            </a:pPr>
            <a:r>
              <a:rPr lang="ru-RU" sz="1600" b="1" i="1" dirty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 </a:t>
            </a:r>
            <a:endParaRPr lang="ru-RU" sz="1600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84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263" y="501486"/>
            <a:ext cx="6840760" cy="5613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2400" b="1" i="1" dirty="0">
                <a:solidFill>
                  <a:srgbClr val="7030A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Как общаться с детской сказкой</a:t>
            </a:r>
            <a:r>
              <a:rPr lang="ru-RU" sz="2400" b="1" i="1" dirty="0" smtClean="0">
                <a:solidFill>
                  <a:srgbClr val="7030A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?</a:t>
            </a:r>
          </a:p>
          <a:p>
            <a:pPr lvl="0" algn="ctr">
              <a:lnSpc>
                <a:spcPct val="115000"/>
              </a:lnSpc>
            </a:pPr>
            <a:endParaRPr lang="ru-RU" sz="800" dirty="0">
              <a:solidFill>
                <a:srgbClr val="7030A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marL="180000" lvl="0" indent="-180000" algn="just">
              <a:lnSpc>
                <a:spcPct val="115000"/>
              </a:lnSpc>
              <a:buFont typeface="Wingdings"/>
              <a:buChar char=""/>
            </a:pPr>
            <a:r>
              <a:rPr lang="ru-RU" sz="1600" b="1" i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Читайте и анализируйте</a:t>
            </a:r>
            <a:r>
              <a:rPr lang="ru-RU" sz="1600" i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 сказки с малых лет. Подбирайте сказки в соответствии с возрастом ребенка, помогите ему понять их смысл и поступки героев.</a:t>
            </a:r>
            <a:endParaRPr lang="ru-RU" sz="1600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marL="180000" lvl="0" indent="-180000" algn="just">
              <a:lnSpc>
                <a:spcPct val="115000"/>
              </a:lnSpc>
              <a:buFont typeface="Wingdings"/>
              <a:buChar char=""/>
            </a:pPr>
            <a:r>
              <a:rPr lang="ru-RU" sz="1600" b="1" i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Перечитывайте</a:t>
            </a:r>
            <a:r>
              <a:rPr lang="ru-RU" sz="1600" i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 с ребенком любимые сказки много раз.</a:t>
            </a:r>
            <a:endParaRPr lang="ru-RU" sz="1600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marL="180000" lvl="0" indent="-180000" algn="just">
              <a:lnSpc>
                <a:spcPct val="115000"/>
              </a:lnSpc>
              <a:buFont typeface="Wingdings"/>
              <a:buChar char=""/>
            </a:pPr>
            <a:r>
              <a:rPr lang="ru-RU" sz="1600" b="1" i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Рассказывайте</a:t>
            </a:r>
            <a:r>
              <a:rPr lang="ru-RU" sz="1600" i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 народные «бабушкины» сказки.</a:t>
            </a:r>
            <a:endParaRPr lang="ru-RU" sz="1600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marL="180000" lvl="0" indent="-180000" algn="just">
              <a:lnSpc>
                <a:spcPct val="115000"/>
              </a:lnSpc>
              <a:buFont typeface="Wingdings"/>
              <a:buChar char=""/>
            </a:pPr>
            <a:r>
              <a:rPr lang="ru-RU" sz="1600" b="1" i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Сочиняйте</a:t>
            </a:r>
            <a:r>
              <a:rPr lang="ru-RU" sz="1600" i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 сказки вместе с ребенком, развивая его творческие способности и речь.</a:t>
            </a:r>
            <a:endParaRPr lang="ru-RU" sz="1600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marL="180000" lvl="0" indent="-180000" algn="just">
              <a:lnSpc>
                <a:spcPct val="115000"/>
              </a:lnSpc>
              <a:buFont typeface="Wingdings"/>
              <a:buChar char=""/>
            </a:pPr>
            <a:r>
              <a:rPr lang="ru-RU" sz="1600" b="1" i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Рисуйте</a:t>
            </a:r>
            <a:r>
              <a:rPr lang="ru-RU" sz="1600" i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 иллюстрации к прочитанному.</a:t>
            </a:r>
            <a:endParaRPr lang="ru-RU" sz="1600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marL="180000" lvl="0" indent="-180000" algn="just">
              <a:lnSpc>
                <a:spcPct val="115000"/>
              </a:lnSpc>
              <a:buFont typeface="Wingdings"/>
              <a:buChar char=""/>
            </a:pPr>
            <a:r>
              <a:rPr lang="ru-RU" sz="1600" b="1" i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Изготавливайте</a:t>
            </a:r>
            <a:r>
              <a:rPr lang="ru-RU" sz="1600" i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 (лепите, конструируйте, вырезайте из бумаги) героев и персонажей, вместе шейте и вяжите кукол.</a:t>
            </a:r>
            <a:endParaRPr lang="ru-RU" sz="1600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marL="180000" lvl="0" indent="-180000" algn="just">
              <a:lnSpc>
                <a:spcPct val="115000"/>
              </a:lnSpc>
              <a:buFont typeface="Wingdings"/>
              <a:buChar char=""/>
            </a:pPr>
            <a:r>
              <a:rPr lang="ru-RU" sz="1600" i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Почувствуйте проблему малыша (страх, тревогу, одиночество) и </a:t>
            </a:r>
            <a:r>
              <a:rPr lang="ru-RU" sz="1600" b="1" i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придумайте</a:t>
            </a:r>
            <a:r>
              <a:rPr lang="ru-RU" sz="1600" i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 сказку, где герой находит способы преодолеть эту неприятность.</a:t>
            </a:r>
            <a:endParaRPr lang="ru-RU" sz="1600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marL="180000" lvl="0" indent="-180000" algn="just">
              <a:lnSpc>
                <a:spcPct val="115000"/>
              </a:lnSpc>
              <a:buFont typeface="Wingdings"/>
              <a:buChar char=""/>
            </a:pPr>
            <a:r>
              <a:rPr lang="ru-RU" sz="1600" b="1" i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Разыгрывайте</a:t>
            </a:r>
            <a:r>
              <a:rPr lang="ru-RU" sz="1600" i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 сказочные сюжеты, отводя ребенку роль персонажа с похожими проблемными или недостающими ребенку чертами характера: боязливому — роль смелого рыцаря, а жадному — щедрого волшебника.</a:t>
            </a:r>
            <a:endParaRPr lang="ru-RU" sz="1600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</p:txBody>
      </p:sp>
      <p:pic>
        <p:nvPicPr>
          <p:cNvPr id="5124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968" y="6300614"/>
            <a:ext cx="39433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596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25178" y="709092"/>
            <a:ext cx="5256584" cy="91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54 способа </a:t>
            </a:r>
            <a:endParaRPr lang="ru-RU" sz="2400" b="1" dirty="0" smtClean="0">
              <a:solidFill>
                <a:srgbClr val="7030A0"/>
              </a:solidFill>
              <a:latin typeface="Comic Sans MS" panose="030F0702030302020204" pitchFamily="66" charset="0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похвалить ребенка</a:t>
            </a:r>
            <a:endParaRPr lang="ru-RU" sz="2400" dirty="0">
              <a:solidFill>
                <a:srgbClr val="7030A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</p:txBody>
      </p:sp>
      <p:pic>
        <p:nvPicPr>
          <p:cNvPr id="614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278" y="332754"/>
            <a:ext cx="3513040" cy="351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3989" y="1836118"/>
            <a:ext cx="3778250" cy="56138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1200" b="1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1. Молодец</a:t>
            </a: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!</a:t>
            </a:r>
            <a:endParaRPr lang="ru-RU" sz="1200" b="1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2. Удивительно!</a:t>
            </a:r>
            <a:endParaRPr lang="ru-RU" sz="1200" b="1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3. Великолепно!</a:t>
            </a:r>
            <a:endParaRPr lang="ru-RU" sz="1200" b="1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4. Прекрасно!</a:t>
            </a:r>
            <a:endParaRPr lang="ru-RU" sz="1200" b="1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5. Незабываемо!</a:t>
            </a:r>
            <a:endParaRPr lang="ru-RU" sz="1200" b="1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6. Это трогает меня до глубины души.</a:t>
            </a:r>
            <a:endParaRPr lang="ru-RU" sz="1200" b="1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7. Остроумно.</a:t>
            </a:r>
            <a:endParaRPr lang="ru-RU" sz="1200" b="1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8. Талантливо!</a:t>
            </a:r>
            <a:endParaRPr lang="ru-RU" sz="1200" b="1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9. Ты сегодня очень  много сделал</a:t>
            </a:r>
            <a:r>
              <a:rPr lang="ru-RU" sz="1200" b="1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.</a:t>
            </a:r>
          </a:p>
          <a:p>
            <a:pPr lvl="0" algn="just">
              <a:lnSpc>
                <a:spcPct val="115000"/>
              </a:lnSpc>
            </a:pPr>
            <a:r>
              <a:rPr lang="ru-RU" sz="1200" b="1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10. </a:t>
            </a:r>
            <a:r>
              <a:rPr lang="ru-RU" sz="1200" b="1" dirty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Уже лучше.</a:t>
            </a: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11. Потрясающе.</a:t>
            </a: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12. Поразительно.</a:t>
            </a: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13. Красота.</a:t>
            </a: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14. Очень ясно.</a:t>
            </a: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15. Очень эффектно.</a:t>
            </a: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16. Ты просто чудо.</a:t>
            </a: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17. Здорово.</a:t>
            </a: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18. Ты ловко это делаешь.</a:t>
            </a: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19. Ух!!!</a:t>
            </a: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20. Я горжусь тобой.</a:t>
            </a: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21. Мне очень важна твоя помощь.</a:t>
            </a: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22. Ты мне необходим.</a:t>
            </a:r>
          </a:p>
          <a:p>
            <a:pPr lvl="0" algn="just">
              <a:lnSpc>
                <a:spcPct val="115000"/>
              </a:lnSpc>
            </a:pPr>
            <a:r>
              <a:rPr lang="ru-RU" sz="1200" b="1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24</a:t>
            </a:r>
            <a:r>
              <a:rPr lang="ru-RU" sz="1200" b="1" dirty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. Научи меня делать также.</a:t>
            </a: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25. Я знал, что тебе это по силам.</a:t>
            </a: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26. Никто мне тебя не заменит.</a:t>
            </a:r>
          </a:p>
          <a:p>
            <a:pPr lvl="0" algn="just">
              <a:lnSpc>
                <a:spcPct val="115000"/>
              </a:lnSpc>
            </a:pPr>
            <a:r>
              <a:rPr lang="ru-RU" sz="1200" b="1" dirty="0">
                <a:solidFill>
                  <a:prstClr val="black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27. Я сам не мог бы сделать лучше</a:t>
            </a:r>
            <a:endParaRPr lang="ru-RU" sz="1200" b="1" dirty="0">
              <a:solidFill>
                <a:prstClr val="black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52268" y="3752802"/>
            <a:ext cx="3778250" cy="6024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28. Хорошо!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29. Гораздо лучше, чем я ожидала.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30. Лучше, чем все, кого я знала.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 31. Грандиозно.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32. Именно 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этого мы давно ожидали.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33. Сказано здорово – просто ясно.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34. Экстра – класс.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36. Отлично!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37. Еще лучше, чем вчера.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38. Классно.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39. Неподражаемо.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40. Как в сказке.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41. Ярко, образно.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42. Прекрасное начало.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43. Ты на верном пути.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44. Ты и в этом разобрался.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45. Это как раз то, что нужно.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46. Поздравляю.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47. Я очень счастлива…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48. Работать с тобой просто радость.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49. Для меня важно все, что тебя волнует, радует, тревожит.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50. Для меня нет никого красивее тебя.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51. Тут мне без тебя не обойтись.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52. Ты мне нужен такой, какой ты есть.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53. Я горжусь тем, что тебе это удалось.</a:t>
            </a:r>
          </a:p>
          <a:p>
            <a:pPr algn="just">
              <a:lnSpc>
                <a:spcPct val="115000"/>
              </a:lnSpc>
            </a:pPr>
            <a:r>
              <a:rPr lang="ru-RU" sz="1200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54. Несравненно. Хорошо!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22727" y="7829992"/>
            <a:ext cx="3778250" cy="194566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Мира</a:t>
            </a:r>
            <a:r>
              <a:rPr lang="ru-RU" sz="2000" b="1" i="1" dirty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, </a:t>
            </a:r>
            <a:endParaRPr lang="ru-RU" sz="2000" b="1" i="1" dirty="0" smtClean="0">
              <a:solidFill>
                <a:srgbClr val="C00000"/>
              </a:solidFill>
              <a:latin typeface="Comic Sans MS" panose="030F0702030302020204" pitchFamily="66" charset="0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 smtClean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спокойствия и</a:t>
            </a:r>
          </a:p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 smtClean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 </a:t>
            </a:r>
            <a:r>
              <a:rPr lang="ru-RU" sz="2000" b="1" i="1" dirty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взаимопонимания </a:t>
            </a:r>
            <a:endParaRPr lang="ru-RU" sz="2000" b="1" i="1" dirty="0" smtClean="0">
              <a:solidFill>
                <a:srgbClr val="C00000"/>
              </a:solidFill>
              <a:latin typeface="Comic Sans MS" panose="030F0702030302020204" pitchFamily="66" charset="0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 smtClean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в </a:t>
            </a:r>
            <a:r>
              <a:rPr lang="ru-RU" sz="2000" b="1" i="1" dirty="0">
                <a:solidFill>
                  <a:srgbClr val="C0000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вашей семье!</a:t>
            </a:r>
            <a:endParaRPr lang="ru-RU" sz="2000" dirty="0">
              <a:latin typeface="Comic Sans MS" panose="030F0702030302020204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9583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Words>424</Words>
  <Application>Microsoft Office PowerPoint</Application>
  <PresentationFormat>Произвольный</PresentationFormat>
  <Paragraphs>125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17</cp:revision>
  <cp:lastPrinted>2017-11-12T17:04:36Z</cp:lastPrinted>
  <dcterms:created xsi:type="dcterms:W3CDTF">2017-11-12T10:29:15Z</dcterms:created>
  <dcterms:modified xsi:type="dcterms:W3CDTF">2017-11-12T17:09:37Z</dcterms:modified>
</cp:coreProperties>
</file>