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143248"/>
            <a:ext cx="7643834" cy="3571900"/>
          </a:xfrm>
          <a:ln>
            <a:solidFill>
              <a:schemeClr val="accent1"/>
            </a:solidFill>
          </a:ln>
          <a:effectLst/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ru-RU" sz="2000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  <a:t>Образование: квалификация по диплому </a:t>
            </a:r>
            <a:b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  <a:t>«Учитель начальных классов с дополнительной подготовкой в области психологии». </a:t>
            </a:r>
            <a:b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  <a:t>БОУ СПО УР «УРСПК» г. Ижевск, </a:t>
            </a:r>
            <a:b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  <a:t>Диплом 18СПА0013521, регистрационный номер: 8512, выдан 27 июня 2013 г.</a:t>
            </a:r>
            <a:br>
              <a:rPr lang="ru-RU" sz="2000" cap="none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1600" cap="none" dirty="0" smtClean="0">
                <a:ln/>
                <a:solidFill>
                  <a:schemeClr val="accent3"/>
                </a:solidFill>
              </a:rPr>
              <a:t/>
            </a:r>
            <a:br>
              <a:rPr lang="ru-RU" sz="1600" cap="none" dirty="0" smtClean="0">
                <a:ln/>
                <a:solidFill>
                  <a:schemeClr val="accent3"/>
                </a:solidFill>
              </a:rPr>
            </a:br>
            <a:r>
              <a:rPr lang="ru-RU" sz="1600" cap="none" dirty="0" smtClean="0">
                <a:ln/>
                <a:solidFill>
                  <a:schemeClr val="accent3"/>
                </a:solidFill>
              </a:rPr>
              <a:t/>
            </a:r>
            <a:br>
              <a:rPr lang="ru-RU" sz="1600" cap="none" dirty="0" smtClean="0">
                <a:ln/>
                <a:solidFill>
                  <a:schemeClr val="accent3"/>
                </a:solidFill>
              </a:rPr>
            </a:br>
            <a:endParaRPr lang="ru-RU" sz="1600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458200" cy="3871930"/>
          </a:xfrm>
        </p:spPr>
        <p:txBody>
          <a:bodyPr>
            <a:normAutofit fontScale="77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endParaRPr lang="ru-RU" sz="4000" dirty="0" smtClean="0">
              <a:ln/>
              <a:solidFill>
                <a:schemeClr val="accent3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algn="r"/>
            <a:r>
              <a:rPr lang="ru-RU" sz="4600" dirty="0" err="1" smtClean="0">
                <a:ln/>
                <a:solidFill>
                  <a:schemeClr val="accent3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Гараева</a:t>
            </a:r>
            <a:r>
              <a:rPr lang="ru-RU" sz="4600" dirty="0" smtClean="0">
                <a:ln/>
                <a:solidFill>
                  <a:schemeClr val="accent3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600" dirty="0" err="1" smtClean="0">
                <a:ln/>
                <a:solidFill>
                  <a:schemeClr val="accent3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Ляйсира</a:t>
            </a:r>
            <a:r>
              <a:rPr lang="ru-RU" sz="4600" dirty="0" smtClean="0">
                <a:ln/>
                <a:solidFill>
                  <a:schemeClr val="accent3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600" dirty="0" err="1" smtClean="0">
                <a:ln/>
                <a:solidFill>
                  <a:schemeClr val="accent3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Ринатовна</a:t>
            </a:r>
            <a:endParaRPr lang="ru-RU" sz="4600" dirty="0" smtClean="0">
              <a:ln/>
              <a:solidFill>
                <a:schemeClr val="accent3"/>
              </a:solidFill>
            </a:endParaRP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УЧИТЕЛЬ НАЧАЛЬНЫХ </a:t>
            </a:r>
            <a:r>
              <a:rPr lang="ru-RU" sz="2800" dirty="0" smtClean="0">
                <a:ln/>
                <a:solidFill>
                  <a:schemeClr val="accent3"/>
                </a:solidFill>
              </a:rPr>
              <a:t>КЛАССОВ </a:t>
            </a:r>
            <a:endParaRPr lang="ru-RU" sz="2800" dirty="0" smtClean="0">
              <a:ln/>
              <a:solidFill>
                <a:schemeClr val="accent3"/>
              </a:solidFill>
            </a:endParaRP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МБОУ «</a:t>
            </a:r>
            <a:r>
              <a:rPr lang="ru-RU" sz="2800" dirty="0" err="1" smtClean="0">
                <a:ln/>
                <a:solidFill>
                  <a:schemeClr val="accent3"/>
                </a:solidFill>
              </a:rPr>
              <a:t>Крындинская</a:t>
            </a:r>
            <a:r>
              <a:rPr lang="ru-RU" sz="2800" dirty="0" smtClean="0">
                <a:ln/>
                <a:solidFill>
                  <a:schemeClr val="accent3"/>
                </a:solidFill>
              </a:rPr>
              <a:t> начальная школа – </a:t>
            </a: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детский сад»</a:t>
            </a: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Категории </a:t>
            </a:r>
            <a:r>
              <a:rPr lang="ru-RU" sz="2800" dirty="0" smtClean="0">
                <a:ln/>
                <a:solidFill>
                  <a:schemeClr val="accent3"/>
                </a:solidFill>
              </a:rPr>
              <a:t>не имеет </a:t>
            </a: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Стаж работы: общий – 5 лет</a:t>
            </a: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Педагогический – 4 года</a:t>
            </a: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В должности – 4 года</a:t>
            </a:r>
          </a:p>
          <a:p>
            <a:pPr algn="r"/>
            <a:r>
              <a:rPr lang="ru-RU" sz="2800" dirty="0" smtClean="0">
                <a:ln/>
                <a:solidFill>
                  <a:schemeClr val="accent3"/>
                </a:solidFill>
              </a:rPr>
              <a:t>В ОО – 4 года</a:t>
            </a:r>
            <a:endParaRPr lang="ru-RU" sz="2800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Рисунок 3" descr="4495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142984"/>
            <a:ext cx="2214546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86808" cy="6540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Курсы повышения квалификации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857232"/>
            <a:ext cx="8858280" cy="5402406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1.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Курсы повышения квалификации по теме: «Достижение планируемых результатов основной образовательной программы в условиях реализации ФГОС НОО» в ФГБОУ ВО «НГПИ» с «14» марта 2016 г. по «23 » марта 2016 г., г. Набережные Челны , 72 часов. Удостоверение 160400000088,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рег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 номер: 1417, «23» марта 2016 г.</a:t>
            </a:r>
          </a:p>
          <a:p>
            <a:pPr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2.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Курсы повышения квалификации по теме «Формирование универсальных учебных действий младших школьников в условиях реализации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системно-деятельностного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подхода» в НОУ ДПО  «Центр социально-гуманитарного образования» с «04» апреля  2019 г. по «17» апреля 2019 г., г.Казань, 72 часов. Удостоверение о повышении квалификации , регистрационный номер: 2019 013 00393, выдано «17» апреля 2019 г.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16" y="285728"/>
            <a:ext cx="8972584" cy="582594"/>
          </a:xfrm>
        </p:spPr>
        <p:txBody>
          <a:bodyPr/>
          <a:lstStyle/>
          <a:p>
            <a:r>
              <a:rPr lang="ru-RU" b="1" dirty="0" smtClean="0"/>
              <a:t>Оценка профессиональной деятельности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0" y="1000108"/>
            <a:ext cx="9144000" cy="5500726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     1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. Успеваемость за 3 года 100%. Качество знаний: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2015-2016 </a:t>
            </a:r>
            <a:r>
              <a:rPr lang="ru-RU" sz="1900" b="1" dirty="0" err="1" smtClean="0">
                <a:solidFill>
                  <a:schemeClr val="accent2">
                    <a:lumMod val="50000"/>
                  </a:schemeClr>
                </a:solidFill>
              </a:rPr>
              <a:t>уч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. год: русский язык – 50%, математика – 50%, окружающий мир – 71%.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2016-2017 </a:t>
            </a:r>
            <a:r>
              <a:rPr lang="ru-RU" sz="1900" b="1" dirty="0" err="1" smtClean="0">
                <a:solidFill>
                  <a:schemeClr val="accent2">
                    <a:lumMod val="50000"/>
                  </a:schemeClr>
                </a:solidFill>
              </a:rPr>
              <a:t>уч.год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:  русский язык – 52%, математика – 54%, окружающий мир – 75%..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2017-2018 </a:t>
            </a:r>
            <a:r>
              <a:rPr lang="ru-RU" sz="1900" b="1" dirty="0" err="1" smtClean="0">
                <a:solidFill>
                  <a:schemeClr val="accent2">
                    <a:lumMod val="50000"/>
                  </a:schemeClr>
                </a:solidFill>
              </a:rPr>
              <a:t>уч.год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: русский язык – 54%, математика – 56%, окружающий мир – 83%..  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2018-2019 </a:t>
            </a:r>
            <a:r>
              <a:rPr lang="ru-RU" sz="1900" b="1" dirty="0" err="1" smtClean="0">
                <a:solidFill>
                  <a:schemeClr val="accent2">
                    <a:lumMod val="50000"/>
                  </a:schemeClr>
                </a:solidFill>
              </a:rPr>
              <a:t>уч.год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:  русский язык – 54%, математика – 58%, окружающий мир – 85%.  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2. Результаты республиканского тестирования учащихся 4 класса по татарскому языку: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2015 – 2016 учебный год – успеваемость -100%, качество – 50% 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2016-2017 учебный год – успеваемость -100%, качество – 54%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2017-2018 учебный год - успеваемость – 100%, качество – 56%.    </a:t>
            </a:r>
          </a:p>
          <a:p>
            <a:pPr>
              <a:buNone/>
            </a:pPr>
            <a:endParaRPr lang="ru-RU" sz="19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     3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. Результаты сдачи ВПР по преподаваемым предметам: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2015-2016 </a:t>
            </a:r>
            <a:r>
              <a:rPr lang="ru-RU" sz="1900" b="1" dirty="0" err="1" smtClean="0">
                <a:solidFill>
                  <a:schemeClr val="accent2">
                    <a:lumMod val="50000"/>
                  </a:schemeClr>
                </a:solidFill>
              </a:rPr>
              <a:t>уч.год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: русский язык – 50%, математика – 50%, окружающий мир – 75%.</a:t>
            </a:r>
          </a:p>
          <a:p>
            <a:pPr>
              <a:buNone/>
            </a:pP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2016-2017 </a:t>
            </a:r>
            <a:r>
              <a:rPr lang="ru-RU" sz="1900" b="1" dirty="0" err="1" smtClean="0">
                <a:solidFill>
                  <a:schemeClr val="accent2">
                    <a:lumMod val="50000"/>
                  </a:schemeClr>
                </a:solidFill>
              </a:rPr>
              <a:t>уч.год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</a:rPr>
              <a:t>: русский язык – 50%, математика 50%, окружающий мир – 100%.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и достижения воспитанников.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71480"/>
            <a:ext cx="8501122" cy="590247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b="1" dirty="0" smtClean="0"/>
              <a:t>2015-2016 учебный год:</a:t>
            </a:r>
            <a:endParaRPr lang="ru-RU" sz="5600" dirty="0" smtClean="0"/>
          </a:p>
          <a:p>
            <a:pPr>
              <a:buNone/>
            </a:pPr>
            <a:r>
              <a:rPr lang="ru-RU" sz="5600" dirty="0" smtClean="0"/>
              <a:t> ● Муниципальный конкурс творческих работ «Неопалимая купина»-Гребенщикова М.В.(3 </a:t>
            </a:r>
            <a:r>
              <a:rPr lang="ru-RU" sz="5600" dirty="0" err="1" smtClean="0"/>
              <a:t>кл</a:t>
            </a:r>
            <a:r>
              <a:rPr lang="ru-RU" sz="5600" dirty="0" smtClean="0"/>
              <a:t>.) – грамота за 2 место.</a:t>
            </a:r>
          </a:p>
          <a:p>
            <a:pPr>
              <a:buNone/>
            </a:pPr>
            <a:r>
              <a:rPr lang="ru-RU" sz="5600" dirty="0" smtClean="0"/>
              <a:t> ● Районный конкурс рисунков организованный Государственным природным заказником «Кичке – Тан» на тему  «Заповедные водоемы и их обитатели»  - Кузьмин А.С.(3 </a:t>
            </a:r>
            <a:r>
              <a:rPr lang="ru-RU" sz="5600" dirty="0" err="1" smtClean="0"/>
              <a:t>кл</a:t>
            </a:r>
            <a:r>
              <a:rPr lang="ru-RU" sz="5600" dirty="0" smtClean="0"/>
              <a:t>.)- диплом 2 степени, Матвеев Д.В.( 3 </a:t>
            </a:r>
            <a:r>
              <a:rPr lang="ru-RU" sz="5600" dirty="0" err="1" smtClean="0"/>
              <a:t>кл</a:t>
            </a:r>
            <a:r>
              <a:rPr lang="ru-RU" sz="5600" dirty="0" smtClean="0"/>
              <a:t>) – диплом 3 степени,.</a:t>
            </a:r>
          </a:p>
          <a:p>
            <a:pPr>
              <a:buNone/>
            </a:pPr>
            <a:r>
              <a:rPr lang="ru-RU" sz="5600" dirty="0" smtClean="0"/>
              <a:t>● </a:t>
            </a:r>
            <a:r>
              <a:rPr lang="en-US" sz="5600" dirty="0" smtClean="0"/>
              <a:t>VIII</a:t>
            </a:r>
            <a:r>
              <a:rPr lang="ru-RU" sz="5600" dirty="0" smtClean="0"/>
              <a:t> открытый республиканский фестиваль искусств, ремесел и декоративно-прикладного творчества «Алтын </a:t>
            </a:r>
            <a:r>
              <a:rPr lang="ru-RU" sz="5600" dirty="0" err="1" smtClean="0"/>
              <a:t>куллар</a:t>
            </a:r>
            <a:r>
              <a:rPr lang="ru-RU" sz="5600" dirty="0" smtClean="0"/>
              <a:t>» - Харисов Д.Д.(3 </a:t>
            </a:r>
            <a:r>
              <a:rPr lang="ru-RU" sz="5600" dirty="0" err="1" smtClean="0"/>
              <a:t>кл</a:t>
            </a:r>
            <a:r>
              <a:rPr lang="ru-RU" sz="5600" dirty="0" smtClean="0"/>
              <a:t>) – диплом 3 степени.</a:t>
            </a:r>
          </a:p>
          <a:p>
            <a:pPr>
              <a:buNone/>
            </a:pPr>
            <a:r>
              <a:rPr lang="ru-RU" sz="5600" dirty="0" smtClean="0"/>
              <a:t>● Районный конкурс декоративно-прикладного творчества «Рукотворное чудо-2016 » -  Харисов Д.Д. (3 </a:t>
            </a:r>
            <a:r>
              <a:rPr lang="ru-RU" sz="5600" dirty="0" err="1" smtClean="0"/>
              <a:t>кл</a:t>
            </a:r>
            <a:r>
              <a:rPr lang="ru-RU" sz="5600" dirty="0" smtClean="0"/>
              <a:t>) – диплом 3 степени в номинации «Мозаика», г. Агрыз.</a:t>
            </a:r>
          </a:p>
          <a:p>
            <a:pPr>
              <a:buNone/>
            </a:pPr>
            <a:r>
              <a:rPr lang="ru-RU" sz="5600" b="1" dirty="0" smtClean="0"/>
              <a:t>2016-2017 учебный год: </a:t>
            </a:r>
          </a:p>
          <a:p>
            <a:pPr>
              <a:buNone/>
            </a:pPr>
            <a:r>
              <a:rPr lang="ru-RU" sz="5600" dirty="0" smtClean="0"/>
              <a:t>● </a:t>
            </a:r>
            <a:r>
              <a:rPr lang="en-US" sz="5600" dirty="0" smtClean="0"/>
              <a:t>IX</a:t>
            </a:r>
            <a:r>
              <a:rPr lang="ru-RU" sz="5600" dirty="0" smtClean="0"/>
              <a:t> открытый республиканский фестиваль искусств, ремесел и декоративно-прикладного творчества «Алтын </a:t>
            </a:r>
            <a:r>
              <a:rPr lang="ru-RU" sz="5600" dirty="0" err="1" smtClean="0"/>
              <a:t>куллар</a:t>
            </a:r>
            <a:r>
              <a:rPr lang="ru-RU" sz="5600" dirty="0" smtClean="0"/>
              <a:t>» - </a:t>
            </a:r>
            <a:r>
              <a:rPr lang="ru-RU" sz="5600" dirty="0" err="1" smtClean="0"/>
              <a:t>Закиров</a:t>
            </a:r>
            <a:r>
              <a:rPr lang="ru-RU" sz="5600" dirty="0" smtClean="0"/>
              <a:t> И. А.(1 </a:t>
            </a:r>
            <a:r>
              <a:rPr lang="ru-RU" sz="5600" dirty="0" err="1" smtClean="0"/>
              <a:t>кл</a:t>
            </a:r>
            <a:r>
              <a:rPr lang="ru-RU" sz="5600" dirty="0" smtClean="0"/>
              <a:t>) – диплом 2 степени, </a:t>
            </a:r>
            <a:r>
              <a:rPr lang="ru-RU" sz="5600" dirty="0" err="1" smtClean="0"/>
              <a:t>Хуснутдинов</a:t>
            </a:r>
            <a:r>
              <a:rPr lang="ru-RU" sz="5600" dirty="0" smtClean="0"/>
              <a:t> Р.(1 </a:t>
            </a:r>
            <a:r>
              <a:rPr lang="ru-RU" sz="5600" dirty="0" err="1" smtClean="0"/>
              <a:t>кл</a:t>
            </a:r>
            <a:r>
              <a:rPr lang="ru-RU" sz="5600" dirty="0" smtClean="0"/>
              <a:t>.) – диплом 2 степени, </a:t>
            </a:r>
            <a:r>
              <a:rPr lang="ru-RU" sz="5600" dirty="0" err="1" smtClean="0"/>
              <a:t>Закирова</a:t>
            </a:r>
            <a:r>
              <a:rPr lang="ru-RU" sz="5600" dirty="0" smtClean="0"/>
              <a:t> И.И.(1 </a:t>
            </a:r>
            <a:r>
              <a:rPr lang="ru-RU" sz="5600" dirty="0" err="1" smtClean="0"/>
              <a:t>кл</a:t>
            </a:r>
            <a:r>
              <a:rPr lang="ru-RU" sz="5600" dirty="0" smtClean="0"/>
              <a:t>.) – диплом 2 степени, Кузьмин А.С.(4 </a:t>
            </a:r>
            <a:r>
              <a:rPr lang="ru-RU" sz="5600" dirty="0" err="1" smtClean="0"/>
              <a:t>кл</a:t>
            </a:r>
            <a:r>
              <a:rPr lang="ru-RU" sz="5600" dirty="0" smtClean="0"/>
              <a:t>.) – 2 место.</a:t>
            </a:r>
          </a:p>
          <a:p>
            <a:pPr>
              <a:buNone/>
            </a:pPr>
            <a:r>
              <a:rPr lang="ru-RU" sz="5600" dirty="0" smtClean="0"/>
              <a:t>● Зональный этап районного конкурс юных инспекторов движения «Безопасное колесо-2017» – </a:t>
            </a:r>
            <a:r>
              <a:rPr lang="ru-RU" sz="5600" dirty="0" err="1" smtClean="0"/>
              <a:t>Салимгараева</a:t>
            </a:r>
            <a:r>
              <a:rPr lang="ru-RU" sz="5600" dirty="0" smtClean="0"/>
              <a:t> И.Р.(4 </a:t>
            </a:r>
            <a:r>
              <a:rPr lang="ru-RU" sz="5600" dirty="0" err="1" smtClean="0"/>
              <a:t>кл</a:t>
            </a:r>
            <a:r>
              <a:rPr lang="ru-RU" sz="5600" dirty="0" smtClean="0"/>
              <a:t>) – 1 место.</a:t>
            </a:r>
          </a:p>
          <a:p>
            <a:pPr>
              <a:buNone/>
            </a:pPr>
            <a:r>
              <a:rPr lang="ru-RU" sz="5600" dirty="0" smtClean="0"/>
              <a:t>●  Международная олимпиада по татарскому языку «Татар теле. </a:t>
            </a:r>
            <a:r>
              <a:rPr lang="ru-RU" sz="5600" dirty="0" err="1" smtClean="0"/>
              <a:t>Инфо</a:t>
            </a:r>
            <a:r>
              <a:rPr lang="ru-RU" sz="5600" dirty="0" smtClean="0"/>
              <a:t>» Шакирова Э.И( 4 </a:t>
            </a:r>
            <a:r>
              <a:rPr lang="ru-RU" sz="5600" dirty="0" err="1" smtClean="0"/>
              <a:t>кл</a:t>
            </a:r>
            <a:r>
              <a:rPr lang="ru-RU" sz="5600" dirty="0" smtClean="0"/>
              <a:t>). – Диплом 1 степени.</a:t>
            </a:r>
          </a:p>
          <a:p>
            <a:pPr>
              <a:buNone/>
            </a:pPr>
            <a:r>
              <a:rPr lang="ru-RU" sz="5600" b="1" dirty="0" smtClean="0"/>
              <a:t>2017-2018 учебный год:</a:t>
            </a:r>
            <a:endParaRPr lang="ru-RU" sz="5600" dirty="0" smtClean="0"/>
          </a:p>
          <a:p>
            <a:pPr>
              <a:buNone/>
            </a:pPr>
            <a:r>
              <a:rPr lang="ru-RU" sz="5600" dirty="0" smtClean="0"/>
              <a:t>● </a:t>
            </a:r>
            <a:r>
              <a:rPr lang="en-US" sz="5600" dirty="0" smtClean="0"/>
              <a:t>X</a:t>
            </a:r>
            <a:r>
              <a:rPr lang="ru-RU" sz="5600" dirty="0" smtClean="0"/>
              <a:t> открытый республиканский фестиваль искусств, ремесел и декоративно-прикладного творчества «Алтын </a:t>
            </a:r>
            <a:r>
              <a:rPr lang="ru-RU" sz="5600" dirty="0" err="1" smtClean="0"/>
              <a:t>куллар</a:t>
            </a:r>
            <a:r>
              <a:rPr lang="ru-RU" sz="5600" dirty="0" smtClean="0"/>
              <a:t>» - </a:t>
            </a:r>
            <a:r>
              <a:rPr lang="ru-RU" sz="5600" dirty="0" err="1" smtClean="0"/>
              <a:t>Закиров</a:t>
            </a:r>
            <a:r>
              <a:rPr lang="ru-RU" sz="5600" dirty="0" smtClean="0"/>
              <a:t> И. А.(2  </a:t>
            </a:r>
            <a:r>
              <a:rPr lang="ru-RU" sz="5600" dirty="0" err="1" smtClean="0"/>
              <a:t>кл</a:t>
            </a:r>
            <a:r>
              <a:rPr lang="ru-RU" sz="5600" dirty="0" smtClean="0"/>
              <a:t>) – диплом 2 степени.</a:t>
            </a:r>
          </a:p>
          <a:p>
            <a:pPr>
              <a:buNone/>
            </a:pPr>
            <a:r>
              <a:rPr lang="ru-RU" sz="5600" b="1" dirty="0" smtClean="0"/>
              <a:t>2018 </a:t>
            </a:r>
            <a:r>
              <a:rPr lang="ru-RU" sz="5600" b="1" dirty="0" smtClean="0"/>
              <a:t>-2019 учебный год:</a:t>
            </a:r>
          </a:p>
          <a:p>
            <a:pPr>
              <a:buNone/>
            </a:pPr>
            <a:r>
              <a:rPr lang="ru-RU" sz="5600" dirty="0" smtClean="0"/>
              <a:t>● Республиканский конкурс «</a:t>
            </a:r>
            <a:r>
              <a:rPr lang="ru-RU" sz="5600" dirty="0" err="1" smtClean="0"/>
              <a:t>Дулкыннар</a:t>
            </a:r>
            <a:r>
              <a:rPr lang="ru-RU" sz="5600" dirty="0" smtClean="0"/>
              <a:t>» - </a:t>
            </a:r>
            <a:r>
              <a:rPr lang="ru-RU" sz="5600" dirty="0" err="1" smtClean="0"/>
              <a:t>Закирова</a:t>
            </a:r>
            <a:r>
              <a:rPr lang="ru-RU" sz="5600" dirty="0" smtClean="0"/>
              <a:t> И.А. (3 </a:t>
            </a:r>
            <a:r>
              <a:rPr lang="ru-RU" sz="5600" dirty="0" err="1" smtClean="0"/>
              <a:t>кл</a:t>
            </a:r>
            <a:r>
              <a:rPr lang="ru-RU" sz="5600" dirty="0" smtClean="0"/>
              <a:t>) – сертификат участника.</a:t>
            </a:r>
          </a:p>
          <a:p>
            <a:pPr>
              <a:buNone/>
            </a:pPr>
            <a:r>
              <a:rPr lang="ru-RU" sz="5600" dirty="0" smtClean="0"/>
              <a:t>● Всероссийский творческий  конкурс «По следам истории» - </a:t>
            </a:r>
            <a:r>
              <a:rPr lang="ru-RU" sz="5600" dirty="0" err="1" smtClean="0"/>
              <a:t>Хуснутдинов</a:t>
            </a:r>
            <a:r>
              <a:rPr lang="ru-RU" sz="5600" dirty="0" smtClean="0"/>
              <a:t> Р.Р.(2 </a:t>
            </a:r>
            <a:r>
              <a:rPr lang="ru-RU" sz="5600" dirty="0" err="1" smtClean="0"/>
              <a:t>кл</a:t>
            </a:r>
            <a:r>
              <a:rPr lang="ru-RU" sz="5600" dirty="0" smtClean="0"/>
              <a:t>.) – сертификат участника.</a:t>
            </a:r>
          </a:p>
          <a:p>
            <a:pPr>
              <a:buNone/>
            </a:pPr>
            <a:r>
              <a:rPr lang="ru-RU" sz="5600" dirty="0" smtClean="0"/>
              <a:t> ● Всероссийский творческий конкурс «Я рисую этот мир разными цветами» - </a:t>
            </a:r>
            <a:r>
              <a:rPr lang="ru-RU" sz="5600" dirty="0" err="1" smtClean="0"/>
              <a:t>Алиуллина</a:t>
            </a:r>
            <a:r>
              <a:rPr lang="ru-RU" sz="5600" dirty="0" smtClean="0"/>
              <a:t> А.Р.(3 класс) – диплом 2 степени.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Результаты достижения педагога. Обобщение опыта.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71480"/>
            <a:ext cx="9144000" cy="6286520"/>
          </a:xfrm>
        </p:spPr>
        <p:txBody>
          <a:bodyPr>
            <a:normAutofit fontScale="47500" lnSpcReduction="20000"/>
          </a:bodyPr>
          <a:lstStyle/>
          <a:p>
            <a:pPr lvl="0"/>
            <a:endParaRPr lang="ru-RU" sz="25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Дипломант 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3 степени за участие в республиканском открытом конкурсе «Тукай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безне</a:t>
            </a:r>
            <a:r>
              <a:rPr lang="tt-RU" sz="2900" b="1" dirty="0" smtClean="0">
                <a:solidFill>
                  <a:schemeClr val="accent3">
                    <a:lumMod val="50000"/>
                  </a:schemeClr>
                </a:solidFill>
              </a:rPr>
              <a:t>ң куңелләрдә – Тукай в наших сердцах” в номинации “Литературное творчество – Эссе”, сайт Интернет Портал учителей РТ, 2017 г.</a:t>
            </a:r>
            <a:endParaRPr lang="ru-RU" sz="29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Участие в региональном семинаре-практикуме учителей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семьеведения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по теме «Преемственность содержания и форм образовательной деятельности в системе образования» г. Альметьевск, на базе МБОУ «СОШ №11» 2018 г.</a:t>
            </a:r>
          </a:p>
          <a:p>
            <a:pPr lvl="0"/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Участие с выступлением по 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теме: «Технология в начальной школе.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Системно-деятельностный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подход на уроках технологии» в зональном семинаре учителей начальных классов и технологии по теме : «Роль предмета технология в достижении планируемых результатов ФГОС ООО и НОО. Повышение эффективности и качества урока через использование современных педагогических технологий», МБОУ «СОШ №11» 2018 г.</a:t>
            </a:r>
          </a:p>
          <a:p>
            <a:pPr lvl="0"/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Участие с мастер-классом по 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теме: «Личностно-ориентированные современные образовательные технологии на уроках  литературного чтения» в совместном семинар учителей начальных классов образовательных учреждений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Агрызского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муниципального района РТ и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Алнашского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района УР «Формирование ключевых компетенций учащихся начальной школы на основе личностно-ориентированных современных образовательных технологий», МБОУ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Кучуковская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СОШ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Агрызского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района РТ, 2018 г.</a:t>
            </a:r>
          </a:p>
          <a:p>
            <a:pPr lvl="0"/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Участие и организация семинара учителей начальных классов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Агрызского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муниципального района РТ на тему: «Проектно -исследовательская деятельность как средство формирования и оценки УУД у учащихся»  МБОУ «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Крындинская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начальная школа – детский сад»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Агрызского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муниципального района РТ, 2019 г.</a:t>
            </a:r>
          </a:p>
          <a:p>
            <a:pPr lvl="0"/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Участие с выступлением 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по теме: «Реализация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системно-деятельностного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подхода при формировании УУД младших школьников» на семинар в рамках республиканских  курсов повышения квалификации  учителей образовательных  учреждений РТ на тему «Реализация </a:t>
            </a:r>
            <a:r>
              <a:rPr lang="ru-RU" sz="2900" b="1" dirty="0" err="1" smtClean="0">
                <a:solidFill>
                  <a:schemeClr val="accent3">
                    <a:lumMod val="50000"/>
                  </a:schemeClr>
                </a:solidFill>
              </a:rPr>
              <a:t>системно-деятельностного</a:t>
            </a:r>
            <a:r>
              <a:rPr lang="ru-RU" sz="2900" b="1" dirty="0" smtClean="0">
                <a:solidFill>
                  <a:schemeClr val="accent3">
                    <a:lumMod val="50000"/>
                  </a:schemeClr>
                </a:solidFill>
              </a:rPr>
              <a:t>  подхода при формировании УУД  младших школьников», на базе МБОУ «Гимназия №122 имени Ж.А.Зайцевой» Московского района города Казани. 2019 г.</a:t>
            </a:r>
          </a:p>
          <a:p>
            <a:pPr>
              <a:buNone/>
            </a:pP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14290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Награды. 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0" y="500042"/>
            <a:ext cx="8929718" cy="614364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Грамота  МКУ «Управления образования 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Агрызского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муниципального района 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Ресублики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Татарстан» за достойный вклад и активное участие при подготовке к юбилею школы, г. Агрыз, май 2017 г.</a:t>
            </a:r>
          </a:p>
          <a:p>
            <a:pPr lvl="0"/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Диплом педагога 1 степени за подготовку участника олимпиады показавшего хорошие результаты на Х</a:t>
            </a:r>
            <a:r>
              <a:rPr lang="en-US" sz="6400" b="1" dirty="0" smtClean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 международной олимпиаде по татарскому языку, диплом № 641482,директор «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Татар.Теле.Инфо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»М.А.Ермаков,04.04.2017</a:t>
            </a:r>
          </a:p>
          <a:p>
            <a:pPr lvl="0"/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Диплом 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3 степени за участие в республиканском открытом конкурсе «Тукай 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безнен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кунеллэрдэ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– Тукай в наших сердцах» в номинации «Литературное творчество – эссе» Приказ №60 от 03.05.2017 г. 07.05.2017</a:t>
            </a:r>
          </a:p>
          <a:p>
            <a:pPr lvl="0"/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Диплом 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за проведение урока Знакомство с леопардом 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кавказа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«Модуль 1. Пятнистая кошка Кавказа (младший школьный возраст)», диплом №  15589, директор </a:t>
            </a:r>
            <a:r>
              <a:rPr lang="en-US" sz="6400" b="1" dirty="0" smtClean="0">
                <a:solidFill>
                  <a:schemeClr val="tx2">
                    <a:lumMod val="50000"/>
                  </a:schemeClr>
                </a:solidFill>
              </a:rPr>
              <a:t>WWF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России 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И.Е.Честин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, 12.02.2019</a:t>
            </a:r>
          </a:p>
          <a:p>
            <a:pPr lvl="0"/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Грамота МКУ «Управления образования </a:t>
            </a:r>
            <a:r>
              <a:rPr lang="ru-RU" sz="6400" b="1" dirty="0" err="1" smtClean="0">
                <a:solidFill>
                  <a:schemeClr val="tx2">
                    <a:lumMod val="50000"/>
                  </a:schemeClr>
                </a:solidFill>
              </a:rPr>
              <a:t>Агрызского</a:t>
            </a:r>
            <a:r>
              <a:rPr lang="ru-RU" sz="6400" b="1" dirty="0" smtClean="0">
                <a:solidFill>
                  <a:schemeClr val="tx2">
                    <a:lumMod val="50000"/>
                  </a:schemeClr>
                </a:solidFill>
              </a:rPr>
              <a:t> муниципального района РТ» </a:t>
            </a:r>
            <a:r>
              <a:rPr lang="tt-RU" sz="6400" b="1" dirty="0" smtClean="0">
                <a:solidFill>
                  <a:schemeClr val="tx2">
                    <a:lumMod val="50000"/>
                  </a:schemeClr>
                </a:solidFill>
              </a:rPr>
              <a:t> г. Агрыз, сентябрь 2019 г.</a:t>
            </a:r>
            <a:endParaRPr lang="ru-RU" sz="6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tt-RU" sz="6400" b="1" dirty="0" smtClean="0">
                <a:solidFill>
                  <a:schemeClr val="tx2">
                    <a:lumMod val="50000"/>
                  </a:schemeClr>
                </a:solidFill>
              </a:rPr>
              <a:t>Грамота за активное участие в природоохранных мероприятиях на территории Агрызского района РТ, начальник ГПКЗ “Кичке-Тан” Р.Р.Маннапов, 2019 г</a:t>
            </a:r>
            <a:r>
              <a:rPr lang="tt-RU" sz="6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80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8000" b="1" u="sng" dirty="0" smtClean="0">
                <a:solidFill>
                  <a:schemeClr val="accent1">
                    <a:lumMod val="50000"/>
                  </a:schemeClr>
                </a:solidFill>
              </a:rPr>
              <a:t>Результат профессионального тестирования – 96 баллов</a:t>
            </a:r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lvl="0"/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</a:rPr>
              <a:t>Рекомендации:</a:t>
            </a:r>
            <a:endParaRPr lang="tt-RU" sz="8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endParaRPr lang="ru-RU" sz="8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1082</Words>
  <PresentationFormat>Экран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 Образование: квалификация по диплому  «Учитель начальных классов с дополнительной подготовкой в области психологии».  БОУ СПО УР «УРСПК» г. Ижевск,  Диплом 18СПА0013521, регистрационный номер: 8512, выдан 27 июня 2013 г.    </vt:lpstr>
      <vt:lpstr>Курсы повышения квалификации</vt:lpstr>
      <vt:lpstr>Оценка профессиональной деятельности</vt:lpstr>
      <vt:lpstr>Результаты и достижения воспитанников.</vt:lpstr>
      <vt:lpstr>Результаты достижения педагога. Обобщение опыта.</vt:lpstr>
      <vt:lpstr>Награды.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Garaeva</dc:creator>
  <cp:lastModifiedBy>Garaeva</cp:lastModifiedBy>
  <cp:revision>13</cp:revision>
  <dcterms:created xsi:type="dcterms:W3CDTF">2010-04-21T22:48:58Z</dcterms:created>
  <dcterms:modified xsi:type="dcterms:W3CDTF">2010-04-21T21:37:26Z</dcterms:modified>
</cp:coreProperties>
</file>