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2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2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4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53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44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3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1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8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8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2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cilab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752600"/>
            <a:ext cx="8839200" cy="3962400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effectLst/>
              </a:rPr>
              <a:t>БЛОЧНОЕ ПРОГРАММИРОВАНИЕ В </a:t>
            </a:r>
            <a:r>
              <a:rPr lang="en-US" sz="5400" dirty="0">
                <a:effectLst/>
              </a:rPr>
              <a:t>SCILAB</a:t>
            </a:r>
            <a:r>
              <a:rPr lang="ru-RU" sz="5400" dirty="0">
                <a:effectLst/>
              </a:rPr>
              <a:t/>
            </a:r>
            <a:br>
              <a:rPr lang="ru-RU" sz="5400" dirty="0">
                <a:effectLst/>
              </a:rPr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81239" y="6074979"/>
            <a:ext cx="1852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Макарова Юлия 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66800" y="381000"/>
            <a:ext cx="7620000" cy="5626291"/>
          </a:xfrm>
        </p:spPr>
        <p:txBody>
          <a:bodyPr/>
          <a:lstStyle/>
          <a:p>
            <a:r>
              <a:rPr lang="ru-RU" sz="3200" b="1" u="sng" dirty="0" smtClean="0"/>
              <a:t>Укажем массив значений:</a:t>
            </a:r>
          </a:p>
          <a:p>
            <a:endParaRPr lang="ru-RU" sz="3200" b="1" u="sng" dirty="0" smtClean="0"/>
          </a:p>
          <a:p>
            <a:pPr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Hello1(['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Незнакомец';'Инкогнито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'])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!Привет, Незнакомец!  !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!Привет, Инкогнито!   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66800" y="457200"/>
            <a:ext cx="7620000" cy="5867400"/>
          </a:xfrm>
        </p:spPr>
        <p:txBody>
          <a:bodyPr>
            <a:normAutofit fontScale="92500" lnSpcReduction="10000"/>
          </a:bodyPr>
          <a:lstStyle/>
          <a:p>
            <a:pPr marL="0" indent="358775">
              <a:buNone/>
            </a:pPr>
            <a:r>
              <a:rPr lang="ru-RU" sz="3200" dirty="0" smtClean="0"/>
              <a:t>Эти операции служат для выполнения матричных действий по правилам матричной алгебры. Например: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--&gt;</a:t>
            </a: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a=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[1 2 3],</a:t>
            </a: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b=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[3 2 1]</a:t>
            </a:r>
          </a:p>
          <a:p>
            <a:pPr fontAlgn="base">
              <a:buNone/>
            </a:pP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 1.  2.  3.</a:t>
            </a:r>
          </a:p>
          <a:p>
            <a:pPr fontAlgn="base">
              <a:buNone/>
            </a:pP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 3.  2.  1.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--&gt;</a:t>
            </a: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*</a:t>
            </a: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endParaRPr lang="ru-RU" sz="33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 !--</a:t>
            </a:r>
            <a:r>
              <a:rPr lang="ru-RU" sz="3300" b="1" dirty="0" err="1" smtClean="0">
                <a:solidFill>
                  <a:schemeClr val="accent1">
                    <a:lumMod val="50000"/>
                  </a:schemeClr>
                </a:solidFill>
              </a:rPr>
              <a:t>error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 10</a:t>
            </a:r>
          </a:p>
          <a:p>
            <a:pPr fontAlgn="base">
              <a:buNone/>
            </a:pP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</a:rPr>
              <a:t>Некорректное умножение.</a:t>
            </a:r>
          </a:p>
          <a:p>
            <a:pPr marL="0" indent="358775"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5867400"/>
          </a:xfrm>
        </p:spPr>
        <p:txBody>
          <a:bodyPr>
            <a:normAutofit lnSpcReduction="10000"/>
          </a:bodyPr>
          <a:lstStyle/>
          <a:p>
            <a:pPr marL="0" indent="358775">
              <a:buNone/>
            </a:pPr>
            <a:r>
              <a:rPr lang="ru-RU" sz="3300" u="sng" dirty="0" smtClean="0"/>
              <a:t>Согласно правилам матричной алгебры, важен порядок множителей:</a:t>
            </a: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--&gt;a*b'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  10.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--&gt;b' * a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3.  6.  9.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2.  4.  6.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1.  2.  3.</a:t>
            </a:r>
          </a:p>
          <a:p>
            <a:pPr marL="0" indent="358775">
              <a:buNone/>
            </a:pP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66800" y="304800"/>
            <a:ext cx="7620000" cy="5702491"/>
          </a:xfrm>
        </p:spPr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3200" dirty="0" smtClean="0"/>
              <a:t>Для выполнения поэлементного умножения двух массивов необходимо поставить перед знаком действия точку: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--&gt;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.*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b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3.  4.  3.</a:t>
            </a:r>
          </a:p>
          <a:p>
            <a:pPr marL="0" indent="358775"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Операторы ветвления</a:t>
            </a:r>
            <a:endParaRPr lang="ru-RU" sz="4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1219200"/>
            <a:ext cx="7696200" cy="5334000"/>
          </a:xfrm>
        </p:spPr>
        <p:txBody>
          <a:bodyPr>
            <a:normAutofit/>
          </a:bodyPr>
          <a:lstStyle/>
          <a:p>
            <a:pPr marL="0" indent="358775" fontAlgn="base">
              <a:buNone/>
            </a:pPr>
            <a:r>
              <a:rPr lang="ru-RU" sz="3600" u="sng" dirty="0" smtClean="0"/>
              <a:t>Функция для расчета логарифма числа по произвольному основанию:</a:t>
            </a:r>
            <a:endParaRPr lang="ru-RU" sz="36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function 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rez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=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logB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num,base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sz="3600" b="1" dirty="0" err="1" smtClean="0">
                <a:solidFill>
                  <a:schemeClr val="accent1">
                    <a:lumMod val="50000"/>
                  </a:schemeClr>
                </a:solidFill>
              </a:rPr>
              <a:t>rez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 = log(num)/log(base)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</a:rPr>
              <a:t>endfunction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457200"/>
            <a:ext cx="8001000" cy="5550091"/>
          </a:xfrm>
        </p:spPr>
        <p:txBody>
          <a:bodyPr/>
          <a:lstStyle/>
          <a:p>
            <a:pPr marL="179388" indent="-69850" fontAlgn="base"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if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&lt;Условие&gt; </a:t>
            </a:r>
            <a:r>
              <a:rPr lang="ru-RU" sz="3200" b="1" dirty="0" err="1" smtClean="0">
                <a:solidFill>
                  <a:srgbClr val="FF0000"/>
                </a:solidFill>
              </a:rPr>
              <a:t>then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&lt;Выражения&gt;</a:t>
            </a:r>
          </a:p>
          <a:p>
            <a:pPr fontAlgn="base"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elseif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&lt;условие2&gt; </a:t>
            </a:r>
            <a:r>
              <a:rPr lang="ru-RU" sz="3200" b="1" dirty="0" err="1" smtClean="0">
                <a:solidFill>
                  <a:srgbClr val="FF0000"/>
                </a:solidFill>
              </a:rPr>
              <a:t>then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&lt;Выражения2&gt;</a:t>
            </a:r>
          </a:p>
          <a:p>
            <a:pPr fontAlgn="base">
              <a:buNone/>
            </a:pPr>
            <a:r>
              <a:rPr lang="ru-RU" sz="3200" b="1" dirty="0" smtClean="0"/>
              <a:t>...</a:t>
            </a:r>
            <a:endParaRPr lang="ru-RU" sz="3200" dirty="0" smtClean="0"/>
          </a:p>
          <a:p>
            <a:pPr fontAlgn="base"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elseif</a:t>
            </a:r>
            <a:r>
              <a:rPr lang="ru-RU" sz="3200" dirty="0" smtClean="0"/>
              <a:t> &lt;</a:t>
            </a:r>
            <a:r>
              <a:rPr lang="ru-RU" sz="3200" dirty="0" err="1" smtClean="0"/>
              <a:t>условиеN</a:t>
            </a:r>
            <a:r>
              <a:rPr lang="ru-RU" sz="3200" dirty="0" smtClean="0"/>
              <a:t>&gt; </a:t>
            </a:r>
            <a:r>
              <a:rPr lang="ru-RU" sz="3200" b="1" dirty="0" err="1" smtClean="0">
                <a:solidFill>
                  <a:srgbClr val="FF0000"/>
                </a:solidFill>
              </a:rPr>
              <a:t>then</a:t>
            </a:r>
            <a:r>
              <a:rPr lang="ru-RU" sz="3200" dirty="0" smtClean="0"/>
              <a:t> &lt;</a:t>
            </a:r>
            <a:r>
              <a:rPr lang="ru-RU" sz="3200" dirty="0" err="1" smtClean="0"/>
              <a:t>ВыраженияN</a:t>
            </a:r>
            <a:r>
              <a:rPr lang="ru-RU" sz="3200" dirty="0" smtClean="0"/>
              <a:t>&gt;</a:t>
            </a:r>
          </a:p>
          <a:p>
            <a:pPr fontAlgn="base">
              <a:buNone/>
            </a:pPr>
            <a:r>
              <a:rPr lang="ru-RU" sz="3200" b="1" dirty="0" err="1" smtClean="0">
                <a:solidFill>
                  <a:srgbClr val="FF0000"/>
                </a:solidFill>
              </a:rPr>
              <a:t>else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&lt;Выражения&gt;</a:t>
            </a:r>
            <a:r>
              <a:rPr lang="ru-RU" sz="3200" b="1" dirty="0" err="1" smtClean="0">
                <a:solidFill>
                  <a:srgbClr val="FF0000"/>
                </a:solidFill>
              </a:rPr>
              <a:t>end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371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Новый вид функции с проверкой входных данных на корректность:</a:t>
            </a:r>
            <a:endParaRPr lang="ru-RU" sz="36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1600200"/>
            <a:ext cx="7924800" cy="4495800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function [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]=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logB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(num, base)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//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Проверка размера массивов</a:t>
            </a: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if or([length(num)&gt;1, length(base)&gt;1]) then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error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('Ошибка: массив не может быть входным параметром');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else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  if and([num&gt;0, base&gt;0, base&lt;&gt;1]) then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= log(num)/log(base)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else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error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('Ошибка: неверные входные данные');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endfunction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Способ использования прост: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58775" fontAlgn="base">
              <a:buNone/>
            </a:pP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warning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('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on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')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//включение режима вывода предупреждений</a:t>
            </a:r>
          </a:p>
          <a:p>
            <a:pPr marL="0" indent="358775" fontAlgn="base">
              <a:buNone/>
            </a:pP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warning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('сообщение')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//вывод сообщения</a:t>
            </a:r>
          </a:p>
          <a:p>
            <a:pPr marL="0" indent="358775" fontAlgn="base">
              <a:buNone/>
            </a:pP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warning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('</a:t>
            </a:r>
            <a:r>
              <a:rPr lang="ru-RU" sz="3200" b="1" dirty="0" err="1" smtClean="0">
                <a:solidFill>
                  <a:schemeClr val="bg2">
                    <a:lumMod val="25000"/>
                  </a:schemeClr>
                </a:solidFill>
              </a:rPr>
              <a:t>off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')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//выключение режима вывода предупреждений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Общий вид оператора множественного выбора</a:t>
            </a:r>
            <a:endParaRPr lang="ru-RU" sz="40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57200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select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&lt;переменная&gt;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case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&lt;значение 1&gt;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then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&lt;действия 1&gt;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case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&lt;значение 2&gt;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then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&lt;действия 2&gt;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case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&lt;значение 3&gt;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then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&lt;действия 3&gt;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case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&lt;значение N&gt;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then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&lt;действия N&gt;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else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&lt;действия по умолчанию&gt;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5532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dirty="0" smtClean="0"/>
              <a:t>Рассмотрим функцию, получающую количество информации в байтах и выдающее название наибольшей единицы измерения.</a:t>
            </a:r>
          </a:p>
          <a:p>
            <a:pPr algn="ctr" fontAlgn="base">
              <a:buNone/>
            </a:pPr>
            <a:r>
              <a:rPr lang="ru-RU" sz="3500" b="1" dirty="0" err="1" smtClean="0">
                <a:solidFill>
                  <a:schemeClr val="bg2">
                    <a:lumMod val="25000"/>
                  </a:schemeClr>
                </a:solidFill>
              </a:rPr>
              <a:t>function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500" b="1" dirty="0" err="1" smtClean="0">
                <a:solidFill>
                  <a:schemeClr val="bg2">
                    <a:lumMod val="25000"/>
                  </a:schemeClr>
                </a:solidFill>
              </a:rPr>
              <a:t>rez=edIzm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(N)</a:t>
            </a:r>
          </a:p>
          <a:p>
            <a:pPr algn="ctr" fontAlgn="base">
              <a:buNone/>
            </a:pP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= string(N)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select length(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1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2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3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4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5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6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7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8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case 9 then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else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   warning('on')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ru-RU" sz="3500" b="1" dirty="0" err="1" smtClean="0">
                <a:solidFill>
                  <a:schemeClr val="bg2">
                    <a:lumMod val="25000"/>
                  </a:schemeClr>
                </a:solidFill>
              </a:rPr>
              <a:t>warning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('Введенное больше чем 999 Мегабайт')</a:t>
            </a:r>
          </a:p>
          <a:p>
            <a:pPr algn="ctr" fontAlgn="base">
              <a:buNone/>
            </a:pP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warning('off')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en-US" sz="35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='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Много</a:t>
            </a: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3500" b="1" dirty="0" smtClean="0">
                <a:solidFill>
                  <a:schemeClr val="bg2">
                    <a:lumMod val="25000"/>
                  </a:schemeClr>
                </a:solidFill>
              </a:rPr>
              <a:t>   end //select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ru-RU" sz="3500" b="1" dirty="0" err="1" smtClean="0">
                <a:solidFill>
                  <a:schemeClr val="bg2">
                    <a:lumMod val="25000"/>
                  </a:schemeClr>
                </a:solidFill>
              </a:rPr>
              <a:t>endfunction</a:t>
            </a:r>
            <a:endParaRPr lang="ru-RU" sz="35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Что такое </a:t>
            </a:r>
            <a:r>
              <a:rPr lang="ru-RU" sz="4400" b="1" dirty="0" err="1" smtClean="0"/>
              <a:t>Scilab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3200" b="1" dirty="0" err="1" smtClean="0">
                <a:hlinkClick r:id="rId2"/>
              </a:rPr>
              <a:t>Scilab</a:t>
            </a:r>
            <a:r>
              <a:rPr lang="ru-RU" sz="2800" b="1" dirty="0" smtClean="0"/>
              <a:t> </a:t>
            </a:r>
            <a:r>
              <a:rPr lang="ru-RU" sz="2800" dirty="0" smtClean="0"/>
              <a:t>– это </a:t>
            </a:r>
            <a:r>
              <a:rPr lang="ru-RU" sz="2800" dirty="0" err="1" smtClean="0"/>
              <a:t>кроссплатформенная</a:t>
            </a:r>
            <a:r>
              <a:rPr lang="ru-RU" sz="2800" dirty="0" smtClean="0"/>
              <a:t> система компьютерной алгебры.</a:t>
            </a:r>
          </a:p>
          <a:p>
            <a:pPr marL="0" indent="358775">
              <a:buNone/>
            </a:pPr>
            <a:r>
              <a:rPr lang="ru-RU" sz="2800" dirty="0" smtClean="0"/>
              <a:t>Изначально это был коммерческий проект под названием </a:t>
            </a:r>
            <a:r>
              <a:rPr lang="ru-RU" sz="2800" b="1" dirty="0" err="1" smtClean="0">
                <a:solidFill>
                  <a:schemeClr val="accent3"/>
                </a:solidFill>
              </a:rPr>
              <a:t>Blaise</a:t>
            </a:r>
            <a:r>
              <a:rPr lang="ru-RU" sz="2800" dirty="0" smtClean="0"/>
              <a:t>, а затем </a:t>
            </a:r>
            <a:r>
              <a:rPr lang="ru-RU" sz="2800" b="1" dirty="0" err="1" smtClean="0">
                <a:solidFill>
                  <a:schemeClr val="accent3"/>
                </a:solidFill>
              </a:rPr>
              <a:t>Basile</a:t>
            </a:r>
            <a:r>
              <a:rPr lang="ru-RU" sz="2800" dirty="0" smtClean="0"/>
              <a:t>. </a:t>
            </a:r>
          </a:p>
          <a:p>
            <a:pPr marL="0" indent="358775">
              <a:buNone/>
            </a:pPr>
            <a:r>
              <a:rPr lang="ru-RU" sz="2800" dirty="0" smtClean="0"/>
              <a:t>С 2003 года продукт получил новое имя </a:t>
            </a:r>
            <a:r>
              <a:rPr lang="ru-RU" sz="2800" dirty="0" err="1" smtClean="0"/>
              <a:t>Scilab</a:t>
            </a:r>
            <a:r>
              <a:rPr lang="ru-RU" sz="2800" dirty="0" smtClean="0"/>
              <a:t> и стал бесплатным. В настоящее время он распространяется по свободной лицензии </a:t>
            </a:r>
            <a:r>
              <a:rPr lang="ru-RU" sz="2800" b="1" dirty="0" err="1" smtClean="0">
                <a:solidFill>
                  <a:schemeClr val="accent3"/>
                </a:solidFill>
              </a:rPr>
              <a:t>CeCILL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 descr="http://tortila.net/uploads/posts/2012-05/1336825150_1-475.jpg"/>
          <p:cNvPicPr>
            <a:picLocks noChangeAspect="1" noChangeArrowheads="1"/>
          </p:cNvPicPr>
          <p:nvPr/>
        </p:nvPicPr>
        <p:blipFill>
          <a:blip r:embed="rId3" cstate="print"/>
          <a:srcRect t="8727" r="5684" b="6909"/>
          <a:stretch>
            <a:fillRect/>
          </a:stretch>
        </p:blipFill>
        <p:spPr bwMode="auto">
          <a:xfrm>
            <a:off x="4724400" y="4572000"/>
            <a:ext cx="3276600" cy="1696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6043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Циклы</a:t>
            </a:r>
            <a:endParaRPr lang="ru-RU" sz="4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66800" y="1066800"/>
            <a:ext cx="7620000" cy="4940491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Счетный (</a:t>
            </a:r>
            <a:r>
              <a:rPr lang="ru-RU" sz="3200" dirty="0" err="1" smtClean="0">
                <a:solidFill>
                  <a:schemeClr val="accent3"/>
                </a:solidFill>
              </a:rPr>
              <a:t>for</a:t>
            </a:r>
            <a:r>
              <a:rPr lang="ru-RU" sz="3200" dirty="0" smtClean="0"/>
              <a:t>) и условный (</a:t>
            </a:r>
            <a:r>
              <a:rPr lang="ru-RU" sz="3200" dirty="0" err="1" smtClean="0">
                <a:solidFill>
                  <a:schemeClr val="accent3"/>
                </a:solidFill>
              </a:rPr>
              <a:t>while</a:t>
            </a:r>
            <a:r>
              <a:rPr lang="ru-RU" sz="3200" dirty="0" smtClean="0"/>
              <a:t>).</a:t>
            </a:r>
          </a:p>
          <a:p>
            <a:pPr marL="0" indent="358775">
              <a:buNone/>
            </a:pPr>
            <a:r>
              <a:rPr lang="ru-RU" sz="3600" u="sng" dirty="0" smtClean="0"/>
              <a:t>Общий вид оператора счетного цикла следующий:</a:t>
            </a:r>
          </a:p>
          <a:p>
            <a:pPr fontAlgn="base">
              <a:buNone/>
            </a:pPr>
            <a:r>
              <a:rPr lang="ru-RU" sz="3400" b="1" dirty="0" err="1" smtClean="0">
                <a:solidFill>
                  <a:schemeClr val="bg2">
                    <a:lumMod val="25000"/>
                  </a:schemeClr>
                </a:solidFill>
              </a:rPr>
              <a:t>for</a:t>
            </a:r>
            <a:r>
              <a:rPr lang="ru-RU" sz="3400" b="1" dirty="0" smtClean="0">
                <a:solidFill>
                  <a:schemeClr val="bg2">
                    <a:lumMod val="25000"/>
                  </a:schemeClr>
                </a:solidFill>
              </a:rPr>
              <a:t> &lt;счетчик&gt;=&lt;Выражение&gt;</a:t>
            </a:r>
          </a:p>
          <a:p>
            <a:pPr fontAlgn="base">
              <a:buNone/>
            </a:pPr>
            <a:r>
              <a:rPr lang="ru-RU" sz="3400" b="1" dirty="0" smtClean="0">
                <a:solidFill>
                  <a:schemeClr val="bg2">
                    <a:lumMod val="25000"/>
                  </a:schemeClr>
                </a:solidFill>
              </a:rPr>
              <a:t>   &lt;тело цикла&gt;</a:t>
            </a:r>
          </a:p>
          <a:p>
            <a:pPr fontAlgn="base">
              <a:buNone/>
            </a:pPr>
            <a:r>
              <a:rPr lang="en-US" sz="3400" b="1" dirty="0" smtClean="0">
                <a:solidFill>
                  <a:schemeClr val="bg2">
                    <a:lumMod val="25000"/>
                  </a:schemeClr>
                </a:solidFill>
              </a:rPr>
              <a:t>E</a:t>
            </a:r>
            <a:r>
              <a:rPr lang="ru-RU" sz="3400" b="1" dirty="0" err="1" smtClean="0">
                <a:solidFill>
                  <a:schemeClr val="bg2">
                    <a:lumMod val="25000"/>
                  </a:schemeClr>
                </a:solidFill>
              </a:rPr>
              <a:t>nd</a:t>
            </a:r>
            <a:endParaRPr lang="ru-RU" sz="3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371600" y="609600"/>
            <a:ext cx="7315200" cy="5397691"/>
          </a:xfrm>
        </p:spPr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3200" dirty="0" smtClean="0"/>
              <a:t>Рассмотрим описанную нами функцию </a:t>
            </a:r>
            <a:r>
              <a:rPr lang="ru-RU" sz="3200" dirty="0" err="1" smtClean="0"/>
              <a:t>edIzm</a:t>
            </a:r>
            <a:r>
              <a:rPr lang="ru-RU" sz="3200" dirty="0" smtClean="0"/>
              <a:t>.</a:t>
            </a:r>
          </a:p>
          <a:p>
            <a:pPr marL="0" indent="358775">
              <a:buNone/>
            </a:pPr>
            <a:endParaRPr lang="ru-RU" sz="3200" dirty="0" smtClean="0"/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--&gt;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edIzm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([1,2,4])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ans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Байт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--&gt;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edIzm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([1,23,4])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WARNING: Введенное больше чем 999 Мегабайт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ans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Много</a:t>
            </a:r>
          </a:p>
          <a:p>
            <a:pPr marL="0" indent="358775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pPr algn="ctr"/>
            <a:r>
              <a:rPr lang="ru-RU" dirty="0" smtClean="0"/>
              <a:t>Счетный оператор цикла: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algn="ctr" fontAlgn="base">
              <a:buNone/>
            </a:pP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function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 [</a:t>
            </a: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]</a:t>
            </a: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=edIzm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(N)</a:t>
            </a:r>
          </a:p>
          <a:p>
            <a:pPr algn="ctr" fontAlgn="base">
              <a:buNone/>
            </a:pP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=0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for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iN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=N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=i+1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=string(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iN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select length(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1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2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3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4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5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6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Килобайт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7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8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case 9 then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else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 warning('on')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 warning(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+' 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больше чем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999 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Мегабайт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')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 warning('off')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   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sz="64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) ='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Много</a:t>
            </a: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  end //select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en-US" sz="64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r>
              <a:rPr lang="ru-RU" sz="6400" b="1" dirty="0" smtClean="0">
                <a:solidFill>
                  <a:schemeClr val="bg2">
                    <a:lumMod val="25000"/>
                  </a:schemeClr>
                </a:solidFill>
              </a:rPr>
              <a:t> //</a:t>
            </a: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for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 fontAlgn="base">
              <a:buNone/>
            </a:pPr>
            <a:r>
              <a:rPr lang="ru-RU" sz="6400" b="1" dirty="0" err="1" smtClean="0">
                <a:solidFill>
                  <a:schemeClr val="bg2">
                    <a:lumMod val="25000"/>
                  </a:schemeClr>
                </a:solidFill>
              </a:rPr>
              <a:t>endfunction</a:t>
            </a:r>
            <a:endParaRPr lang="ru-RU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19200" y="228600"/>
            <a:ext cx="7467600" cy="5778691"/>
          </a:xfrm>
        </p:spPr>
        <p:txBody>
          <a:bodyPr>
            <a:normAutofit/>
          </a:bodyPr>
          <a:lstStyle/>
          <a:p>
            <a:pPr marL="0" indent="358775">
              <a:buNone/>
              <a:tabLst>
                <a:tab pos="88900" algn="l"/>
              </a:tabLst>
            </a:pPr>
            <a:r>
              <a:rPr lang="ru-RU" sz="4000" u="sng" dirty="0" smtClean="0"/>
              <a:t>Возможен и такой вариант начала функции:</a:t>
            </a:r>
          </a:p>
          <a:p>
            <a:pPr marL="0" indent="358775">
              <a:buNone/>
              <a:tabLst>
                <a:tab pos="88900" algn="l"/>
              </a:tabLst>
            </a:pPr>
            <a:endParaRPr lang="ru-RU" sz="4000" u="sng" dirty="0" smtClean="0"/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function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[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rez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]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=edIzm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(N)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NSize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=length(N)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   for 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=1:NSize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=string(N(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))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     select length(</a:t>
            </a:r>
            <a:r>
              <a:rPr lang="en-US" sz="3600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. . .</a:t>
            </a:r>
          </a:p>
          <a:p>
            <a:pPr marL="0" indent="358775">
              <a:buNone/>
              <a:tabLst>
                <a:tab pos="88900" algn="l"/>
              </a:tabLst>
            </a:pPr>
            <a:endParaRPr lang="ru-RU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 </a:t>
            </a:r>
            <a:r>
              <a:rPr lang="ru-RU" dirty="0" err="1" smtClean="0"/>
              <a:t>while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u="sng" dirty="0" smtClean="0"/>
              <a:t>Общий вид этого оператора:</a:t>
            </a:r>
          </a:p>
          <a:p>
            <a:pPr>
              <a:buNone/>
            </a:pPr>
            <a:endParaRPr lang="ru-RU" sz="3600" u="sng" dirty="0" smtClean="0"/>
          </a:p>
          <a:p>
            <a:pPr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while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&lt;выражение&gt;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&lt;тело цикла&gt;</a:t>
            </a: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endParaRPr lang="ru-RU" sz="3600" b="1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47800" y="228600"/>
            <a:ext cx="7239000" cy="6248400"/>
          </a:xfrm>
        </p:spPr>
        <p:txBody>
          <a:bodyPr>
            <a:normAutofit/>
          </a:bodyPr>
          <a:lstStyle/>
          <a:p>
            <a:r>
              <a:rPr lang="ru-RU" sz="3200" b="1" u="sng" dirty="0" smtClean="0"/>
              <a:t>Вместо строк</a:t>
            </a:r>
          </a:p>
          <a:p>
            <a:pPr fontAlgn="base">
              <a:buNone/>
            </a:pP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=string(N(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))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select length(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sN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200" b="1" u="sng" dirty="0" smtClean="0"/>
              <a:t>можно вставить следующее: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iN=0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NTemp=N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while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NTemp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&gt;0 do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iN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=iN+1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NTemp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=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int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NTemp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/10)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end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select </a:t>
            </a:r>
            <a:r>
              <a:rPr lang="en-US" b="1" dirty="0" err="1" smtClean="0">
                <a:solidFill>
                  <a:schemeClr val="bg2">
                    <a:lumMod val="25000"/>
                  </a:schemeClr>
                </a:solidFill>
              </a:rPr>
              <a:t>iN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Редактор </a:t>
            </a:r>
            <a:r>
              <a:rPr lang="ru-RU" sz="5400" dirty="0" err="1" smtClean="0"/>
              <a:t>SciPad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3200" dirty="0" smtClean="0"/>
              <a:t>Для удобства написания </a:t>
            </a:r>
            <a:r>
              <a:rPr lang="ru-RU" sz="3200" dirty="0" err="1" smtClean="0"/>
              <a:t>скриптов</a:t>
            </a:r>
            <a:r>
              <a:rPr lang="ru-RU" sz="3200" dirty="0" smtClean="0"/>
              <a:t> (функций) в </a:t>
            </a:r>
            <a:r>
              <a:rPr lang="ru-RU" sz="3200" dirty="0" err="1" smtClean="0"/>
              <a:t>Scilab</a:t>
            </a:r>
            <a:r>
              <a:rPr lang="ru-RU" sz="3200" dirty="0" smtClean="0"/>
              <a:t> имеется встроенный редактор – </a:t>
            </a:r>
            <a:r>
              <a:rPr lang="ru-RU" sz="3200" dirty="0" err="1" smtClean="0">
                <a:solidFill>
                  <a:schemeClr val="accent3"/>
                </a:solidFill>
              </a:rPr>
              <a:t>Scipad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4" name="Рисунок 3" descr="Рисунок 1. Внешний вид редактора SciPa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352800"/>
            <a:ext cx="5039995" cy="251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Стандартные конструкции встроенного языка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0" indent="358775">
              <a:buNone/>
            </a:pPr>
            <a:r>
              <a:rPr lang="ru-RU" sz="3600" dirty="0" smtClean="0"/>
              <a:t>Встроенный язык </a:t>
            </a:r>
            <a:r>
              <a:rPr lang="ru-RU" sz="3600" b="1" dirty="0" err="1" smtClean="0">
                <a:solidFill>
                  <a:schemeClr val="accent3"/>
                </a:solidFill>
              </a:rPr>
              <a:t>Scilab</a:t>
            </a:r>
            <a:r>
              <a:rPr lang="ru-RU" sz="3600" dirty="0" smtClean="0"/>
              <a:t> – это язык структурного программирования не имеющий, в отличие от </a:t>
            </a:r>
            <a:r>
              <a:rPr lang="ru-RU" sz="3600" b="1" dirty="0" err="1" smtClean="0">
                <a:solidFill>
                  <a:schemeClr val="accent3"/>
                </a:solidFill>
              </a:rPr>
              <a:t>Matlab</a:t>
            </a:r>
            <a:r>
              <a:rPr lang="ru-RU" sz="3600" dirty="0" smtClean="0"/>
              <a:t>, средств для работы с объектами.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" y="838200"/>
            <a:ext cx="7772400" cy="5169091"/>
          </a:xfrm>
        </p:spPr>
        <p:txBody>
          <a:bodyPr/>
          <a:lstStyle/>
          <a:p>
            <a:r>
              <a:rPr lang="ru-RU" sz="3600" b="1" i="1" dirty="0" smtClean="0"/>
              <a:t>Переменные не описываются, а создаются путем присвоения им начального значения, например так:</a:t>
            </a: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= 1</a:t>
            </a: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b='Hello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'</a:t>
            </a:r>
          </a:p>
          <a:p>
            <a:pPr fontAlgn="base">
              <a:buNone/>
            </a:pP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c=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 %</a:t>
            </a:r>
            <a:r>
              <a:rPr lang="ru-RU" sz="3600" b="1" dirty="0" err="1" smtClean="0">
                <a:solidFill>
                  <a:schemeClr val="bg2">
                    <a:lumMod val="25000"/>
                  </a:schemeClr>
                </a:solidFill>
              </a:rPr>
              <a:t>t</a:t>
            </a:r>
            <a:endParaRPr lang="ru-RU" sz="36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38200" y="381000"/>
            <a:ext cx="7848600" cy="5943600"/>
          </a:xfrm>
        </p:spPr>
        <p:txBody>
          <a:bodyPr>
            <a:normAutofit fontScale="85000" lnSpcReduction="20000"/>
          </a:bodyPr>
          <a:lstStyle/>
          <a:p>
            <a:pPr marL="179388" indent="358775"/>
            <a:r>
              <a:rPr lang="ru-RU" sz="4200" b="1" i="1" dirty="0" smtClean="0"/>
              <a:t>Вследствие Unix-корней системы, важен регистр букв в имени переменных, например:</a:t>
            </a:r>
          </a:p>
          <a:p>
            <a:pPr marL="538163" indent="-269875" fontAlgn="base">
              <a:buNone/>
            </a:pPr>
            <a:r>
              <a:rPr lang="en-US" sz="2900" b="1" dirty="0" smtClean="0">
                <a:solidFill>
                  <a:schemeClr val="bg2">
                    <a:lumMod val="25000"/>
                  </a:schemeClr>
                </a:solidFill>
              </a:rPr>
              <a:t>--&gt;d=3;D='</a:t>
            </a: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три</a:t>
            </a:r>
            <a:r>
              <a:rPr lang="en-US" sz="2900" b="1" dirty="0" smtClean="0">
                <a:solidFill>
                  <a:schemeClr val="bg2">
                    <a:lumMod val="25000"/>
                  </a:schemeClr>
                </a:solidFill>
              </a:rPr>
              <a:t>';</a:t>
            </a:r>
            <a:endParaRPr lang="ru-RU" sz="29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8163" indent="-269875" fontAlgn="base">
              <a:buNone/>
            </a:pPr>
            <a:r>
              <a:rPr lang="en-US" sz="2900" b="1" dirty="0" smtClean="0">
                <a:solidFill>
                  <a:schemeClr val="bg2">
                    <a:lumMod val="25000"/>
                  </a:schemeClr>
                </a:solidFill>
              </a:rPr>
              <a:t>--&gt;d*3</a:t>
            </a:r>
            <a:endParaRPr lang="ru-RU" sz="29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8163" indent="-269875" fontAlgn="base">
              <a:buNone/>
            </a:pPr>
            <a:r>
              <a:rPr lang="en-US" sz="2900" b="1" dirty="0" err="1" smtClean="0">
                <a:solidFill>
                  <a:schemeClr val="bg2">
                    <a:lumMod val="25000"/>
                  </a:schemeClr>
                </a:solidFill>
              </a:rPr>
              <a:t>ans</a:t>
            </a:r>
            <a:r>
              <a:rPr lang="en-US" sz="2900" b="1" dirty="0" smtClean="0">
                <a:solidFill>
                  <a:schemeClr val="bg2">
                    <a:lumMod val="25000"/>
                  </a:schemeClr>
                </a:solidFill>
              </a:rPr>
              <a:t> =</a:t>
            </a:r>
            <a:endParaRPr lang="ru-RU" sz="29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538163" indent="-269875" fontAlgn="base">
              <a:buNone/>
            </a:pPr>
            <a:r>
              <a:rPr lang="en-US" sz="2900" b="1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9.0</a:t>
            </a:r>
          </a:p>
          <a:p>
            <a:pPr marL="538163" indent="-269875" fontAlgn="base">
              <a:buNone/>
            </a:pP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--&gt;D*3</a:t>
            </a:r>
          </a:p>
          <a:p>
            <a:pPr marL="538163" indent="-269875" fontAlgn="base">
              <a:buNone/>
            </a:pP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!--</a:t>
            </a:r>
            <a:r>
              <a:rPr lang="ru-RU" sz="2900" b="1" dirty="0" err="1" smtClean="0">
                <a:solidFill>
                  <a:schemeClr val="bg2">
                    <a:lumMod val="25000"/>
                  </a:schemeClr>
                </a:solidFill>
              </a:rPr>
              <a:t>error</a:t>
            </a: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 144 </a:t>
            </a:r>
          </a:p>
          <a:p>
            <a:pPr marL="538163" indent="-269875" fontAlgn="base">
              <a:buNone/>
            </a:pP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Операция для заданных операндов не определена.</a:t>
            </a:r>
          </a:p>
          <a:p>
            <a:pPr marL="538163" indent="-269875" fontAlgn="base">
              <a:buNone/>
            </a:pP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--&gt;D+' – это текст'</a:t>
            </a:r>
          </a:p>
          <a:p>
            <a:pPr marL="538163" indent="-269875" fontAlgn="base">
              <a:buNone/>
            </a:pPr>
            <a:r>
              <a:rPr lang="ru-RU" sz="2900" b="1" dirty="0" err="1" smtClean="0">
                <a:solidFill>
                  <a:schemeClr val="bg2">
                    <a:lumMod val="25000"/>
                  </a:schemeClr>
                </a:solidFill>
              </a:rPr>
              <a:t>ans</a:t>
            </a: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 =</a:t>
            </a:r>
          </a:p>
          <a:p>
            <a:pPr marL="538163" indent="-269875" fontAlgn="base">
              <a:buNone/>
            </a:pPr>
            <a:r>
              <a:rPr lang="ru-RU" sz="2900" b="1" dirty="0" smtClean="0">
                <a:solidFill>
                  <a:schemeClr val="bg2">
                    <a:lumMod val="25000"/>
                  </a:schemeClr>
                </a:solidFill>
              </a:rPr>
              <a:t>   три – это текст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500" dirty="0" smtClean="0"/>
              <a:t>Глобальные и локальные переменные</a:t>
            </a:r>
            <a:endParaRPr lang="ru-RU" sz="45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def_base=2 //глобальная переменная</a:t>
            </a:r>
          </a:p>
          <a:p>
            <a:pPr fontAlgn="base"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function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rez=log_b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num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base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fontAlgn="base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chk_log=%f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//локальная переменная</a:t>
            </a:r>
          </a:p>
          <a:p>
            <a:pPr fontAlgn="base">
              <a:buNone/>
            </a:pP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rez=log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num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)/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log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base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fontAlgn="base">
              <a:buNone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endfunction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Описание функции</a:t>
            </a:r>
            <a:endParaRPr lang="ru-RU" sz="4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1524000"/>
            <a:ext cx="7924800" cy="4483291"/>
          </a:xfrm>
        </p:spPr>
        <p:txBody>
          <a:bodyPr/>
          <a:lstStyle/>
          <a:p>
            <a:pPr fontAlgn="base">
              <a:buNone/>
            </a:pPr>
            <a:r>
              <a:rPr lang="ru-RU" b="1" dirty="0" err="1" smtClean="0"/>
              <a:t>function</a:t>
            </a:r>
            <a:r>
              <a:rPr lang="ru-RU" dirty="0" smtClean="0"/>
              <a:t> [выходные параметры]</a:t>
            </a:r>
            <a:r>
              <a:rPr lang="ru-RU" dirty="0" err="1" smtClean="0"/>
              <a:t>=имя_функции</a:t>
            </a:r>
            <a:r>
              <a:rPr lang="ru-RU" dirty="0" smtClean="0"/>
              <a:t>(входные параметры)</a:t>
            </a:r>
          </a:p>
          <a:p>
            <a:pPr fontAlgn="base">
              <a:buNone/>
            </a:pPr>
            <a:r>
              <a:rPr lang="ru-RU" dirty="0" smtClean="0"/>
              <a:t>   …</a:t>
            </a:r>
          </a:p>
          <a:p>
            <a:pPr fontAlgn="base">
              <a:buNone/>
            </a:pPr>
            <a:r>
              <a:rPr lang="ru-RU" dirty="0" smtClean="0"/>
              <a:t>   тело функции</a:t>
            </a:r>
          </a:p>
          <a:p>
            <a:pPr fontAlgn="base">
              <a:buNone/>
            </a:pPr>
            <a:r>
              <a:rPr lang="ru-RU" dirty="0" smtClean="0"/>
              <a:t>   …</a:t>
            </a:r>
          </a:p>
          <a:p>
            <a:pPr fontAlgn="base">
              <a:buNone/>
            </a:pPr>
            <a:r>
              <a:rPr lang="ru-RU" dirty="0" smtClean="0"/>
              <a:t>   [выходные параметры]=…</a:t>
            </a:r>
          </a:p>
          <a:p>
            <a:pPr fontAlgn="base">
              <a:buNone/>
            </a:pPr>
            <a:r>
              <a:rPr lang="ru-RU" b="1" dirty="0" err="1" smtClean="0"/>
              <a:t>endfunction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Линейный процесс вычислений</a:t>
            </a:r>
            <a:endParaRPr lang="ru-RU" sz="4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90600" y="1524000"/>
            <a:ext cx="7696200" cy="4483291"/>
          </a:xfrm>
        </p:spPr>
        <p:txBody>
          <a:bodyPr/>
          <a:lstStyle/>
          <a:p>
            <a:pPr fontAlgn="base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function [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outS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]=Hello1(Name)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outS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='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Привет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, '+Name+'!'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endfunction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u="sng" dirty="0" smtClean="0"/>
              <a:t>Вот пример выполнения этой функции: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--&gt;Hello1('незнакомец')</a:t>
            </a:r>
          </a:p>
          <a:p>
            <a:pPr fontAlgn="base">
              <a:buNone/>
            </a:pP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ans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=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Привет, Незнакомец!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bc9e8397ff442274fd05b236d89f35dd956364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67</TotalTime>
  <Words>1006</Words>
  <Application>Microsoft Office PowerPoint</Application>
  <PresentationFormat>Экран (4:3)</PresentationFormat>
  <Paragraphs>198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Cambria</vt:lpstr>
      <vt:lpstr>Rockwell</vt:lpstr>
      <vt:lpstr>Rockwell Condensed</vt:lpstr>
      <vt:lpstr>Wingdings</vt:lpstr>
      <vt:lpstr>Дерево</vt:lpstr>
      <vt:lpstr>БЛОЧНОЕ ПРОГРАММИРОВАНИЕ В SCILAB  </vt:lpstr>
      <vt:lpstr>Что такое Scilab</vt:lpstr>
      <vt:lpstr>Редактор SciPad </vt:lpstr>
      <vt:lpstr>Стандартные конструкции встроенного языка</vt:lpstr>
      <vt:lpstr>Презентация PowerPoint</vt:lpstr>
      <vt:lpstr>Презентация PowerPoint</vt:lpstr>
      <vt:lpstr>Глобальные и локальные переменные</vt:lpstr>
      <vt:lpstr>Описание функции</vt:lpstr>
      <vt:lpstr>Линейный процесс вычислений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Операторы ветвления</vt:lpstr>
      <vt:lpstr>Презентация PowerPoint</vt:lpstr>
      <vt:lpstr>Новый вид функции с проверкой входных данных на корректность:</vt:lpstr>
      <vt:lpstr>Способ использования прост:</vt:lpstr>
      <vt:lpstr>Общий вид оператора множественного выбора</vt:lpstr>
      <vt:lpstr>Презентация PowerPoint</vt:lpstr>
      <vt:lpstr>Циклы</vt:lpstr>
      <vt:lpstr>Презентация PowerPoint</vt:lpstr>
      <vt:lpstr>Счетный оператор цикла:</vt:lpstr>
      <vt:lpstr>Презентация PowerPoint</vt:lpstr>
      <vt:lpstr>Цикл while.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Программирование в системе Scilab </dc:title>
  <dc:creator>Администратор</dc:creator>
  <cp:lastModifiedBy>TeachRoom</cp:lastModifiedBy>
  <cp:revision>12</cp:revision>
  <dcterms:created xsi:type="dcterms:W3CDTF">2014-12-29T20:03:07Z</dcterms:created>
  <dcterms:modified xsi:type="dcterms:W3CDTF">2020-11-16T10:02:31Z</dcterms:modified>
</cp:coreProperties>
</file>