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7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313E-2AAD-41B8-BFFD-D7A26E10A13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6CA4E9F-4764-459D-895A-4DAA7735881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482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313E-2AAD-41B8-BFFD-D7A26E10A13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4E9F-4764-459D-895A-4DAA77358816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53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313E-2AAD-41B8-BFFD-D7A26E10A13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4E9F-4764-459D-895A-4DAA7735881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414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313E-2AAD-41B8-BFFD-D7A26E10A13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4E9F-4764-459D-895A-4DAA77358816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867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313E-2AAD-41B8-BFFD-D7A26E10A13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4E9F-4764-459D-895A-4DAA7735881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11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313E-2AAD-41B8-BFFD-D7A26E10A13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4E9F-4764-459D-895A-4DAA77358816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633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313E-2AAD-41B8-BFFD-D7A26E10A13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4E9F-4764-459D-895A-4DAA77358816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301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313E-2AAD-41B8-BFFD-D7A26E10A13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4E9F-4764-459D-895A-4DAA77358816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953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313E-2AAD-41B8-BFFD-D7A26E10A13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4E9F-4764-459D-895A-4DAA773588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07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0313E-2AAD-41B8-BFFD-D7A26E10A13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4E9F-4764-459D-895A-4DAA77358816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90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E20313E-2AAD-41B8-BFFD-D7A26E10A13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A4E9F-4764-459D-895A-4DAA77358816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2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0313E-2AAD-41B8-BFFD-D7A26E10A130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6CA4E9F-4764-459D-895A-4DAA7735881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283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336473-7C7D-42B8-B643-33452F9A08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подготовки к ОГЭ по теме: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«Задание №11: «Графики функций»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1A29552-61EC-4C4E-881F-C40D36DE88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6765" y="3998499"/>
            <a:ext cx="9144000" cy="1655762"/>
          </a:xfrm>
        </p:spPr>
        <p:txBody>
          <a:bodyPr/>
          <a:lstStyle/>
          <a:p>
            <a:r>
              <a:rPr lang="ru-RU" dirty="0"/>
              <a:t>Подготовила: </a:t>
            </a:r>
            <a:r>
              <a:rPr lang="ru-RU" dirty="0" err="1"/>
              <a:t>Колиенко</a:t>
            </a:r>
            <a:r>
              <a:rPr lang="ru-RU" dirty="0"/>
              <a:t> Т.М. учитель математики </a:t>
            </a:r>
          </a:p>
          <a:p>
            <a:r>
              <a:rPr lang="ru-RU" dirty="0"/>
              <a:t>МБОУ «СОШ№5» с. Садовое</a:t>
            </a:r>
          </a:p>
        </p:txBody>
      </p:sp>
    </p:spTree>
    <p:extLst>
      <p:ext uri="{BB962C8B-B14F-4D97-AF65-F5344CB8AC3E}">
        <p14:creationId xmlns:p14="http://schemas.microsoft.com/office/powerpoint/2010/main" val="393034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A5D76-F0AC-475C-9528-0FB7FC2E7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7337" y="343002"/>
            <a:ext cx="9603275" cy="1049235"/>
          </a:xfrm>
        </p:spPr>
        <p:txBody>
          <a:bodyPr>
            <a:normAutofit/>
          </a:bodyPr>
          <a:lstStyle/>
          <a:p>
            <a:r>
              <a:rPr lang="ru-RU" sz="2800" dirty="0"/>
              <a:t>Зависимость расположения графиков квадратичной функции от коэффициентов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CCAF6A60-9729-4115-82D2-E4BE901A56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930" y="2016124"/>
            <a:ext cx="7218304" cy="4037357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9A07FF90-30DF-4BCB-AFFE-44F1A00EFCDC}"/>
              </a:ext>
            </a:extLst>
          </p:cNvPr>
          <p:cNvSpPr/>
          <p:nvPr/>
        </p:nvSpPr>
        <p:spPr>
          <a:xfrm>
            <a:off x="10244244" y="602593"/>
            <a:ext cx="13491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/>
              <a:t>а </a:t>
            </a:r>
            <a:r>
              <a:rPr lang="ru-RU" sz="2800" dirty="0"/>
              <a:t>и </a:t>
            </a:r>
            <a:r>
              <a:rPr lang="ru-RU" sz="2800" b="1" u="sng" dirty="0"/>
              <a:t>с</a:t>
            </a:r>
          </a:p>
        </p:txBody>
      </p:sp>
    </p:spTree>
    <p:extLst>
      <p:ext uri="{BB962C8B-B14F-4D97-AF65-F5344CB8AC3E}">
        <p14:creationId xmlns:p14="http://schemas.microsoft.com/office/powerpoint/2010/main" val="84686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63AF85C-D114-4C84-9DA8-5F9419E69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261" y="252619"/>
            <a:ext cx="8560904" cy="4359137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B966CC15-D375-4932-A8C8-9FA0C5938608}"/>
              </a:ext>
            </a:extLst>
          </p:cNvPr>
          <p:cNvSpPr/>
          <p:nvPr/>
        </p:nvSpPr>
        <p:spPr>
          <a:xfrm>
            <a:off x="2195593" y="3959952"/>
            <a:ext cx="25884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2           3          1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F7B307B-FE35-4AA6-970D-B0D066754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010" y="252619"/>
            <a:ext cx="463825" cy="331304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F874AD71-5F0C-41DE-B342-814E29EC2C1A}"/>
              </a:ext>
            </a:extLst>
          </p:cNvPr>
          <p:cNvSpPr/>
          <p:nvPr/>
        </p:nvSpPr>
        <p:spPr>
          <a:xfrm>
            <a:off x="1633233" y="214591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17846795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109CCA8-E9A2-4F2F-BA5D-B7F5AB246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451" y="463826"/>
            <a:ext cx="9406401" cy="4744278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46637D2F-B85F-4B7D-A575-4ED0C74E27D9}"/>
              </a:ext>
            </a:extLst>
          </p:cNvPr>
          <p:cNvSpPr/>
          <p:nvPr/>
        </p:nvSpPr>
        <p:spPr>
          <a:xfrm>
            <a:off x="1981041" y="4838772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1</a:t>
            </a:r>
            <a:r>
              <a:rPr lang="en-US" dirty="0"/>
              <a:t>            </a:t>
            </a:r>
            <a:r>
              <a:rPr lang="ru-RU" dirty="0"/>
              <a:t>2</a:t>
            </a:r>
            <a:r>
              <a:rPr lang="en-US" dirty="0"/>
              <a:t>            3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451A9378-5D97-436D-8688-B94C3BCAF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235" y="563217"/>
            <a:ext cx="463825" cy="331304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D42B659-72B7-4F99-9F53-6C75964420F4}"/>
              </a:ext>
            </a:extLst>
          </p:cNvPr>
          <p:cNvSpPr/>
          <p:nvPr/>
        </p:nvSpPr>
        <p:spPr>
          <a:xfrm>
            <a:off x="1321235" y="463826"/>
            <a:ext cx="375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4274641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587812EB-CA7D-47F8-BF76-B2037E0013F2}"/>
              </a:ext>
            </a:extLst>
          </p:cNvPr>
          <p:cNvSpPr/>
          <p:nvPr/>
        </p:nvSpPr>
        <p:spPr>
          <a:xfrm>
            <a:off x="3938999" y="540891"/>
            <a:ext cx="43140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Лови ошибку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39B6C88-3EB8-4407-885B-42BABD840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088" y="1464221"/>
            <a:ext cx="8600660" cy="399567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E62891F5-D15A-43A2-91FF-D5827BC34768}"/>
              </a:ext>
            </a:extLst>
          </p:cNvPr>
          <p:cNvSpPr/>
          <p:nvPr/>
        </p:nvSpPr>
        <p:spPr>
          <a:xfrm>
            <a:off x="1740859" y="1398104"/>
            <a:ext cx="626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6754E3B-EF28-4596-9450-6AD4366F5B3D}"/>
              </a:ext>
            </a:extLst>
          </p:cNvPr>
          <p:cNvSpPr/>
          <p:nvPr/>
        </p:nvSpPr>
        <p:spPr>
          <a:xfrm>
            <a:off x="2266122" y="5118655"/>
            <a:ext cx="22167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2            3            1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B14BC75-AE35-4145-82AD-0D689E1AAC04}"/>
              </a:ext>
            </a:extLst>
          </p:cNvPr>
          <p:cNvSpPr/>
          <p:nvPr/>
        </p:nvSpPr>
        <p:spPr>
          <a:xfrm>
            <a:off x="2266122" y="5156681"/>
            <a:ext cx="25974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3            2            1 </a:t>
            </a:r>
          </a:p>
        </p:txBody>
      </p:sp>
    </p:spTree>
    <p:extLst>
      <p:ext uri="{BB962C8B-B14F-4D97-AF65-F5344CB8AC3E}">
        <p14:creationId xmlns:p14="http://schemas.microsoft.com/office/powerpoint/2010/main" val="42325455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32ED380-5DB8-4670-A403-D7284377D7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417" y="225286"/>
            <a:ext cx="10323443" cy="5711687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90CC77DD-D1F6-4FB0-960D-580E440473C6}"/>
              </a:ext>
            </a:extLst>
          </p:cNvPr>
          <p:cNvSpPr/>
          <p:nvPr/>
        </p:nvSpPr>
        <p:spPr>
          <a:xfrm>
            <a:off x="1318432" y="5567641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1             2             3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E06EDD0-87E9-4735-B42D-3BE3F9DBBD8C}"/>
              </a:ext>
            </a:extLst>
          </p:cNvPr>
          <p:cNvSpPr/>
          <p:nvPr/>
        </p:nvSpPr>
        <p:spPr>
          <a:xfrm>
            <a:off x="1318432" y="5567641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3             2             1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A6E5CDD-1B05-49C3-9EDA-1B23ED3A1ED4}"/>
              </a:ext>
            </a:extLst>
          </p:cNvPr>
          <p:cNvSpPr/>
          <p:nvPr/>
        </p:nvSpPr>
        <p:spPr>
          <a:xfrm>
            <a:off x="100934" y="225286"/>
            <a:ext cx="1867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         2.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3695348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16C6FC8-DC2D-46CD-9194-F0591C52EE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57" y="166675"/>
            <a:ext cx="10490022" cy="5452247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789B521-A973-4374-99E4-42884E6B769D}"/>
              </a:ext>
            </a:extLst>
          </p:cNvPr>
          <p:cNvSpPr/>
          <p:nvPr/>
        </p:nvSpPr>
        <p:spPr>
          <a:xfrm>
            <a:off x="957209" y="5139395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3             1             2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A8759D8-8AC6-469D-824B-C850A6E5597D}"/>
              </a:ext>
            </a:extLst>
          </p:cNvPr>
          <p:cNvSpPr/>
          <p:nvPr/>
        </p:nvSpPr>
        <p:spPr>
          <a:xfrm>
            <a:off x="957209" y="5139395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3             2             1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AFEC687-7A04-47E9-BAA3-0675886DAF44}"/>
              </a:ext>
            </a:extLst>
          </p:cNvPr>
          <p:cNvSpPr/>
          <p:nvPr/>
        </p:nvSpPr>
        <p:spPr>
          <a:xfrm>
            <a:off x="334357" y="166675"/>
            <a:ext cx="9887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 3</a:t>
            </a:r>
            <a:r>
              <a:rPr lang="ru-RU" dirty="0"/>
              <a:t>.         </a:t>
            </a:r>
          </a:p>
        </p:txBody>
      </p:sp>
    </p:spTree>
    <p:extLst>
      <p:ext uri="{BB962C8B-B14F-4D97-AF65-F5344CB8AC3E}">
        <p14:creationId xmlns:p14="http://schemas.microsoft.com/office/powerpoint/2010/main" val="2798437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2000">
              <a:schemeClr val="accent2">
                <a:lumMod val="75000"/>
              </a:schemeClr>
            </a:gs>
            <a:gs pos="23000">
              <a:schemeClr val="accent5">
                <a:lumMod val="89000"/>
              </a:schemeClr>
            </a:gs>
            <a:gs pos="69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C46D51A-FD09-4B6B-8811-94AA05B7B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8725" y="678307"/>
            <a:ext cx="9603275" cy="1049235"/>
          </a:xfrm>
        </p:spPr>
        <p:txBody>
          <a:bodyPr>
            <a:noAutofit/>
          </a:bodyPr>
          <a:lstStyle/>
          <a:p>
            <a:r>
              <a:rPr lang="ru-RU" sz="8800" dirty="0"/>
              <a:t>Спасибо большое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415678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AE9317-780B-4F43-B95D-EABB30B7D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423" y="609062"/>
            <a:ext cx="8643154" cy="1086948"/>
          </a:xfrm>
        </p:spPr>
        <p:txBody>
          <a:bodyPr/>
          <a:lstStyle/>
          <a:p>
            <a:r>
              <a:rPr lang="ru-RU" dirty="0"/>
              <a:t>Рассмотрим функцию вида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C6ECB1F-36C9-47EA-BCDF-55F139EB7E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74423" y="1857449"/>
            <a:ext cx="8630446" cy="1086947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Y=</a:t>
            </a:r>
            <a:r>
              <a:rPr lang="en-US" sz="2800" dirty="0" err="1"/>
              <a:t>kx+b</a:t>
            </a:r>
            <a:r>
              <a:rPr lang="ru-RU" sz="2800" dirty="0"/>
              <a:t>, </a:t>
            </a:r>
            <a:r>
              <a:rPr lang="en-US" sz="2800" dirty="0"/>
              <a:t>k </a:t>
            </a:r>
            <a:r>
              <a:rPr lang="ru-RU" sz="2800" dirty="0"/>
              <a:t>и </a:t>
            </a:r>
            <a:r>
              <a:rPr lang="en-US" sz="2800" dirty="0"/>
              <a:t>b – </a:t>
            </a:r>
            <a:r>
              <a:rPr lang="ru-RU" sz="2800" dirty="0"/>
              <a:t>некоторые числа</a:t>
            </a:r>
          </a:p>
          <a:p>
            <a:r>
              <a:rPr lang="ru-RU" sz="2800" dirty="0"/>
              <a:t>Такую функцию называют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31F1DF1-97E1-4066-8F18-90E5DBD57D19}"/>
              </a:ext>
            </a:extLst>
          </p:cNvPr>
          <p:cNvSpPr/>
          <p:nvPr/>
        </p:nvSpPr>
        <p:spPr>
          <a:xfrm>
            <a:off x="6319919" y="2077442"/>
            <a:ext cx="52611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u="sng" dirty="0"/>
              <a:t>линейной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217E925-CCD4-420F-9CDA-ECD840F049AE}"/>
              </a:ext>
            </a:extLst>
          </p:cNvPr>
          <p:cNvSpPr/>
          <p:nvPr/>
        </p:nvSpPr>
        <p:spPr>
          <a:xfrm>
            <a:off x="1774423" y="4078014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График линейной функции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05313F7-8153-4EFC-AB80-555FF93225C0}"/>
              </a:ext>
            </a:extLst>
          </p:cNvPr>
          <p:cNvSpPr/>
          <p:nvPr/>
        </p:nvSpPr>
        <p:spPr>
          <a:xfrm>
            <a:off x="6319919" y="371459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u="sng" dirty="0"/>
              <a:t>прямая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FD2C885-6F1A-4058-980C-58E6CF8B8E46}"/>
              </a:ext>
            </a:extLst>
          </p:cNvPr>
          <p:cNvSpPr/>
          <p:nvPr/>
        </p:nvSpPr>
        <p:spPr>
          <a:xfrm>
            <a:off x="1774423" y="313426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Область определения: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EC824469-BC30-4B86-A229-476BBBD400B4}"/>
              </a:ext>
            </a:extLst>
          </p:cNvPr>
          <p:cNvSpPr/>
          <p:nvPr/>
        </p:nvSpPr>
        <p:spPr>
          <a:xfrm>
            <a:off x="5660591" y="3057882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u="sng" dirty="0">
                <a:latin typeface="Arial" panose="020B0604020202020204" pitchFamily="34" charset="0"/>
              </a:rPr>
              <a:t>множество всех действительных чисел </a:t>
            </a:r>
          </a:p>
          <a:p>
            <a:r>
              <a:rPr lang="ru-RU" sz="2400" u="sng" dirty="0">
                <a:latin typeface="Arial" panose="020B0604020202020204" pitchFamily="34" charset="0"/>
              </a:rPr>
              <a:t>(</a:t>
            </a:r>
            <a:r>
              <a:rPr lang="en-US" sz="2400" u="sng" dirty="0">
                <a:latin typeface="Arial" panose="020B0604020202020204" pitchFamily="34" charset="0"/>
              </a:rPr>
              <a:t>x – </a:t>
            </a:r>
            <a:r>
              <a:rPr lang="ru-RU" sz="2400" u="sng" dirty="0">
                <a:latin typeface="Arial" panose="020B0604020202020204" pitchFamily="34" charset="0"/>
              </a:rPr>
              <a:t>любое число)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738600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9F6C8D23-7DB4-4D6D-ABE6-3B8783C453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713" y="238538"/>
            <a:ext cx="9965635" cy="5832609"/>
          </a:xfrm>
        </p:spPr>
      </p:pic>
    </p:spTree>
    <p:extLst>
      <p:ext uri="{BB962C8B-B14F-4D97-AF65-F5344CB8AC3E}">
        <p14:creationId xmlns:p14="http://schemas.microsoft.com/office/powerpoint/2010/main" val="4856743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CE807E6-1795-4CCE-B65B-A536A7D72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48222" y="281116"/>
            <a:ext cx="8630446" cy="2607857"/>
          </a:xfrm>
        </p:spPr>
        <p:txBody>
          <a:bodyPr>
            <a:noAutofit/>
          </a:bodyPr>
          <a:lstStyle/>
          <a:p>
            <a:r>
              <a:rPr lang="ru-RU" sz="2800" b="1" dirty="0"/>
              <a:t>Вывод: </a:t>
            </a:r>
            <a:r>
              <a:rPr lang="ru-RU" sz="2800" dirty="0"/>
              <a:t>величина</a:t>
            </a:r>
            <a:r>
              <a:rPr lang="ru-RU" sz="2800" b="1" u="sng" dirty="0"/>
              <a:t> </a:t>
            </a:r>
            <a:r>
              <a:rPr lang="en-US" sz="2800" b="1" u="sng" dirty="0"/>
              <a:t>k</a:t>
            </a:r>
            <a:r>
              <a:rPr lang="ru-RU" sz="2800" b="1" u="sng" dirty="0"/>
              <a:t> </a:t>
            </a:r>
            <a:r>
              <a:rPr lang="ru-RU" sz="2800" dirty="0"/>
              <a:t>определяет наклон графика функции </a:t>
            </a:r>
            <a:r>
              <a:rPr lang="en-US" sz="2800" b="1" u="sng" dirty="0"/>
              <a:t>y=</a:t>
            </a:r>
            <a:r>
              <a:rPr lang="en-US" sz="2800" b="1" u="sng" dirty="0" err="1"/>
              <a:t>kx+b</a:t>
            </a:r>
            <a:endParaRPr lang="en-US" sz="2800" b="1" u="sng" dirty="0"/>
          </a:p>
          <a:p>
            <a:r>
              <a:rPr lang="ru-RU" sz="2800" dirty="0"/>
              <a:t>1. Если </a:t>
            </a:r>
            <a:r>
              <a:rPr lang="en-US" sz="2800" b="1" u="sng" dirty="0"/>
              <a:t>k&gt;0</a:t>
            </a:r>
            <a:r>
              <a:rPr lang="ru-RU" sz="2800" dirty="0"/>
              <a:t>, то линейная функция </a:t>
            </a:r>
            <a:r>
              <a:rPr lang="ru-RU" sz="2800" b="1" u="sng" dirty="0"/>
              <a:t>возрастает</a:t>
            </a:r>
            <a:r>
              <a:rPr lang="ru-RU" sz="2800" dirty="0"/>
              <a:t> (образуется острый угол)</a:t>
            </a:r>
          </a:p>
          <a:p>
            <a:r>
              <a:rPr lang="ru-RU" sz="2800" dirty="0"/>
              <a:t>2. Если </a:t>
            </a:r>
            <a:r>
              <a:rPr lang="en-US" sz="2800" b="1" u="sng" dirty="0"/>
              <a:t>k&lt;0</a:t>
            </a:r>
            <a:r>
              <a:rPr lang="ru-RU" sz="2800" dirty="0"/>
              <a:t>, то линейная функция </a:t>
            </a:r>
            <a:r>
              <a:rPr lang="ru-RU" sz="2800" b="1" u="sng" dirty="0"/>
              <a:t>убывает</a:t>
            </a:r>
            <a:r>
              <a:rPr lang="ru-RU" sz="2800" dirty="0"/>
              <a:t> </a:t>
            </a:r>
          </a:p>
          <a:p>
            <a:r>
              <a:rPr lang="ru-RU" sz="2800" dirty="0"/>
              <a:t>(образуется тупой угол) </a:t>
            </a:r>
          </a:p>
          <a:p>
            <a:r>
              <a:rPr lang="ru-RU" sz="2800" dirty="0"/>
              <a:t>3. Если</a:t>
            </a:r>
            <a:r>
              <a:rPr lang="ru-RU" sz="2800" b="1" u="sng" dirty="0"/>
              <a:t> </a:t>
            </a:r>
            <a:r>
              <a:rPr lang="en-US" sz="2800" b="1" u="sng" dirty="0"/>
              <a:t>k=0</a:t>
            </a:r>
            <a:r>
              <a:rPr lang="ru-RU" sz="2800" dirty="0"/>
              <a:t>, то график линейной функции</a:t>
            </a:r>
            <a:r>
              <a:rPr lang="ru-RU" sz="2800" b="1" u="sng" dirty="0"/>
              <a:t> параллелен оси абсцисс (или совпадает с ней)</a:t>
            </a:r>
          </a:p>
        </p:txBody>
      </p:sp>
    </p:spTree>
    <p:extLst>
      <p:ext uri="{BB962C8B-B14F-4D97-AF65-F5344CB8AC3E}">
        <p14:creationId xmlns:p14="http://schemas.microsoft.com/office/powerpoint/2010/main" val="2862364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7F3C341E-2C0D-4EFF-B786-2022F401A8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1722" y="145771"/>
            <a:ext cx="9925877" cy="4333463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300CD248-92A6-483C-987F-B4B036BDC076}"/>
              </a:ext>
            </a:extLst>
          </p:cNvPr>
          <p:cNvSpPr/>
          <p:nvPr/>
        </p:nvSpPr>
        <p:spPr>
          <a:xfrm>
            <a:off x="2320758" y="4109902"/>
            <a:ext cx="34494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1           2            3</a:t>
            </a:r>
          </a:p>
        </p:txBody>
      </p:sp>
    </p:spTree>
    <p:extLst>
      <p:ext uri="{BB962C8B-B14F-4D97-AF65-F5344CB8AC3E}">
        <p14:creationId xmlns:p14="http://schemas.microsoft.com/office/powerpoint/2010/main" val="18772048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83B805-9F73-4C92-A9CA-EA090CC2CB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8996" y="815604"/>
            <a:ext cx="8637073" cy="977621"/>
          </a:xfrm>
        </p:spPr>
        <p:txBody>
          <a:bodyPr>
            <a:normAutofit fontScale="90000"/>
          </a:bodyPr>
          <a:lstStyle/>
          <a:p>
            <a:r>
              <a:rPr lang="ru-RU" sz="4400" dirty="0"/>
              <a:t>Рассмотрим функцию вида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одзаголовок 2">
                <a:extLst>
                  <a:ext uri="{FF2B5EF4-FFF2-40B4-BE49-F238E27FC236}">
                    <a16:creationId xmlns:a16="http://schemas.microsoft.com/office/drawing/2014/main" xmlns="" id="{B0CB2C6D-CE47-41BF-A55D-2E070596B42D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2073332" y="2137157"/>
                <a:ext cx="8637072" cy="1928691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sz="2800" b="1" i="0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sz="2800" b="1" i="1" dirty="0" smtClean="0"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sz="2800" dirty="0"/>
                  <a:t>  </a:t>
                </a:r>
                <a:r>
                  <a:rPr lang="ru-RU" sz="2000" dirty="0"/>
                  <a:t>, </a:t>
                </a:r>
                <a:r>
                  <a:rPr lang="en-US" sz="2000" dirty="0"/>
                  <a:t>   – </a:t>
                </a:r>
                <a:r>
                  <a:rPr lang="ru-RU" sz="2000" dirty="0"/>
                  <a:t>коэффициент пропорциональности, </a:t>
                </a:r>
                <a:endParaRPr lang="ru-RU" dirty="0"/>
              </a:p>
            </p:txBody>
          </p:sp>
        </mc:Choice>
        <mc:Fallback>
          <p:sp>
            <p:nvSpPr>
              <p:cNvPr id="3" name="Подзаголовок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B0CB2C6D-CE47-41BF-A55D-2E070596B4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2073332" y="2137157"/>
                <a:ext cx="8637072" cy="1928691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763558E-F4CD-4BBC-A118-C224BC2F39A0}"/>
              </a:ext>
            </a:extLst>
          </p:cNvPr>
          <p:cNvSpPr/>
          <p:nvPr/>
        </p:nvSpPr>
        <p:spPr>
          <a:xfrm>
            <a:off x="6431674" y="3010682"/>
            <a:ext cx="50742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/>
              <a:t>обратная пропорциональность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8FB669C-A98C-4ED3-92C5-A6ADD5D056D1}"/>
              </a:ext>
            </a:extLst>
          </p:cNvPr>
          <p:cNvSpPr/>
          <p:nvPr/>
        </p:nvSpPr>
        <p:spPr>
          <a:xfrm>
            <a:off x="2088339" y="3804238"/>
            <a:ext cx="36230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Область определения: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8AB85CF-816C-4FD4-AD70-07F604CA91BB}"/>
              </a:ext>
            </a:extLst>
          </p:cNvPr>
          <p:cNvSpPr/>
          <p:nvPr/>
        </p:nvSpPr>
        <p:spPr>
          <a:xfrm>
            <a:off x="2088339" y="5280747"/>
            <a:ext cx="66811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График обратной пропорциональности – 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0656E05-49D4-4B29-9525-837D4B34AA09}"/>
              </a:ext>
            </a:extLst>
          </p:cNvPr>
          <p:cNvSpPr/>
          <p:nvPr/>
        </p:nvSpPr>
        <p:spPr>
          <a:xfrm>
            <a:off x="8968779" y="5268277"/>
            <a:ext cx="18215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/>
              <a:t>гипербола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2CCC015-654A-4BF3-91B8-F70776977C77}"/>
              </a:ext>
            </a:extLst>
          </p:cNvPr>
          <p:cNvSpPr/>
          <p:nvPr/>
        </p:nvSpPr>
        <p:spPr>
          <a:xfrm>
            <a:off x="5920779" y="3634126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u="sng" dirty="0"/>
              <a:t>множество всех действительных чисел, кроме нуля </a:t>
            </a:r>
          </a:p>
          <a:p>
            <a:r>
              <a:rPr lang="ru-RU" sz="2800" b="1" u="sng" dirty="0"/>
              <a:t>(</a:t>
            </a:r>
            <a:r>
              <a:rPr lang="en-US" sz="2800" b="1" u="sng" dirty="0"/>
              <a:t>x</a:t>
            </a:r>
            <a:r>
              <a:rPr lang="ru-RU" sz="2800" b="1" u="sng" dirty="0"/>
              <a:t> – любое число, кроме 0)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2CE8FA2F-36C6-461C-B577-868F23B3CF2E}"/>
              </a:ext>
            </a:extLst>
          </p:cNvPr>
          <p:cNvSpPr/>
          <p:nvPr/>
        </p:nvSpPr>
        <p:spPr>
          <a:xfrm>
            <a:off x="3215819" y="2367508"/>
            <a:ext cx="5212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/>
              <a:t>k</a:t>
            </a:r>
            <a:endParaRPr lang="ru-RU" sz="2400" b="1" u="sng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AB502AC1-2B77-447F-A028-4D090803D0F0}"/>
              </a:ext>
            </a:extLst>
          </p:cNvPr>
          <p:cNvSpPr/>
          <p:nvPr/>
        </p:nvSpPr>
        <p:spPr>
          <a:xfrm>
            <a:off x="2088339" y="3044207"/>
            <a:ext cx="50471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Такую функцию называют</a:t>
            </a:r>
            <a:endParaRPr lang="en-US" sz="280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106BC6FE-BD7E-46FB-BB4C-78BD97793976}"/>
              </a:ext>
            </a:extLst>
          </p:cNvPr>
          <p:cNvSpPr/>
          <p:nvPr/>
        </p:nvSpPr>
        <p:spPr>
          <a:xfrm>
            <a:off x="9095282" y="2403939"/>
            <a:ext cx="6928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/>
              <a:t>k≠0</a:t>
            </a:r>
            <a:endParaRPr lang="ru-RU" sz="2400" b="1" u="sng" dirty="0"/>
          </a:p>
        </p:txBody>
      </p:sp>
    </p:spTree>
    <p:extLst>
      <p:ext uri="{BB962C8B-B14F-4D97-AF65-F5344CB8AC3E}">
        <p14:creationId xmlns:p14="http://schemas.microsoft.com/office/powerpoint/2010/main" val="3404139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31AA7A-4826-4EFD-98B3-5AAF1F540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943" y="469668"/>
            <a:ext cx="9603275" cy="1049235"/>
          </a:xfrm>
        </p:spPr>
        <p:txBody>
          <a:bodyPr>
            <a:normAutofit fontScale="90000"/>
          </a:bodyPr>
          <a:lstStyle/>
          <a:p>
            <a:r>
              <a:rPr lang="ru-RU" dirty="0"/>
              <a:t>Зависимость расположения графиков функций обратной пропорциональности от значений </a:t>
            </a:r>
            <a:r>
              <a:rPr lang="en-US" b="1" u="sng" dirty="0"/>
              <a:t>k</a:t>
            </a:r>
            <a:endParaRPr lang="ru-RU" b="1" u="sng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7B937686-57AF-4BDA-9DAA-5A7DAE7FBE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958" y="2832962"/>
            <a:ext cx="6572250" cy="2505075"/>
          </a:xfr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3DCB1606-FC47-419C-90EB-D5998B9B44A4}"/>
              </a:ext>
            </a:extLst>
          </p:cNvPr>
          <p:cNvSpPr/>
          <p:nvPr/>
        </p:nvSpPr>
        <p:spPr>
          <a:xfrm>
            <a:off x="2000459" y="1974026"/>
            <a:ext cx="95047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Если </a:t>
            </a:r>
            <a:r>
              <a:rPr lang="en-US" b="1" u="sng" dirty="0"/>
              <a:t>k&gt;0</a:t>
            </a:r>
            <a:r>
              <a:rPr lang="ru-RU" dirty="0"/>
              <a:t>, то гипербола расположена в</a:t>
            </a:r>
            <a:r>
              <a:rPr lang="ru-RU" b="1" u="sng" dirty="0"/>
              <a:t> </a:t>
            </a:r>
            <a:r>
              <a:rPr lang="en-US" b="1" u="sng" dirty="0"/>
              <a:t>I </a:t>
            </a:r>
            <a:r>
              <a:rPr lang="ru-RU" dirty="0"/>
              <a:t>и </a:t>
            </a:r>
            <a:r>
              <a:rPr lang="en-US" b="1" u="sng" dirty="0"/>
              <a:t>III</a:t>
            </a:r>
            <a:r>
              <a:rPr lang="ru-RU" dirty="0"/>
              <a:t> координатных четвертях, функция</a:t>
            </a:r>
            <a:r>
              <a:rPr lang="ru-RU" b="1" u="sng" dirty="0"/>
              <a:t> убывает</a:t>
            </a:r>
          </a:p>
          <a:p>
            <a:r>
              <a:rPr lang="ru-RU" dirty="0"/>
              <a:t>Если </a:t>
            </a:r>
            <a:r>
              <a:rPr lang="en-US" b="1" u="sng" dirty="0"/>
              <a:t>k&lt;</a:t>
            </a:r>
            <a:r>
              <a:rPr lang="ru-RU" b="1" u="sng" dirty="0"/>
              <a:t>0</a:t>
            </a:r>
            <a:r>
              <a:rPr lang="ru-RU" dirty="0"/>
              <a:t>, то гипербола расположена во </a:t>
            </a:r>
            <a:r>
              <a:rPr lang="en-US" b="1" u="sng" dirty="0"/>
              <a:t>II</a:t>
            </a:r>
            <a:r>
              <a:rPr lang="ru-RU" dirty="0"/>
              <a:t> и</a:t>
            </a:r>
            <a:r>
              <a:rPr lang="ru-RU" b="1" u="sng" dirty="0"/>
              <a:t> </a:t>
            </a:r>
            <a:r>
              <a:rPr lang="en-US" b="1" u="sng" dirty="0"/>
              <a:t>IV</a:t>
            </a:r>
            <a:r>
              <a:rPr lang="ru-RU" b="1" u="sng" dirty="0"/>
              <a:t> </a:t>
            </a:r>
            <a:r>
              <a:rPr lang="ru-RU" dirty="0"/>
              <a:t>координатных четвертях, функция</a:t>
            </a:r>
            <a:r>
              <a:rPr lang="ru-RU" b="1" u="sng" dirty="0"/>
              <a:t> возрастает 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40666588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79B4BFED-E907-4288-9606-A6F38AAAD8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1965" y="490330"/>
            <a:ext cx="9899374" cy="5009322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F1C7B31-5553-45A4-9E05-1FF2D021FCA9}"/>
              </a:ext>
            </a:extLst>
          </p:cNvPr>
          <p:cNvSpPr/>
          <p:nvPr/>
        </p:nvSpPr>
        <p:spPr>
          <a:xfrm>
            <a:off x="2008428" y="4755082"/>
            <a:ext cx="26960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2             1            3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4F5B2B5-6A95-4245-BD65-DCD147407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965" y="490330"/>
            <a:ext cx="463825" cy="33130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E044478B-2472-41ED-912E-52D8702848F9}"/>
              </a:ext>
            </a:extLst>
          </p:cNvPr>
          <p:cNvSpPr/>
          <p:nvPr/>
        </p:nvSpPr>
        <p:spPr>
          <a:xfrm>
            <a:off x="1393836" y="452302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20811591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C443F49B-F99D-4D52-9C3A-1E786F03F871}"/>
              </a:ext>
            </a:extLst>
          </p:cNvPr>
          <p:cNvSpPr/>
          <p:nvPr/>
        </p:nvSpPr>
        <p:spPr>
          <a:xfrm>
            <a:off x="1995572" y="717826"/>
            <a:ext cx="49618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Рассмотрим функцию вида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>
                <a:extLst>
                  <a:ext uri="{FF2B5EF4-FFF2-40B4-BE49-F238E27FC236}">
                    <a16:creationId xmlns:a16="http://schemas.microsoft.com/office/drawing/2014/main" xmlns="" id="{49E60333-A033-4D45-B49A-707CBC0345C6}"/>
                  </a:ext>
                </a:extLst>
              </p:cNvPr>
              <p:cNvSpPr/>
              <p:nvPr/>
            </p:nvSpPr>
            <p:spPr>
              <a:xfrm>
                <a:off x="1995572" y="1601065"/>
                <a:ext cx="9003731" cy="5329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ru-RU" sz="2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800" b="1" i="1" smtClean="0">
                        <a:latin typeface="Cambria Math" panose="02040503050406030204" pitchFamily="18" charset="0"/>
                      </a:rPr>
                      <m:t>𝒂</m:t>
                    </m:r>
                    <m:sSup>
                      <m:sSup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ru-RU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ru-RU" sz="28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sz="2800" b="1" i="1" smtClean="0">
                        <a:latin typeface="Cambria Math" panose="02040503050406030204" pitchFamily="18" charset="0"/>
                      </a:rPr>
                      <m:t>𝒃𝒙</m:t>
                    </m:r>
                    <m:r>
                      <a:rPr lang="ru-RU" sz="28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ru-RU" sz="2800" b="1" i="1" smtClean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ru-RU" sz="2800" b="1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ru-RU" sz="2800" b="0" i="0" smtClean="0">
                        <a:latin typeface="Cambria Math" panose="02040503050406030204" pitchFamily="18" charset="0"/>
                      </a:rPr>
                      <m:t>, а, 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и с </m:t>
                    </m:r>
                    <m:r>
                      <a:rPr lang="ru-RU" sz="2800" b="0" i="0" smtClean="0">
                        <a:latin typeface="Cambria Math" panose="02040503050406030204" pitchFamily="18" charset="0"/>
                      </a:rPr>
                      <m:t>−некоторые числа, </m:t>
                    </m:r>
                    <m:r>
                      <a:rPr lang="ru-RU" sz="2800" b="1" i="0" smtClean="0">
                        <a:latin typeface="Cambria Math" panose="02040503050406030204" pitchFamily="18" charset="0"/>
                      </a:rPr>
                      <m:t>а</m:t>
                    </m:r>
                    <m:r>
                      <a:rPr lang="ru-RU" sz="2800" b="1" i="1" smtClean="0">
                        <a:latin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ru-RU" sz="2800" b="1" dirty="0"/>
                  <a:t>0</a:t>
                </a:r>
              </a:p>
            </p:txBody>
          </p:sp>
        </mc:Choice>
        <mc:Fallback xmlns="">
          <p:sp>
            <p:nvSpPr>
              <p:cNvPr id="4" name="Прямоугольник 3">
                <a:extLst>
                  <a:ext uri="{FF2B5EF4-FFF2-40B4-BE49-F238E27FC236}">
                    <a16:creationId xmlns:a16="http://schemas.microsoft.com/office/drawing/2014/main" id="{49E60333-A033-4D45-B49A-707CBC0345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5572" y="1601065"/>
                <a:ext cx="9003731" cy="532966"/>
              </a:xfrm>
              <a:prstGeom prst="rect">
                <a:avLst/>
              </a:prstGeom>
              <a:blipFill>
                <a:blip r:embed="rId2"/>
                <a:stretch>
                  <a:fillRect t="-10345" b="-321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9F7D4B1-FD25-4B31-8291-7E5335659B6D}"/>
              </a:ext>
            </a:extLst>
          </p:cNvPr>
          <p:cNvSpPr/>
          <p:nvPr/>
        </p:nvSpPr>
        <p:spPr>
          <a:xfrm>
            <a:off x="1933830" y="2342034"/>
            <a:ext cx="41776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Такую функцию называют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AF7FD80-D14A-486D-87AE-D417953F1671}"/>
              </a:ext>
            </a:extLst>
          </p:cNvPr>
          <p:cNvSpPr/>
          <p:nvPr/>
        </p:nvSpPr>
        <p:spPr>
          <a:xfrm>
            <a:off x="6381969" y="2342034"/>
            <a:ext cx="23987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/>
              <a:t>квадратичной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2D7BAA99-0D83-47BA-B101-02A16D452F0A}"/>
              </a:ext>
            </a:extLst>
          </p:cNvPr>
          <p:cNvSpPr/>
          <p:nvPr/>
        </p:nvSpPr>
        <p:spPr>
          <a:xfrm>
            <a:off x="1933830" y="3225273"/>
            <a:ext cx="36230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Область определения:</a:t>
            </a: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D879C36-0453-46F0-9C49-BC0981DB5BF3}"/>
              </a:ext>
            </a:extLst>
          </p:cNvPr>
          <p:cNvSpPr/>
          <p:nvPr/>
        </p:nvSpPr>
        <p:spPr>
          <a:xfrm>
            <a:off x="5956118" y="3225273"/>
            <a:ext cx="626427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/>
              <a:t>множество всех действительных </a:t>
            </a:r>
            <a:endParaRPr lang="ru-RU" sz="2800" b="1" u="sng" dirty="0" smtClean="0"/>
          </a:p>
          <a:p>
            <a:r>
              <a:rPr lang="ru-RU" sz="2800" b="1" u="sng" dirty="0" smtClean="0"/>
              <a:t>чисел </a:t>
            </a:r>
            <a:endParaRPr lang="ru-RU" sz="2800" b="1" u="sng" dirty="0"/>
          </a:p>
          <a:p>
            <a:r>
              <a:rPr lang="ru-RU" sz="2800" b="1" u="sng" dirty="0"/>
              <a:t>( </a:t>
            </a:r>
            <a:r>
              <a:rPr lang="en-US" sz="2800" b="1" u="sng" dirty="0"/>
              <a:t>x</a:t>
            </a:r>
            <a:r>
              <a:rPr lang="ru-RU" sz="2800" b="1" u="sng" dirty="0"/>
              <a:t> – любое число)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9B348B0F-2C74-4745-9437-56713A42E8BB}"/>
              </a:ext>
            </a:extLst>
          </p:cNvPr>
          <p:cNvSpPr/>
          <p:nvPr/>
        </p:nvSpPr>
        <p:spPr>
          <a:xfrm>
            <a:off x="1933830" y="4610268"/>
            <a:ext cx="52443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График квадратичной функции -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B5CCC26E-ACC6-4022-BCDB-024259E43240}"/>
              </a:ext>
            </a:extLst>
          </p:cNvPr>
          <p:cNvSpPr/>
          <p:nvPr/>
        </p:nvSpPr>
        <p:spPr>
          <a:xfrm>
            <a:off x="7310911" y="4587871"/>
            <a:ext cx="16693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/>
              <a:t>парабола</a:t>
            </a:r>
          </a:p>
        </p:txBody>
      </p:sp>
    </p:spTree>
    <p:extLst>
      <p:ext uri="{BB962C8B-B14F-4D97-AF65-F5344CB8AC3E}">
        <p14:creationId xmlns:p14="http://schemas.microsoft.com/office/powerpoint/2010/main" val="32297198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160</TotalTime>
  <Words>319</Words>
  <Application>Microsoft Office PowerPoint</Application>
  <PresentationFormat>Произвольный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Галерея</vt:lpstr>
      <vt:lpstr>Урок подготовки к ОГЭ по теме: «Задание №11: «Графики функций»</vt:lpstr>
      <vt:lpstr>Рассмотрим функцию вида</vt:lpstr>
      <vt:lpstr>Презентация PowerPoint</vt:lpstr>
      <vt:lpstr>Презентация PowerPoint</vt:lpstr>
      <vt:lpstr>Презентация PowerPoint</vt:lpstr>
      <vt:lpstr>Рассмотрим функцию вида</vt:lpstr>
      <vt:lpstr>Зависимость расположения графиков функций обратной пропорциональности от значений k</vt:lpstr>
      <vt:lpstr>Презентация PowerPoint</vt:lpstr>
      <vt:lpstr>Презентация PowerPoint</vt:lpstr>
      <vt:lpstr>Зависимость расположения графиков квадратичной функции от коэффициентов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большое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подготовки к ОГЭ по теме: «Задание №11: «Графики функций»</dc:title>
  <dc:creator>Алексей Маляревский</dc:creator>
  <cp:lastModifiedBy>Андрей</cp:lastModifiedBy>
  <cp:revision>17</cp:revision>
  <dcterms:created xsi:type="dcterms:W3CDTF">2019-11-17T09:20:33Z</dcterms:created>
  <dcterms:modified xsi:type="dcterms:W3CDTF">2019-11-19T05:41:20Z</dcterms:modified>
</cp:coreProperties>
</file>