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64" r:id="rId17"/>
    <p:sldId id="26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6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59D241C-BED8-4240-83F3-1101E627E3A4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AFE36DA-6E68-411D-A9E4-D348CA1CF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C500B-8357-4DDE-A6C0-1C0FE832014B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07494-73AE-4DD9-828D-4ECE4F78DD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84D2D-6078-4B45-BFA0-F2C7717316B0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69780-83C5-4C5D-A4BA-42E7F7FC6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652FB-C4B0-43C3-AE4B-AFDF160E968E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28DBA-71F8-4723-A3C9-7FFB32FEF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0D557A-6512-45F1-8890-D9CD68ECF7BB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97DB10-44DE-4ADD-9E1C-53318BC74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5CA241-846D-4805-86D7-D20889D08742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D36454-FD2E-4EAD-BDCC-32D5CBF79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A91606-F4A0-4F04-A6A9-B53FF0A292A7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536A57-F340-487C-9B10-0744A0F97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DD7699-A387-474C-A9F0-43C38E4A9B74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8E62D13-49A5-4D5C-97BE-E7AF3E2FB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D1590-DA43-4647-9F3A-FB83E598A020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D7991-EF94-4E5C-971D-F27D9A2B1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B57013-AABC-4A24-8F36-55DAAD2E7382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ED718E-CF24-4C5C-AF33-7501337E8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E4B1DDE-7F95-4749-BD5C-CBEE48A1CAC3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2CD3DB2-25CE-428A-AB94-1B903600D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3CFC0B1-9D83-4ADA-AD3E-D55A61351496}" type="datetimeFigureOut">
              <a:rPr lang="ru-RU"/>
              <a:pPr>
                <a:defRPr/>
              </a:pPr>
              <a:t>11.04.2012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EF92CA3-6243-4C52-BD9E-22989A1AF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C00000"/>
                </a:solidFill>
              </a:rPr>
              <a:t>Чтение</a:t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 Изобразительное искусство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r>
              <a:rPr lang="ru-RU" sz="4000" b="1" i="1" smtClean="0">
                <a:solidFill>
                  <a:srgbClr val="002060"/>
                </a:solidFill>
              </a:rPr>
              <a:t>3 класс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8" name="Picture 4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341438"/>
            <a:ext cx="4608513" cy="44640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2" name="Picture 4" descr="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484313"/>
            <a:ext cx="4608512" cy="43926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6" name="Picture 4" descr="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557338"/>
            <a:ext cx="4319587" cy="42481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481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4820" name="Picture 4" descr="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484313"/>
            <a:ext cx="4679950" cy="4321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5844" name="Picture 4" descr="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1773238"/>
            <a:ext cx="4392613" cy="41036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6868" name="Picture 4" descr="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412875"/>
            <a:ext cx="5113338" cy="45989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282852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002060"/>
                </a:solidFill>
              </a:rPr>
              <a:t>Итог</a:t>
            </a:r>
            <a:br>
              <a:rPr lang="ru-RU" sz="4000" i="1" dirty="0" smtClean="0">
                <a:solidFill>
                  <a:srgbClr val="002060"/>
                </a:solidFill>
              </a:rPr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i="1" dirty="0">
                <a:solidFill>
                  <a:srgbClr val="0070C0"/>
                </a:solidFill>
              </a:rPr>
              <a:t>Если я набрал(а</a:t>
            </a:r>
            <a:r>
              <a:rPr lang="ru-RU" sz="3100" i="1" dirty="0" smtClean="0">
                <a:solidFill>
                  <a:srgbClr val="0070C0"/>
                </a:solidFill>
              </a:rPr>
              <a:t>)</a:t>
            </a:r>
            <a:br>
              <a:rPr lang="ru-RU" sz="3100" i="1" dirty="0" smtClean="0">
                <a:solidFill>
                  <a:srgbClr val="0070C0"/>
                </a:solidFill>
              </a:rPr>
            </a:br>
            <a:r>
              <a:rPr lang="ru-RU" sz="3100" dirty="0">
                <a:solidFill>
                  <a:srgbClr val="C00000"/>
                </a:solidFill>
              </a:rPr>
              <a:t/>
            </a:r>
            <a:br>
              <a:rPr lang="ru-RU" sz="3100" dirty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 </a:t>
            </a:r>
            <a:r>
              <a:rPr lang="ru-RU" sz="3100" i="1" dirty="0" smtClean="0">
                <a:solidFill>
                  <a:srgbClr val="C00000"/>
                </a:solidFill>
              </a:rPr>
              <a:t>от </a:t>
            </a:r>
            <a:r>
              <a:rPr lang="ru-RU" sz="3100" i="1" dirty="0">
                <a:solidFill>
                  <a:srgbClr val="C00000"/>
                </a:solidFill>
              </a:rPr>
              <a:t>24 до 30 баллов -   «5»</a:t>
            </a:r>
            <a:r>
              <a:rPr lang="ru-RU" sz="3100" dirty="0">
                <a:solidFill>
                  <a:srgbClr val="C00000"/>
                </a:solidFill>
              </a:rPr>
              <a:t/>
            </a:r>
            <a:br>
              <a:rPr lang="ru-RU" sz="3100" dirty="0">
                <a:solidFill>
                  <a:srgbClr val="C00000"/>
                </a:solidFill>
              </a:rPr>
            </a:br>
            <a:r>
              <a:rPr lang="ru-RU" sz="3100" i="1" dirty="0">
                <a:solidFill>
                  <a:srgbClr val="C00000"/>
                </a:solidFill>
              </a:rPr>
              <a:t>от 18 до 21 балла -    «4»</a:t>
            </a:r>
            <a:r>
              <a:rPr lang="ru-RU" sz="3100" dirty="0">
                <a:solidFill>
                  <a:srgbClr val="C00000"/>
                </a:solidFill>
              </a:rPr>
              <a:t/>
            </a:r>
            <a:br>
              <a:rPr lang="ru-RU" sz="3100" dirty="0">
                <a:solidFill>
                  <a:srgbClr val="C00000"/>
                </a:solidFill>
              </a:rPr>
            </a:br>
            <a:r>
              <a:rPr lang="ru-RU" sz="3100" i="1" dirty="0">
                <a:solidFill>
                  <a:srgbClr val="C00000"/>
                </a:solidFill>
              </a:rPr>
              <a:t>от 12 до 15 баллов -  «3»</a:t>
            </a:r>
            <a:r>
              <a:rPr lang="ru-RU" sz="3100" dirty="0">
                <a:solidFill>
                  <a:srgbClr val="C00000"/>
                </a:solidFill>
              </a:rPr>
              <a:t/>
            </a:r>
            <a:br>
              <a:rPr lang="ru-RU" sz="3100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253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C00000"/>
                </a:solidFill>
              </a:rPr>
              <a:t>Спасибо за работу на уроке!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2355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3" descr="0_27687_ae3a6c84_L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71775" y="1268413"/>
            <a:ext cx="3887788" cy="49688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i="1" dirty="0" err="1" smtClean="0">
                <a:solidFill>
                  <a:srgbClr val="00B050"/>
                </a:solidFill>
              </a:rPr>
              <a:t>Ханс</a:t>
            </a:r>
            <a:r>
              <a:rPr lang="ru-RU" sz="3600" i="1" dirty="0" smtClean="0">
                <a:solidFill>
                  <a:srgbClr val="00B050"/>
                </a:solidFill>
              </a:rPr>
              <a:t> </a:t>
            </a:r>
            <a:r>
              <a:rPr lang="ru-RU" sz="3600" i="1" dirty="0" err="1" smtClean="0">
                <a:solidFill>
                  <a:srgbClr val="00B050"/>
                </a:solidFill>
              </a:rPr>
              <a:t>Кристиан</a:t>
            </a:r>
            <a:r>
              <a:rPr lang="ru-RU" sz="3600" i="1" dirty="0" smtClean="0">
                <a:solidFill>
                  <a:srgbClr val="00B050"/>
                </a:solidFill>
              </a:rPr>
              <a:t> Андерсен (1805 – 1875)</a:t>
            </a:r>
            <a:endParaRPr lang="ru-RU" sz="36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2856"/>
            <a:ext cx="7772400" cy="2448272"/>
          </a:xfrm>
        </p:spPr>
        <p:txBody>
          <a:bodyPr>
            <a:normAutofit fontScale="90000"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ru-RU" i="1" dirty="0">
                <a:solidFill>
                  <a:srgbClr val="0070C0"/>
                </a:solidFill>
              </a:rPr>
              <a:t>«</a:t>
            </a:r>
            <a:r>
              <a:rPr lang="ru-RU" sz="3600" i="1" dirty="0">
                <a:solidFill>
                  <a:srgbClr val="0070C0"/>
                </a:solidFill>
              </a:rPr>
              <a:t>Часто мне кажется</a:t>
            </a:r>
            <a:r>
              <a:rPr lang="ru-RU" sz="3600" i="1" dirty="0" smtClean="0">
                <a:solidFill>
                  <a:srgbClr val="0070C0"/>
                </a:solidFill>
              </a:rPr>
              <a:t>, </a:t>
            </a:r>
            <a:r>
              <a:rPr lang="ru-RU" sz="3600" i="1" dirty="0">
                <a:solidFill>
                  <a:srgbClr val="0070C0"/>
                </a:solidFill>
              </a:rPr>
              <a:t>будто каждый плетень, каждый самый маленький цветочек говорит мне: «Только взгляни на меня, и тебе откроется история моей жизни</a:t>
            </a:r>
            <a:r>
              <a:rPr lang="ru-RU" sz="3600" i="1" dirty="0" smtClean="0">
                <a:solidFill>
                  <a:srgbClr val="0070C0"/>
                </a:solidFill>
              </a:rPr>
              <a:t>».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638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9725"/>
            <a:ext cx="7016750" cy="2374900"/>
          </a:xfrm>
        </p:spPr>
        <p:txBody>
          <a:bodyPr/>
          <a:lstStyle/>
          <a:p>
            <a:pPr marR="0"/>
            <a:r>
              <a:rPr lang="ru-RU" sz="4000" b="1" i="1" smtClean="0">
                <a:solidFill>
                  <a:srgbClr val="00B050"/>
                </a:solidFill>
              </a:rPr>
              <a:t>Х. К. Андерсен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554461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>
                <a:solidFill>
                  <a:srgbClr val="C00000"/>
                </a:solidFill>
              </a:rPr>
              <a:t>Карточка №1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3100" i="1" dirty="0">
                <a:solidFill>
                  <a:schemeClr val="tx1"/>
                </a:solidFill>
              </a:rPr>
              <a:t>Что можно сказать об этой сказке</a:t>
            </a:r>
            <a:r>
              <a:rPr lang="ru-RU" sz="3100" i="1" dirty="0" smtClean="0">
                <a:solidFill>
                  <a:schemeClr val="tx1"/>
                </a:solidFill>
              </a:rPr>
              <a:t>?</a:t>
            </a:r>
            <a:br>
              <a:rPr lang="ru-RU" sz="3100" i="1" dirty="0" smtClean="0">
                <a:solidFill>
                  <a:schemeClr val="tx1"/>
                </a:solidFill>
              </a:rPr>
            </a:br>
            <a:r>
              <a:rPr lang="ru-RU" sz="3100" i="1" dirty="0" smtClean="0">
                <a:solidFill>
                  <a:schemeClr val="tx1"/>
                </a:solidFill>
              </a:rPr>
              <a:t> </a:t>
            </a:r>
            <a:r>
              <a:rPr lang="ru-RU" sz="3100" i="1" dirty="0">
                <a:solidFill>
                  <a:schemeClr val="tx1"/>
                </a:solidFill>
              </a:rPr>
              <a:t>Выделите правильные ответы.</a:t>
            </a:r>
            <a:r>
              <a:rPr lang="ru-RU" sz="3100" dirty="0">
                <a:solidFill>
                  <a:schemeClr val="tx1"/>
                </a:solidFill>
              </a:rPr>
              <a:t/>
            </a:r>
            <a:br>
              <a:rPr lang="ru-RU" sz="3100" dirty="0">
                <a:solidFill>
                  <a:schemeClr val="tx1"/>
                </a:solidFill>
              </a:rPr>
            </a:br>
            <a:r>
              <a:rPr lang="ru-RU" sz="3100" i="1" dirty="0"/>
              <a:t> 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>   </a:t>
            </a:r>
            <a:r>
              <a:rPr lang="ru-RU" sz="4000" dirty="0" smtClean="0">
                <a:solidFill>
                  <a:srgbClr val="0070C0"/>
                </a:solidFill>
              </a:rPr>
              <a:t>Эта </a:t>
            </a:r>
            <a:r>
              <a:rPr lang="ru-RU" sz="4000" dirty="0">
                <a:solidFill>
                  <a:srgbClr val="0070C0"/>
                </a:solidFill>
              </a:rPr>
              <a:t>сказка смешная.</a:t>
            </a:r>
            <a:br>
              <a:rPr lang="ru-RU" sz="4000" dirty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     Эта </a:t>
            </a:r>
            <a:r>
              <a:rPr lang="ru-RU" sz="4000" dirty="0">
                <a:solidFill>
                  <a:srgbClr val="0070C0"/>
                </a:solidFill>
              </a:rPr>
              <a:t>сказка печальная.</a:t>
            </a:r>
            <a:br>
              <a:rPr lang="ru-RU" sz="4000" dirty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          Эта </a:t>
            </a:r>
            <a:r>
              <a:rPr lang="ru-RU" sz="4000" dirty="0">
                <a:solidFill>
                  <a:srgbClr val="0070C0"/>
                </a:solidFill>
              </a:rPr>
              <a:t>сказка </a:t>
            </a:r>
            <a:r>
              <a:rPr lang="ru-RU" sz="4000" dirty="0" smtClean="0">
                <a:solidFill>
                  <a:srgbClr val="0070C0"/>
                </a:solidFill>
              </a:rPr>
              <a:t>трогательная.</a:t>
            </a:r>
            <a:r>
              <a:rPr lang="ru-RU" sz="4000" dirty="0">
                <a:solidFill>
                  <a:srgbClr val="0070C0"/>
                </a:solidFill>
              </a:rPr>
              <a:t/>
            </a:r>
            <a:br>
              <a:rPr lang="ru-RU" sz="4000" dirty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Эта </a:t>
            </a:r>
            <a:r>
              <a:rPr lang="ru-RU" sz="4000" dirty="0">
                <a:solidFill>
                  <a:srgbClr val="0070C0"/>
                </a:solidFill>
              </a:rPr>
              <a:t>сказка добрая.</a:t>
            </a:r>
            <a:r>
              <a:rPr lang="ru-RU" sz="4900" dirty="0"/>
              <a:t/>
            </a:r>
            <a:br>
              <a:rPr lang="ru-RU" sz="4900" dirty="0"/>
            </a:br>
            <a:r>
              <a:rPr lang="ru-RU" sz="60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0663"/>
            <a:ext cx="6400800" cy="338137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endParaRPr lang="ru-RU" sz="19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88843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002060"/>
                </a:solidFill>
              </a:rPr>
              <a:t>  Ответы к заданию №1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    </a:t>
            </a:r>
            <a:r>
              <a:rPr lang="ru-RU" sz="3600" dirty="0" smtClean="0">
                <a:solidFill>
                  <a:srgbClr val="C00000"/>
                </a:solidFill>
              </a:rPr>
              <a:t>Эта сказка печальная.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          Эта сказка трогательная.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Эта сказка добрая.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425"/>
            <a:ext cx="6400800" cy="841375"/>
          </a:xfrm>
        </p:spPr>
        <p:txBody>
          <a:bodyPr/>
          <a:lstStyle/>
          <a:p>
            <a:pPr marR="0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8064896" cy="4824536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800" dirty="0" smtClean="0"/>
              <a:t>   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C00000"/>
                </a:solidFill>
              </a:rPr>
              <a:t>Карточка </a:t>
            </a:r>
            <a:r>
              <a:rPr lang="ru-RU" sz="2800" dirty="0">
                <a:solidFill>
                  <a:srgbClr val="C00000"/>
                </a:solidFill>
              </a:rPr>
              <a:t>№ 2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 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700" i="1" dirty="0">
                <a:solidFill>
                  <a:srgbClr val="002060"/>
                </a:solidFill>
              </a:rPr>
              <a:t>Подберите </a:t>
            </a:r>
            <a:r>
              <a:rPr lang="ru-RU" sz="2700" i="1" dirty="0" smtClean="0">
                <a:solidFill>
                  <a:srgbClr val="002060"/>
                </a:solidFill>
              </a:rPr>
              <a:t>сравнения:</a:t>
            </a: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200" dirty="0" smtClean="0">
                <a:solidFill>
                  <a:srgbClr val="0070C0"/>
                </a:solidFill>
              </a:rPr>
              <a:t>круглое сердечко ромашки                        как ручонки дитя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мелкие лепестки ромашки                         как золото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жёлтое сердечко ромашки                         как лучики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кроткие лепестки                                       как солнышко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800" i="1" dirty="0">
                <a:solidFill>
                  <a:srgbClr val="0070C0"/>
                </a:solidFill>
              </a:rPr>
              <a:t/>
            </a:r>
            <a:br>
              <a:rPr lang="ru-RU" sz="2800" i="1" dirty="0">
                <a:solidFill>
                  <a:srgbClr val="0070C0"/>
                </a:solidFill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31913" y="5468938"/>
            <a:ext cx="6400800" cy="47625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endParaRPr lang="ru-RU" sz="7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888431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i="1" dirty="0" smtClean="0">
                <a:solidFill>
                  <a:srgbClr val="002060"/>
                </a:solidFill>
              </a:rPr>
              <a:t>Ответы к заданию №2</a:t>
            </a:r>
            <a:br>
              <a:rPr lang="ru-RU" sz="3200" i="1" dirty="0" smtClean="0">
                <a:solidFill>
                  <a:srgbClr val="002060"/>
                </a:solidFill>
              </a:rPr>
            </a:br>
            <a:r>
              <a:rPr lang="ru-RU" sz="3200" i="1" dirty="0" smtClean="0">
                <a:solidFill>
                  <a:srgbClr val="002060"/>
                </a:solidFill>
              </a:rPr>
              <a:t/>
            </a:r>
            <a:br>
              <a:rPr lang="ru-RU" sz="32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C00000"/>
                </a:solidFill>
              </a:rPr>
              <a:t>круглое сердечко ромашки – как солнышко</a:t>
            </a:r>
            <a:r>
              <a:rPr lang="ru-RU" sz="3200" i="1" dirty="0" smtClean="0">
                <a:solidFill>
                  <a:srgbClr val="C00000"/>
                </a:solidFill>
              </a:rPr>
              <a:t/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>мелкие лепестки ромашки – как лучики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>жёлтое сердечко ромашки – как золото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>кроткие лепестки- как ручонки дитя</a:t>
            </a:r>
            <a:br>
              <a:rPr lang="ru-RU" sz="3200" i="1" dirty="0" smtClean="0">
                <a:solidFill>
                  <a:srgbClr val="C00000"/>
                </a:solidFill>
              </a:rPr>
            </a:br>
            <a:endParaRPr lang="ru-RU" sz="3200" i="1" dirty="0">
              <a:solidFill>
                <a:srgbClr val="C00000"/>
              </a:solidFill>
            </a:endParaRPr>
          </a:p>
        </p:txBody>
      </p:sp>
      <p:sp>
        <p:nvSpPr>
          <p:cNvPr id="204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4763"/>
            <a:ext cx="6400800" cy="554037"/>
          </a:xfrm>
        </p:spPr>
        <p:txBody>
          <a:bodyPr/>
          <a:lstStyle/>
          <a:p>
            <a:pPr marR="0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83038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ru-RU" smtClean="0"/>
          </a:p>
        </p:txBody>
      </p:sp>
      <p:pic>
        <p:nvPicPr>
          <p:cNvPr id="21509" name="Picture 5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052513"/>
            <a:ext cx="4752975" cy="43195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50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</TotalTime>
  <Words>5</Words>
  <Application>Microsoft Office PowerPoint</Application>
  <PresentationFormat>Экран (4:3)</PresentationFormat>
  <Paragraphs>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17</vt:i4>
      </vt:variant>
    </vt:vector>
  </HeadingPairs>
  <TitlesOfParts>
    <vt:vector size="31" baseType="lpstr">
      <vt:lpstr>Lucida Sans Unicode</vt:lpstr>
      <vt:lpstr>Arial</vt:lpstr>
      <vt:lpstr>Wingdings 3</vt:lpstr>
      <vt:lpstr>Verdana</vt:lpstr>
      <vt:lpstr>Wingdings 2</vt:lpstr>
      <vt:lpstr>Calibri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Чтение  Изобразительное искусство</dc:title>
  <dc:creator>Наталья</dc:creator>
  <cp:lastModifiedBy>User</cp:lastModifiedBy>
  <cp:revision>8</cp:revision>
  <dcterms:created xsi:type="dcterms:W3CDTF">2012-04-07T16:21:09Z</dcterms:created>
  <dcterms:modified xsi:type="dcterms:W3CDTF">2012-04-11T05:50:06Z</dcterms:modified>
</cp:coreProperties>
</file>