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3" r:id="rId4"/>
    <p:sldId id="260" r:id="rId5"/>
    <p:sldId id="261" r:id="rId6"/>
    <p:sldId id="279" r:id="rId7"/>
    <p:sldId id="262" r:id="rId8"/>
    <p:sldId id="269" r:id="rId9"/>
    <p:sldId id="270" r:id="rId10"/>
    <p:sldId id="275" r:id="rId11"/>
    <p:sldId id="276" r:id="rId12"/>
    <p:sldId id="277" r:id="rId13"/>
    <p:sldId id="271" r:id="rId14"/>
    <p:sldId id="272" r:id="rId15"/>
    <p:sldId id="273" r:id="rId16"/>
    <p:sldId id="274" r:id="rId17"/>
    <p:sldId id="264" r:id="rId18"/>
    <p:sldId id="265" r:id="rId19"/>
    <p:sldId id="266" r:id="rId20"/>
    <p:sldId id="268" r:id="rId21"/>
    <p:sldId id="267" r:id="rId22"/>
    <p:sldId id="256" r:id="rId23"/>
    <p:sldId id="257" r:id="rId24"/>
    <p:sldId id="280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hdphoto" Target="../media/hdphoto8.wdp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ds04.infourok.ru/uploads/ex/0df7/00026b6e-bb31ecfe/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6240" y="553018"/>
            <a:ext cx="9144000" cy="1417109"/>
          </a:xfrm>
        </p:spPr>
        <p:txBody>
          <a:bodyPr tIns="41473" rtlCol="0"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2291" name="Диаграмма 3"/>
          <p:cNvGraphicFramePr>
            <a:graphicFrameLocks/>
          </p:cNvGraphicFramePr>
          <p:nvPr/>
        </p:nvGraphicFramePr>
        <p:xfrm>
          <a:off x="642240" y="1571206"/>
          <a:ext cx="8359200" cy="4857630"/>
        </p:xfrm>
        <a:graphic>
          <a:graphicData uri="http://schemas.openxmlformats.org/presentationml/2006/ole">
            <p:oleObj spid="_x0000_s1026" r:id="rId3" imgW="8364437" imgH="4858933" progId="Excel.Sheet.8">
              <p:embed/>
            </p:oleObj>
          </a:graphicData>
        </a:graphic>
      </p:graphicFrame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500641" y="2999836"/>
            <a:ext cx="1143360" cy="57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hangingPunct="1"/>
            <a:r>
              <a:rPr lang="ru-RU" sz="4000" b="1" dirty="0">
                <a:latin typeface="Calibri" pitchFamily="34" charset="0"/>
                <a:cs typeface="Arial" charset="0"/>
              </a:rPr>
              <a:t>356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000160" y="2000371"/>
            <a:ext cx="1071360" cy="571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hangingPunct="1"/>
            <a:r>
              <a:rPr lang="ru-RU" sz="4000" b="1" dirty="0">
                <a:latin typeface="Calibri" pitchFamily="34" charset="0"/>
                <a:cs typeface="Arial" charset="0"/>
              </a:rPr>
              <a:t>102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857600" y="4215323"/>
            <a:ext cx="1143360" cy="5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hangingPunct="1"/>
            <a:r>
              <a:rPr lang="ru-RU" sz="4000" b="1" dirty="0">
                <a:latin typeface="Calibri" pitchFamily="34" charset="0"/>
                <a:cs typeface="Arial" charset="0"/>
              </a:rPr>
              <a:t>399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0104" y="358756"/>
            <a:ext cx="5486669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Круговая диаграмма.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Диаграмма 3"/>
          <p:cNvGraphicFramePr>
            <a:graphicFrameLocks/>
          </p:cNvGraphicFramePr>
          <p:nvPr/>
        </p:nvGraphicFramePr>
        <p:xfrm>
          <a:off x="214560" y="1499198"/>
          <a:ext cx="8714880" cy="5214787"/>
        </p:xfrm>
        <a:graphic>
          <a:graphicData uri="http://schemas.openxmlformats.org/presentationml/2006/ole">
            <p:oleObj spid="_x0000_s2050" r:id="rId3" imgW="8718036" imgH="5218628" progId="Excel.Sheet.8">
              <p:embed/>
            </p:oleObj>
          </a:graphicData>
        </a:graphic>
      </p:graphicFrame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214560" y="1143481"/>
            <a:ext cx="314352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hangingPunct="1"/>
            <a:r>
              <a:rPr lang="ru-RU">
                <a:solidFill>
                  <a:schemeClr val="tx1"/>
                </a:solidFill>
                <a:latin typeface="Calibri" pitchFamily="34" charset="0"/>
                <a:cs typeface="Arial" charset="0"/>
              </a:rPr>
              <a:t>Количество учащихся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00103" y="228107"/>
            <a:ext cx="606840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Столбчатая диаграмма.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41946"/>
            <a:ext cx="9144000" cy="1418549"/>
          </a:xfrm>
        </p:spPr>
        <p:txBody>
          <a:bodyPr tIns="41473" rtlCol="0"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214560" y="1143481"/>
            <a:ext cx="3143520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hangingPunct="1"/>
            <a:r>
              <a:rPr lang="ru-RU">
                <a:solidFill>
                  <a:schemeClr val="tx1"/>
                </a:solidFill>
                <a:latin typeface="Calibri" pitchFamily="34" charset="0"/>
                <a:cs typeface="Arial" charset="0"/>
              </a:rPr>
              <a:t>Количество учащихся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00103" y="228107"/>
            <a:ext cx="6068406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Comic Sans MS" pitchFamily="66" charset="0"/>
              </a:rPr>
              <a:t>Линейная диаграмма.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241946"/>
            <a:ext cx="9144000" cy="1418549"/>
          </a:xfrm>
        </p:spPr>
        <p:txBody>
          <a:bodyPr tIns="41473" rtlCol="0"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Количество учащихся в школе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4341" name="Объект 1"/>
          <p:cNvGraphicFramePr>
            <a:graphicFrameLocks/>
          </p:cNvGraphicFramePr>
          <p:nvPr/>
        </p:nvGraphicFramePr>
        <p:xfrm>
          <a:off x="-59040" y="1468954"/>
          <a:ext cx="8714881" cy="5214788"/>
        </p:xfrm>
        <a:graphic>
          <a:graphicData uri="http://schemas.openxmlformats.org/presentationml/2006/ole">
            <p:oleObj spid="_x0000_s3074" r:id="rId3" imgW="8718036" imgH="5218628" progId="Excel.Sheet.8">
              <p:embed/>
            </p:oleObj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5400000">
            <a:off x="2511172" y="3813521"/>
            <a:ext cx="3573016" cy="1440"/>
          </a:xfrm>
          <a:prstGeom prst="line">
            <a:avLst/>
          </a:prstGeom>
          <a:ln w="63500">
            <a:solidFill>
              <a:srgbClr val="5AA5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79919" y="4106592"/>
            <a:ext cx="3073283" cy="1440"/>
          </a:xfrm>
          <a:prstGeom prst="line">
            <a:avLst/>
          </a:prstGeom>
          <a:ln w="635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-1358864" y="3500288"/>
            <a:ext cx="4288770" cy="1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5" name="TextBox 1"/>
          <p:cNvSpPr txBox="1">
            <a:spLocks noChangeArrowheads="1"/>
          </p:cNvSpPr>
          <p:nvPr/>
        </p:nvSpPr>
        <p:spPr bwMode="auto">
          <a:xfrm>
            <a:off x="285121" y="1356622"/>
            <a:ext cx="643680" cy="428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/>
          <a:lstStyle/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450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400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350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300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250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200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150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100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50</a:t>
            </a:r>
          </a:p>
          <a:p>
            <a:pPr hangingPunct="1">
              <a:lnSpc>
                <a:spcPct val="150000"/>
              </a:lnSpc>
            </a:pPr>
            <a:r>
              <a:rPr lang="ru-RU" sz="1900" dirty="0">
                <a:latin typeface="Calibri" pitchFamily="34" charset="0"/>
                <a:cs typeface="Arial" charset="0"/>
              </a:rPr>
              <a:t>0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86241" y="2072378"/>
            <a:ext cx="3500640" cy="1440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66080" y="2498663"/>
            <a:ext cx="1071360" cy="1440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928801" y="4715055"/>
            <a:ext cx="6072480" cy="1441"/>
          </a:xfrm>
          <a:prstGeom prst="line">
            <a:avLst/>
          </a:prstGeom>
          <a:ln w="101600"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214313" y="-214313"/>
            <a:ext cx="8643937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dirty="0" smtClean="0">
                <a:solidFill>
                  <a:srgbClr val="5AA531"/>
                </a:solidFill>
                <a:latin typeface="Arial Black" pitchFamily="34" charset="0"/>
              </a:rPr>
              <a:t>Техника</a:t>
            </a:r>
            <a:endParaRPr lang="ru-RU" sz="8000" dirty="0">
              <a:solidFill>
                <a:srgbClr val="5AA531"/>
              </a:solidFill>
              <a:latin typeface="Arial Black" pitchFamily="34" charset="0"/>
            </a:endParaRPr>
          </a:p>
        </p:txBody>
      </p:sp>
      <p:pic>
        <p:nvPicPr>
          <p:cNvPr id="14339" name="Picture 2" descr="C:\Users\MaZaHacKa_13\Desktop\anim_histo_rg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50" y="1214438"/>
            <a:ext cx="3309938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C:\Users\MaZaHacKa_13\Desktop\kip_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5" y="928688"/>
            <a:ext cx="4730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C:\Users\MaZaHacKa_13\Desktop\sxema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88" y="4575175"/>
            <a:ext cx="32861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C:\Users\MaZaHacKa_13\Desktop\1293515495822medium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786188"/>
            <a:ext cx="4095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4313" y="1714500"/>
            <a:ext cx="4500562" cy="4071938"/>
          </a:xfrm>
        </p:spPr>
      </p:pic>
      <p:pic>
        <p:nvPicPr>
          <p:cNvPr id="15363" name="Picture 6" descr="C:\Users\MaZaHacKa_13\Desktop\876_439x217_20107121112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5" y="1214438"/>
            <a:ext cx="3935413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C:\Users\MaZaHacKa_13\Desktop\001124_000005390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88" y="4357688"/>
            <a:ext cx="4000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14"/>
          <p:cNvSpPr txBox="1">
            <a:spLocks noChangeArrowheads="1"/>
          </p:cNvSpPr>
          <p:nvPr/>
        </p:nvSpPr>
        <p:spPr bwMode="auto">
          <a:xfrm>
            <a:off x="0" y="-214313"/>
            <a:ext cx="9144000" cy="132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>
                <a:solidFill>
                  <a:srgbClr val="5AA531"/>
                </a:solidFill>
                <a:latin typeface="Arial Black" pitchFamily="34" charset="0"/>
              </a:rPr>
              <a:t>   </a:t>
            </a:r>
            <a:r>
              <a:rPr lang="ru-RU" sz="8000" dirty="0" smtClean="0">
                <a:solidFill>
                  <a:srgbClr val="5AA531"/>
                </a:solidFill>
                <a:latin typeface="Arial Black" pitchFamily="34" charset="0"/>
              </a:rPr>
              <a:t>Медицина</a:t>
            </a:r>
            <a:endParaRPr lang="ru-RU" sz="8000" dirty="0">
              <a:solidFill>
                <a:srgbClr val="5AA53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MaZaHacKa_13\Desktop\diagr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1214438"/>
            <a:ext cx="37465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C:\Users\MaZaHacKa_13\Desktop\0006-006-Diagrammy-DOLJA-ERS-I-RS-V-MIROVOJ-EKONOMIK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5" y="214312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11"/>
          <p:cNvSpPr txBox="1">
            <a:spLocks noChangeArrowheads="1"/>
          </p:cNvSpPr>
          <p:nvPr/>
        </p:nvSpPr>
        <p:spPr bwMode="auto">
          <a:xfrm>
            <a:off x="2214563" y="5429250"/>
            <a:ext cx="6786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>
                <a:solidFill>
                  <a:srgbClr val="5AA531"/>
                </a:solidFill>
                <a:latin typeface="Arial Black" pitchFamily="34" charset="0"/>
              </a:rPr>
              <a:t>география</a:t>
            </a:r>
          </a:p>
        </p:txBody>
      </p:sp>
      <p:sp>
        <p:nvSpPr>
          <p:cNvPr id="16389" name="TextBox 12"/>
          <p:cNvSpPr txBox="1">
            <a:spLocks noChangeArrowheads="1"/>
          </p:cNvSpPr>
          <p:nvPr/>
        </p:nvSpPr>
        <p:spPr bwMode="auto">
          <a:xfrm>
            <a:off x="214313" y="0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dirty="0" smtClean="0">
                <a:solidFill>
                  <a:srgbClr val="5AA531"/>
                </a:solidFill>
                <a:latin typeface="Arial Black" pitchFamily="34" charset="0"/>
              </a:rPr>
              <a:t>Астрономия</a:t>
            </a:r>
            <a:endParaRPr lang="ru-RU" sz="8000" dirty="0">
              <a:solidFill>
                <a:srgbClr val="5AA53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C:\Users\MaZaHacKa_13\Desktop\pogod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MaZaHacKa_13\Desktop\G26059-W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3857625"/>
            <a:ext cx="3857625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MaZaHacKa_13\Desktop\diagramma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85750"/>
            <a:ext cx="44005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MaZaHacKa_13\Desktop\1231605969_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88" y="2000250"/>
            <a:ext cx="2857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C:\Users\MaZaHacKa_13\Desktop\pic36344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88" y="3357563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J:\Untitled-1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38" y="285750"/>
            <a:ext cx="207168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89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Работа по учебнику: стр. 16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39551" y="1196752"/>
            <a:ext cx="8165707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18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89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Работа по учебнику: стр. 16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01292" y="1052736"/>
            <a:ext cx="8064896" cy="53745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256490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19870" y="2871287"/>
            <a:ext cx="1866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 = 24 уч.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5658" y="224725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283" y="3462591"/>
            <a:ext cx="1847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4 = 28 уч.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256490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63531" y="4025663"/>
            <a:ext cx="1866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4 = 24 уч.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28953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19870" y="4582877"/>
            <a:ext cx="1858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4 = 20 уч.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0376" y="5115545"/>
            <a:ext cx="100700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5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96 </a:t>
            </a:r>
            <a:r>
              <a:rPr lang="ru-RU" sz="25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5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5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50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89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Работа по учебнику: стр. 17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95536" y="1196751"/>
            <a:ext cx="6768752" cy="527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81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s://avatars.mds.yandex.net/get-zen_doc/22526/pub_5bd7440c064ed400ad699262_5bd7441913f8c633fb02ad40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13214" y="1124744"/>
            <a:ext cx="4566461" cy="4608000"/>
          </a:xfrm>
          <a:prstGeom prst="rect">
            <a:avLst/>
          </a:prstGeom>
          <a:noFill/>
        </p:spPr>
      </p:pic>
      <p:pic>
        <p:nvPicPr>
          <p:cNvPr id="32770" name="Picture 2" descr="https://ds04.infourok.ru/uploads/ex/1037/0003580e-80dd2282/img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96752"/>
            <a:ext cx="4602703" cy="453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89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Работа по учебнику: стр. 17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51519" y="1196752"/>
            <a:ext cx="4161294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419872" y="1916832"/>
            <a:ext cx="5112569" cy="216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49323" y="3383026"/>
            <a:ext cx="5427134" cy="2619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547664" y="4825920"/>
            <a:ext cx="6446611" cy="6677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70969" y="2564904"/>
            <a:ext cx="2684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1 место - Олег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49323" y="4068361"/>
            <a:ext cx="5554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Рома – 110 см, а Юра – 100 см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6936" y="5590126"/>
            <a:ext cx="2983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120 – 90 = 30 см</a:t>
            </a:r>
            <a:endParaRPr lang="ru-RU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98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62389"/>
            <a:ext cx="56841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Работа по учебнику: стр. 17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45308" y="1052736"/>
            <a:ext cx="7776864" cy="56723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0725" y="498355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3</a:t>
            </a:r>
            <a:endParaRPr lang="ru-RU" sz="24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65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fs01.urokinachalki.ru/e/0017d1-24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764704"/>
            <a:ext cx="5688632" cy="5740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Сегодня я узнал…                    </a:t>
            </a:r>
          </a:p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Было интересно…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Было трудно…                         </a:t>
            </a:r>
          </a:p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меня получилось ….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с. 18 №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82;  с.18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№7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ds04.infourok.ru/uploads/ex/02f3/000aebea-2099f1de/img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916832"/>
            <a:ext cx="7596336" cy="4523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7619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Если 90 разделить на 3, то получится 30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552619"/>
            <a:ext cx="7631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Произведение чисел 120 и 2 равно 240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795" y="2268526"/>
            <a:ext cx="8246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Если 300 увеличить в 3 раза, получится 600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984433"/>
            <a:ext cx="5408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520 больше чем 120 на 400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794" y="3700340"/>
            <a:ext cx="6298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Частное чисел 420 и 2 равно 220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416247"/>
            <a:ext cx="6820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Разность чисел 500 и 230 равна 270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795" y="5132151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Сумма чисел 450 и 70 равна 530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8560" y="40572"/>
            <a:ext cx="9964311" cy="7232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100" b="1" cap="none" spc="0" dirty="0" smtClean="0">
                <a:ln w="0"/>
                <a:latin typeface="Times New Roman" pitchFamily="18" charset="0"/>
                <a:cs typeface="Times New Roman" pitchFamily="18" charset="0"/>
              </a:rPr>
              <a:t>Математический диктант: да +, нет </a:t>
            </a:r>
            <a:r>
              <a:rPr lang="ru-RU" sz="4100" b="1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endParaRPr lang="ru-RU" sz="4100" b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5750004"/>
            <a:ext cx="72362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Проверка: </a:t>
            </a:r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+ + - </a:t>
            </a:r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+ - </a:t>
            </a:r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+ -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6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832" y="1700808"/>
            <a:ext cx="3407824" cy="341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57616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Двое детей играли в шашки 2 часа. Сколько времени играл каждый из них?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4221088"/>
            <a:ext cx="38236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Ответ: 2 часа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80728"/>
            <a:ext cx="356388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946-46+82=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980728"/>
            <a:ext cx="159691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982</a:t>
            </a: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(Ы)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645930"/>
            <a:ext cx="182453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26∙3-18=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294002"/>
            <a:ext cx="174438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4+96:2=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942074"/>
            <a:ext cx="182453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80:16∙9=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573016"/>
            <a:ext cx="308193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260+70=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3408" y="5246330"/>
            <a:ext cx="171232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8∙8-6∙7=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750386"/>
            <a:ext cx="302433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210:7:6+69=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5678378"/>
            <a:ext cx="120577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74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(Р)</a:t>
            </a:r>
            <a:endParaRPr lang="ru-RU" sz="3500" b="1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2051720" y="5174322"/>
            <a:ext cx="135325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22(Д) 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23728" y="3573016"/>
            <a:ext cx="157927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330(М)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95736" y="2924944"/>
            <a:ext cx="128112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45(И)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2276872"/>
            <a:ext cx="146706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52(М)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95736" y="1628800"/>
            <a:ext cx="121700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60(Г)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8585" y="4670266"/>
            <a:ext cx="273526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560:7∙4=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95736" y="4670266"/>
            <a:ext cx="147989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320(А)</a:t>
            </a:r>
            <a:endParaRPr lang="ru-RU" sz="3500" b="1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4094202"/>
            <a:ext cx="3602906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482-60=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056618" y="4094202"/>
            <a:ext cx="1579278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422(М)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712968" cy="49118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Тема занятия: </a:t>
            </a:r>
          </a:p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«Диаграммы»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8786874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ДИАГРАММА </a:t>
            </a:r>
            <a:r>
              <a:rPr lang="ru-RU" sz="10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2132856"/>
            <a:ext cx="8821613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5000" dirty="0">
                <a:latin typeface="Calibri" pitchFamily="34" charset="0"/>
              </a:rPr>
              <a:t>  </a:t>
            </a:r>
            <a:r>
              <a:rPr lang="ru-RU" sz="4800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- это </a:t>
            </a:r>
            <a:r>
              <a:rPr lang="ru-RU" sz="4800" b="1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рисунки </a:t>
            </a:r>
            <a:r>
              <a:rPr lang="ru-RU" sz="4800" dirty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или </a:t>
            </a:r>
            <a:r>
              <a:rPr lang="ru-RU" sz="4800" b="1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чертежи</a:t>
            </a:r>
            <a:r>
              <a:rPr lang="ru-RU" sz="4800" dirty="0" smtClean="0"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, на которых числа или значения величин изображены отрезками, полосками (столбиками), частями круга     или другими фигурами. </a:t>
            </a:r>
            <a:endParaRPr lang="ru-RU" sz="4800" dirty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Диаграмма 161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1214438"/>
            <a:ext cx="33575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Диаграмма 162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3" y="1857375"/>
            <a:ext cx="4143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428625" y="3000375"/>
            <a:ext cx="3214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Calibri" pitchFamily="34" charset="0"/>
              </a:rPr>
              <a:t>круговая</a:t>
            </a:r>
          </a:p>
        </p:txBody>
      </p:sp>
      <p:sp>
        <p:nvSpPr>
          <p:cNvPr id="167" name="TextBox 166"/>
          <p:cNvSpPr txBox="1">
            <a:spLocks noChangeArrowheads="1"/>
          </p:cNvSpPr>
          <p:nvPr/>
        </p:nvSpPr>
        <p:spPr bwMode="auto">
          <a:xfrm>
            <a:off x="5000625" y="3786188"/>
            <a:ext cx="4000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Calibri" pitchFamily="34" charset="0"/>
              </a:rPr>
              <a:t>столбчатая</a:t>
            </a:r>
          </a:p>
        </p:txBody>
      </p:sp>
      <p:sp>
        <p:nvSpPr>
          <p:cNvPr id="168" name="TextBox 167"/>
          <p:cNvSpPr txBox="1">
            <a:spLocks noChangeArrowheads="1"/>
          </p:cNvSpPr>
          <p:nvPr/>
        </p:nvSpPr>
        <p:spPr bwMode="auto">
          <a:xfrm>
            <a:off x="3643313" y="5500688"/>
            <a:ext cx="3786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Calibri" pitchFamily="34" charset="0"/>
              </a:rPr>
              <a:t>линейная</a:t>
            </a:r>
          </a:p>
        </p:txBody>
      </p:sp>
      <p:sp>
        <p:nvSpPr>
          <p:cNvPr id="12295" name="TextBox 168"/>
          <p:cNvSpPr txBox="1">
            <a:spLocks noChangeArrowheads="1"/>
          </p:cNvSpPr>
          <p:nvPr/>
        </p:nvSpPr>
        <p:spPr bwMode="auto">
          <a:xfrm>
            <a:off x="285750" y="0"/>
            <a:ext cx="8643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00B050"/>
                </a:solidFill>
                <a:latin typeface="Calibri" pitchFamily="34" charset="0"/>
              </a:rPr>
              <a:t>Виды диаграмм:</a:t>
            </a:r>
          </a:p>
        </p:txBody>
      </p:sp>
      <p:pic>
        <p:nvPicPr>
          <p:cNvPr id="12296" name="Picture 2" descr="C:\Users\MaZaHacKa_13\Desktop\Безымянный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3" y="4429125"/>
            <a:ext cx="3286125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  <p:bldP spid="167" grpId="0"/>
      <p:bldP spid="16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350</Words>
  <Application>Microsoft Office PowerPoint</Application>
  <PresentationFormat>Экран (4:3)</PresentationFormat>
  <Paragraphs>87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Поток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Количество учащихся в школе</vt:lpstr>
      <vt:lpstr>Количество учащихся в школе</vt:lpstr>
      <vt:lpstr>Количество учащихся в школе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Домашнее задание</vt:lpstr>
      <vt:lpstr>Спасибо за работу! 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Packard Bell</cp:lastModifiedBy>
  <cp:revision>28</cp:revision>
  <dcterms:created xsi:type="dcterms:W3CDTF">2020-09-16T12:42:37Z</dcterms:created>
  <dcterms:modified xsi:type="dcterms:W3CDTF">2020-11-15T21:05:35Z</dcterms:modified>
</cp:coreProperties>
</file>