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57" r:id="rId10"/>
    <p:sldId id="272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3300"/>
    <a:srgbClr val="6600CC"/>
    <a:srgbClr val="009900"/>
    <a:srgbClr val="33CC33"/>
    <a:srgbClr val="CC3300"/>
    <a:srgbClr val="3333CC"/>
    <a:srgbClr val="3333FF"/>
    <a:srgbClr val="66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BCA79B-1877-400F-9D5D-F40E2B20E6B0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42B5F81-DF6B-48DD-8B04-FE90A63F9E23}">
      <dgm:prSet/>
      <dgm:spPr/>
      <dgm:t>
        <a:bodyPr/>
        <a:lstStyle/>
        <a:p>
          <a:pPr rtl="0"/>
          <a:r>
            <a:rPr lang="ru-RU" b="0" i="0" baseline="0" dirty="0" smtClean="0"/>
            <a:t>«Экологическое воспитание через театрализованную деятельность».</a:t>
          </a:r>
          <a:endParaRPr lang="ru-RU" b="0" i="0" baseline="0" dirty="0"/>
        </a:p>
      </dgm:t>
    </dgm:pt>
    <dgm:pt modelId="{5CD9908B-B1EB-4C1A-A0BB-B29125E8CC5A}" type="parTrans" cxnId="{704DA2E6-ED36-4734-9355-76DDEB7C33B9}">
      <dgm:prSet/>
      <dgm:spPr/>
      <dgm:t>
        <a:bodyPr/>
        <a:lstStyle/>
        <a:p>
          <a:endParaRPr lang="ru-RU"/>
        </a:p>
      </dgm:t>
    </dgm:pt>
    <dgm:pt modelId="{B8A98A9E-2FA9-4FA6-83F4-7B68AD1B101C}" type="sibTrans" cxnId="{704DA2E6-ED36-4734-9355-76DDEB7C33B9}">
      <dgm:prSet/>
      <dgm:spPr/>
      <dgm:t>
        <a:bodyPr/>
        <a:lstStyle/>
        <a:p>
          <a:endParaRPr lang="ru-RU"/>
        </a:p>
      </dgm:t>
    </dgm:pt>
    <dgm:pt modelId="{2E5F2226-B0DB-460E-B603-46D38C1B3243}" type="pres">
      <dgm:prSet presAssocID="{7FBCA79B-1877-400F-9D5D-F40E2B20E6B0}" presName="linearFlow" presStyleCnt="0">
        <dgm:presLayoutVars>
          <dgm:dir/>
          <dgm:resizeHandles val="exact"/>
        </dgm:presLayoutVars>
      </dgm:prSet>
      <dgm:spPr/>
    </dgm:pt>
    <dgm:pt modelId="{0C3B80F9-C2FE-4E9D-85AE-666AB7C56BF9}" type="pres">
      <dgm:prSet presAssocID="{842B5F81-DF6B-48DD-8B04-FE90A63F9E23}" presName="composite" presStyleCnt="0"/>
      <dgm:spPr/>
    </dgm:pt>
    <dgm:pt modelId="{EDC86A37-11AD-4D9D-9794-AC6685BBDE03}" type="pres">
      <dgm:prSet presAssocID="{842B5F81-DF6B-48DD-8B04-FE90A63F9E23}" presName="imgShp" presStyleLbl="fgImgPlace1" presStyleIdx="0" presStyleCnt="1" custScaleX="103810" custLinFactNeighborX="15016" custLinFactNeighborY="-1277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6CE202D-151A-4964-8A0F-692C56636A72}" type="pres">
      <dgm:prSet presAssocID="{842B5F81-DF6B-48DD-8B04-FE90A63F9E23}" presName="txShp" presStyleLbl="node1" presStyleIdx="0" presStyleCnt="1" custScaleX="115633" custLinFactNeighborX="10227">
        <dgm:presLayoutVars>
          <dgm:bulletEnabled val="1"/>
        </dgm:presLayoutVars>
      </dgm:prSet>
      <dgm:spPr/>
    </dgm:pt>
  </dgm:ptLst>
  <dgm:cxnLst>
    <dgm:cxn modelId="{A52953A3-BF21-48FF-8EA5-FB377987B84D}" type="presOf" srcId="{7FBCA79B-1877-400F-9D5D-F40E2B20E6B0}" destId="{2E5F2226-B0DB-460E-B603-46D38C1B3243}" srcOrd="0" destOrd="0" presId="urn:microsoft.com/office/officeart/2005/8/layout/vList3"/>
    <dgm:cxn modelId="{704DA2E6-ED36-4734-9355-76DDEB7C33B9}" srcId="{7FBCA79B-1877-400F-9D5D-F40E2B20E6B0}" destId="{842B5F81-DF6B-48DD-8B04-FE90A63F9E23}" srcOrd="0" destOrd="0" parTransId="{5CD9908B-B1EB-4C1A-A0BB-B29125E8CC5A}" sibTransId="{B8A98A9E-2FA9-4FA6-83F4-7B68AD1B101C}"/>
    <dgm:cxn modelId="{34622BA4-3F47-4B0B-B9D4-ABD66E60917A}" type="presOf" srcId="{842B5F81-DF6B-48DD-8B04-FE90A63F9E23}" destId="{66CE202D-151A-4964-8A0F-692C56636A72}" srcOrd="0" destOrd="0" presId="urn:microsoft.com/office/officeart/2005/8/layout/vList3"/>
    <dgm:cxn modelId="{1CF67277-81F1-448E-B31E-C3A64CD49E89}" type="presParOf" srcId="{2E5F2226-B0DB-460E-B603-46D38C1B3243}" destId="{0C3B80F9-C2FE-4E9D-85AE-666AB7C56BF9}" srcOrd="0" destOrd="0" presId="urn:microsoft.com/office/officeart/2005/8/layout/vList3"/>
    <dgm:cxn modelId="{654DE96A-79FF-4F69-B244-47C64BC6A733}" type="presParOf" srcId="{0C3B80F9-C2FE-4E9D-85AE-666AB7C56BF9}" destId="{EDC86A37-11AD-4D9D-9794-AC6685BBDE03}" srcOrd="0" destOrd="0" presId="urn:microsoft.com/office/officeart/2005/8/layout/vList3"/>
    <dgm:cxn modelId="{0AA38268-C68E-4960-BBC1-3045E96401E6}" type="presParOf" srcId="{0C3B80F9-C2FE-4E9D-85AE-666AB7C56BF9}" destId="{66CE202D-151A-4964-8A0F-692C56636A72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28596" y="0"/>
            <a:ext cx="8247860" cy="5857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5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normalizeH="0" baseline="0" noProof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Муниципальное бюджетное дошкольное образовательное учреждение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«Детский сад №70 г.Энгельса».</a:t>
            </a:r>
            <a:endParaRPr lang="ru-RU" sz="2000" b="1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6000768"/>
            <a:ext cx="5786478" cy="64294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Воспитатель: </a:t>
            </a:r>
            <a:r>
              <a:rPr lang="ru-RU" sz="2400" dirty="0" smtClean="0">
                <a:solidFill>
                  <a:schemeClr val="tx1"/>
                </a:solidFill>
              </a:rPr>
              <a:t>Голованова Светлана      Степановна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428596" y="3357562"/>
          <a:ext cx="7786742" cy="2236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428604"/>
            <a:ext cx="8215370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СПИСОК ИСПОЛЬЗОВАННОЙ ЛИТЕРАТУРЫ.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Алябьева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Е.А. Развитие воображения и речи детей 4-7 лет: Игровые технологии. – М., 2005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Бобылева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Л. Интерес к природе как средство экологического воспитания дошкольников // Дошкольное воспитание. 2005. № 7. – С. 10 – 15. 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Волосникова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Т.В. Основы экологического воспитания дошкольников // Дошкольное воспитание. 2005. № 6. – С. 16 – 20. 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Генов Г.В. Театр для малышей. – М., 1968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Картушина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Ю.М. Театрализованные представления для детей и взрослых. Сценарии для ДОУ. – М., 2005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Камшилов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М. М. Эволюция биосферы. – М.: Наука, 1979. – 256 с  24.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Киселева О.И. Развитие творческих способностей детей средствами театрально-игровой деятельности. Методическое пособие. – Т., 2003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Петрова Т.И., Сергеева Е.Л., Петрова Е.С. Подготовка и проведение театрализованных игр в детском саду. Разработки занятий для всех возрастных групп с методическими рекомендациями. – М., 2004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Самоукина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И.В. Игры, в которые играют: Психологический практикум.- Дубна, 1997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Ситкина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И.Г., Румянцева Н.В. Исследование влияния театральной деятельности на развитие личности ребенка: Исследовательская работа. – Я., 2005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Чурилова Э.Г. Методика и организация театрализованной деятельности дошкольников и младших школьников. – М., 2004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Шорыгина Т.А. Зеленые сказки. Экология для малышей. – М.:  Логос, 2004. – 230 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-2071725"/>
            <a:ext cx="821537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4F6228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rgbClr val="4F622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4F6228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rgbClr val="4F622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4F6228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rgbClr val="4F622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4F6228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rgbClr val="4F622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4F622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33CC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внимание!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rgbClr val="33CC33"/>
              </a:solidFill>
              <a:effectLst/>
              <a:latin typeface="Arial" pitchFamily="34" charset="0"/>
            </a:endParaRPr>
          </a:p>
        </p:txBody>
      </p:sp>
      <p:pic>
        <p:nvPicPr>
          <p:cNvPr id="1025" name="Picture 1" descr="C:\Users\Светлана\Desktop\педсовет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857628"/>
            <a:ext cx="4191049" cy="2224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2149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400" dirty="0" smtClean="0"/>
              <a:t> «Нужно, чтобы ребенок, начиная с раннего возраста, привык оценивать свои поступки не только по непосредственному эффекту, но и по их последствиям, то есть оценивать настоящее в свете будущего. Только при таком воспитании подрастающего поколения будущее человечества окажется в серьезных руках», – писал профессор М.М. </a:t>
            </a:r>
            <a:r>
              <a:rPr lang="ru-RU" sz="2400" dirty="0" err="1" smtClean="0"/>
              <a:t>Камшилов</a:t>
            </a:r>
            <a:r>
              <a:rPr lang="ru-RU" sz="2400" dirty="0" smtClean="0"/>
              <a:t>.    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72206"/>
            <a:ext cx="8229600" cy="428628"/>
          </a:xfrm>
        </p:spPr>
        <p:txBody>
          <a:bodyPr>
            <a:normAutofit fontScale="92500" lnSpcReduction="20000"/>
          </a:bodyPr>
          <a:lstStyle/>
          <a:p>
            <a:endParaRPr lang="ru-RU" sz="2800" dirty="0" smtClean="0"/>
          </a:p>
          <a:p>
            <a:endParaRPr lang="ru-RU" dirty="0"/>
          </a:p>
        </p:txBody>
      </p:sp>
      <p:pic>
        <p:nvPicPr>
          <p:cNvPr id="4" name="Рисунок 4" descr="C:\Documents and Settings\Напыловы\Мои документы\июнь\S6303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571876"/>
            <a:ext cx="350043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2000264"/>
          </a:xfrm>
        </p:spPr>
        <p:txBody>
          <a:bodyPr>
            <a:noAutofit/>
          </a:bodyPr>
          <a:lstStyle/>
          <a:p>
            <a:r>
              <a:rPr lang="ru-RU" sz="3000" dirty="0" smtClean="0">
                <a:latin typeface="+mn-lt"/>
              </a:rPr>
              <a:t/>
            </a:r>
            <a:br>
              <a:rPr lang="ru-RU" sz="3000" dirty="0" smtClean="0">
                <a:latin typeface="+mn-lt"/>
              </a:rPr>
            </a:br>
            <a:endParaRPr lang="ru-RU" sz="3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42902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Экологическое воспитание дошкольника </a:t>
            </a:r>
            <a:r>
              <a:rPr lang="ru-RU" dirty="0" smtClean="0"/>
              <a:t>— это и есть познание  живого,  которое рядом с ребенком, во взаимодействии со средой обитания и выработка  на  этой основе правильных форм взаимодействия с ним.</a:t>
            </a:r>
          </a:p>
          <a:p>
            <a:endParaRPr lang="ru-RU" dirty="0"/>
          </a:p>
        </p:txBody>
      </p:sp>
      <p:pic>
        <p:nvPicPr>
          <p:cNvPr id="5" name="Picture 3" descr="C:\Users\0000\Desktop\Картинки для презентации\Y9yVsxeY9x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571480"/>
            <a:ext cx="3430364" cy="22860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25400"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286016"/>
          </a:xfrm>
        </p:spPr>
        <p:txBody>
          <a:bodyPr>
            <a:normAutofit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</a:t>
            </a:r>
            <a:r>
              <a:rPr lang="ru-RU" b="1" dirty="0" smtClean="0"/>
              <a:t>Главная задача экологического воспитания </a:t>
            </a:r>
            <a:r>
              <a:rPr lang="ru-RU" dirty="0" smtClean="0"/>
              <a:t>в детском саду -  научить  детей любить и беречь природу, воспитать защитников природы, учить  детей  бережно распоряжаться богатствами природы, воспитывать экокультуру.</a:t>
            </a:r>
            <a:endParaRPr lang="ru-RU" dirty="0"/>
          </a:p>
        </p:txBody>
      </p:sp>
      <p:pic>
        <p:nvPicPr>
          <p:cNvPr id="5" name="Picture 2" descr="C:\Users\0000\Documents\Bluetooth Folder\20160114_083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714752"/>
            <a:ext cx="3276580" cy="245743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25400"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428892"/>
          </a:xfrm>
        </p:spPr>
        <p:txBody>
          <a:bodyPr>
            <a:normAutofit/>
          </a:bodyPr>
          <a:lstStyle/>
          <a:p>
            <a:r>
              <a:rPr lang="ru-RU" sz="3100" b="1" i="1" dirty="0" smtClean="0"/>
              <a:t/>
            </a:r>
            <a:br>
              <a:rPr lang="ru-RU" sz="3100" b="1" i="1" dirty="0" smtClean="0"/>
            </a:br>
            <a:endParaRPr lang="ru-RU" sz="33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29222"/>
          </a:xfrm>
        </p:spPr>
        <p:txBody>
          <a:bodyPr>
            <a:normAutofit/>
          </a:bodyPr>
          <a:lstStyle/>
          <a:p>
            <a:pPr lvl="0"/>
            <a:endParaRPr lang="ru-RU" sz="43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71480"/>
            <a:ext cx="807249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Театрализованная деятельность </a:t>
            </a:r>
            <a:r>
              <a:rPr lang="ru-RU" sz="3200" dirty="0" smtClean="0"/>
              <a:t>выполняет одновременно познавательную, воспитательную и развивающую функцию.  Участвуя в театрализованных играх, дети познают окружающий мир, становятся участниками событий из жизни людей, животных растений. Тематика театрализованных игр может быть разнообразной. </a:t>
            </a:r>
          </a:p>
          <a:p>
            <a:r>
              <a:rPr lang="ru-RU" sz="4000" dirty="0" smtClean="0"/>
              <a:t>  </a:t>
            </a:r>
            <a:endParaRPr lang="ru-RU" sz="4000" dirty="0"/>
          </a:p>
        </p:txBody>
      </p:sp>
      <p:pic>
        <p:nvPicPr>
          <p:cNvPr id="11265" name="Picture 1" descr="C:\Users\Светлана\Desktop\педсовет\682655-_3mo0zfft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500570"/>
            <a:ext cx="2603496" cy="1952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5929354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Только </a:t>
            </a:r>
            <a:r>
              <a:rPr lang="ru-RU" sz="2400" dirty="0" smtClean="0">
                <a:solidFill>
                  <a:srgbClr val="FF0000"/>
                </a:solidFill>
              </a:rPr>
              <a:t>важно правильно направить </a:t>
            </a:r>
            <a:r>
              <a:rPr lang="ru-RU" sz="2400" dirty="0" smtClean="0"/>
              <a:t>мысли и чувства малышей в нужное русло. Сказки в детях </a:t>
            </a:r>
            <a:r>
              <a:rPr lang="ru-RU" sz="2400" dirty="0" smtClean="0">
                <a:solidFill>
                  <a:srgbClr val="FF0000"/>
                </a:solidFill>
              </a:rPr>
              <a:t>воспитывают </a:t>
            </a:r>
            <a:r>
              <a:rPr lang="ru-RU" sz="2400" dirty="0" smtClean="0"/>
              <a:t>не только </a:t>
            </a:r>
            <a:r>
              <a:rPr lang="ru-RU" sz="2400" dirty="0" smtClean="0">
                <a:solidFill>
                  <a:srgbClr val="FF0000"/>
                </a:solidFill>
              </a:rPr>
              <a:t>культуру поведения</a:t>
            </a:r>
            <a:r>
              <a:rPr lang="ru-RU" sz="2400" dirty="0" smtClean="0"/>
              <a:t>, но и бережное </a:t>
            </a:r>
            <a:r>
              <a:rPr lang="ru-RU" sz="2400" dirty="0" smtClean="0">
                <a:solidFill>
                  <a:srgbClr val="FF0000"/>
                </a:solidFill>
              </a:rPr>
              <a:t>отношение к живому</a:t>
            </a:r>
            <a:r>
              <a:rPr lang="ru-RU" sz="2400" dirty="0" smtClean="0"/>
              <a:t>, </a:t>
            </a:r>
            <a:r>
              <a:rPr lang="ru-RU" sz="2400" dirty="0" smtClean="0">
                <a:solidFill>
                  <a:srgbClr val="FF0000"/>
                </a:solidFill>
              </a:rPr>
              <a:t>развивают познавательный интерес к природе</a:t>
            </a:r>
            <a:r>
              <a:rPr lang="ru-RU" sz="2400" dirty="0" smtClean="0"/>
              <a:t>. </a:t>
            </a:r>
            <a:r>
              <a:rPr lang="ru-RU" sz="2400" dirty="0" smtClean="0">
                <a:solidFill>
                  <a:srgbClr val="0000FF"/>
                </a:solidFill>
              </a:rPr>
              <a:t>Самое важное </a:t>
            </a:r>
            <a:r>
              <a:rPr lang="ru-RU" sz="2400" dirty="0" smtClean="0"/>
              <a:t>в сказках для маленьких слушателей </a:t>
            </a:r>
            <a:r>
              <a:rPr lang="ru-RU" sz="2400" dirty="0" smtClean="0">
                <a:solidFill>
                  <a:srgbClr val="0000FF"/>
                </a:solidFill>
              </a:rPr>
              <a:t>узнать о проблемах </a:t>
            </a:r>
            <a:r>
              <a:rPr lang="ru-RU" sz="2400" dirty="0" smtClean="0"/>
              <a:t>дикой </a:t>
            </a:r>
            <a:r>
              <a:rPr lang="ru-RU" sz="2400" dirty="0" smtClean="0">
                <a:solidFill>
                  <a:srgbClr val="0000FF"/>
                </a:solidFill>
              </a:rPr>
              <a:t>природы </a:t>
            </a:r>
            <a:r>
              <a:rPr lang="ru-RU" sz="2400" dirty="0" smtClean="0"/>
              <a:t>из уст самих ее обитателей, услышать их голос. В этом отношении исключительна роль экологических сказок, где животные, растения одушевляются и сопереживают любым изменениям в природе и своей привычной жизни. </a:t>
            </a:r>
            <a:br>
              <a:rPr lang="ru-RU" sz="2400" dirty="0" smtClean="0"/>
            </a:br>
            <a:endParaRPr lang="ru-RU" sz="2400" dirty="0">
              <a:solidFill>
                <a:srgbClr val="FF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0" y="6715124"/>
            <a:ext cx="1400156" cy="14287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b="1" i="1" dirty="0">
              <a:solidFill>
                <a:srgbClr val="6600CC"/>
              </a:solidFill>
            </a:endParaRPr>
          </a:p>
        </p:txBody>
      </p:sp>
      <p:pic>
        <p:nvPicPr>
          <p:cNvPr id="10241" name="Picture 1" descr="C:\Users\Светлана\Desktop\педсовет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500570"/>
            <a:ext cx="2666992" cy="20002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+mn-lt"/>
              </a:rPr>
              <a:t/>
            </a:r>
            <a:br>
              <a:rPr lang="en-US" sz="3600" b="1" dirty="0" smtClean="0">
                <a:latin typeface="+mn-lt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>
            <a:noAutofit/>
          </a:bodyPr>
          <a:lstStyle/>
          <a:p>
            <a:r>
              <a:rPr lang="ru-RU" sz="3600" dirty="0" smtClean="0"/>
              <a:t>Таким образом, на основе знаний, которые дети получают через экологические сказки, закладываются начальные формы осознанного правильного отношения к природе; интерес к его познанию; сочувствие ко всему живому; умение видеть красоту природы в разных ее формах и проявлениях, выражать свое эмоциональное отношение к ней.</a:t>
            </a:r>
            <a:endParaRPr lang="ru-RU" sz="3600" dirty="0">
              <a:solidFill>
                <a:srgbClr val="33CC3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+mn-lt"/>
              </a:rPr>
              <a:t/>
            </a:r>
            <a:br>
              <a:rPr lang="ru-RU" sz="3600" b="1" dirty="0" smtClean="0">
                <a:latin typeface="+mn-lt"/>
              </a:rPr>
            </a:br>
            <a:endParaRPr lang="ru-RU" sz="4900" dirty="0">
              <a:solidFill>
                <a:srgbClr val="33CC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Экологическая воспитанность, искренняя любовь к природе означает не только определенное душевное состояние, восприятие ее красоты, но и ее понимание и познание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Именно в дошкольном возрасте усвоение основ экологических знаний наиболее продуктивно. Экологические знания, полученные детьми в процессе театрализованной деятельности, приобретают более устойчивый и осознанный характер, накапливается индивидуальный опыт.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00034" y="428604"/>
            <a:ext cx="8072494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А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театрализованные экологические сказки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помогают ощутить природу эмоционально, как нечто живое. Красота окружающего мира рождает чувство привязанности к тому месту, где родился и живет человек,  в конечном счете, любовь к Отечеству.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Светлана\Desktop\педсовет\29ds_news04-06-12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500438"/>
            <a:ext cx="3211513" cy="240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361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бюджетное дошкольное образовательное учреждение «Детский сад №70 г.Энгельса».</vt:lpstr>
      <vt:lpstr>  «Нужно, чтобы ребенок, начиная с раннего возраста, привык оценивать свои поступки не только по непосредственному эффекту, но и по их последствиям, то есть оценивать настоящее в свете будущего. Только при таком воспитании подрастающего поколения будущее человечества окажется в серьезных руках», – писал профессор М.М. Камшилов.          </vt:lpstr>
      <vt:lpstr> </vt:lpstr>
      <vt:lpstr> </vt:lpstr>
      <vt:lpstr> </vt:lpstr>
      <vt:lpstr>Только важно правильно направить мысли и чувства малышей в нужное русло. Сказки в детях воспитывают не только культуру поведения, но и бережное отношение к живому, развивают познавательный интерес к природе. Самое важное в сказках для маленьких слушателей узнать о проблемах дикой природы из уст самих ее обитателей, услышать их голос. В этом отношении исключительна роль экологических сказок, где животные, растения одушевляются и сопереживают любым изменениям в природе и своей привычной жизни.  </vt:lpstr>
      <vt:lpstr> </vt:lpstr>
      <vt:lpstr> 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Светлана</cp:lastModifiedBy>
  <cp:revision>50</cp:revision>
  <dcterms:created xsi:type="dcterms:W3CDTF">2013-08-23T08:38:35Z</dcterms:created>
  <dcterms:modified xsi:type="dcterms:W3CDTF">2017-03-21T08:00:10Z</dcterms:modified>
</cp:coreProperties>
</file>