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68" r:id="rId5"/>
    <p:sldId id="272" r:id="rId6"/>
    <p:sldId id="297" r:id="rId7"/>
    <p:sldId id="270" r:id="rId8"/>
    <p:sldId id="275" r:id="rId9"/>
    <p:sldId id="276" r:id="rId10"/>
    <p:sldId id="277" r:id="rId11"/>
    <p:sldId id="271" r:id="rId12"/>
    <p:sldId id="292" r:id="rId13"/>
    <p:sldId id="286" r:id="rId14"/>
    <p:sldId id="293" r:id="rId15"/>
    <p:sldId id="295" r:id="rId16"/>
    <p:sldId id="294" r:id="rId17"/>
    <p:sldId id="262" r:id="rId18"/>
    <p:sldId id="296" r:id="rId19"/>
    <p:sldId id="299" r:id="rId20"/>
    <p:sldId id="284" r:id="rId21"/>
    <p:sldId id="283" r:id="rId22"/>
    <p:sldId id="266" r:id="rId23"/>
    <p:sldId id="300" r:id="rId24"/>
    <p:sldId id="25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517338" y="1124744"/>
            <a:ext cx="7871086" cy="38164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ПРОЕКТ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НАРОДНАЯ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ИГРУШКА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детей старшего дошкольного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возраста</a:t>
            </a:r>
          </a:p>
        </p:txBody>
      </p:sp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434600" y="3450650"/>
            <a:ext cx="2399062" cy="196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s://ds01.infourok.ru/uploads/ex/0350/000016d7-aa5f34d1/hello_html_m2855748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3594246"/>
            <a:ext cx="1872208" cy="310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МБДОУ </a:t>
            </a:r>
            <a:r>
              <a:rPr lang="ru-RU" sz="2000" b="1" dirty="0" err="1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Выездновский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 детский сад №1</a:t>
            </a:r>
            <a:endParaRPr lang="ru-RU" sz="2000" b="1" dirty="0" smtClean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93201" y="5681690"/>
            <a:ext cx="4140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Подготовила: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Алексеева Н.С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000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50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55325" y="580006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5873" y="144803"/>
            <a:ext cx="3758096" cy="56645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Работа с детьми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69469" y="900953"/>
            <a:ext cx="7947269" cy="53630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Comic Sans MS" pitchFamily="66" charset="0"/>
              </a:rPr>
              <a:t>Коммуникативная деятельность</a:t>
            </a:r>
          </a:p>
          <a:p>
            <a:pPr algn="just"/>
            <a:r>
              <a:rPr lang="ru-RU" u="sng" dirty="0" smtClean="0">
                <a:solidFill>
                  <a:srgbClr val="002060"/>
                </a:solidFill>
                <a:latin typeface="Comic Sans MS" pitchFamily="66" charset="0"/>
              </a:rPr>
              <a:t>Беседы: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«Что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ты знаешь о русских народных игрушках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?»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«Игрушки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не простые – глиняные расписные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«Матрешка – народная игрушка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«Бабушкины куклы»</a:t>
            </a:r>
          </a:p>
          <a:p>
            <a:pPr algn="just"/>
            <a:r>
              <a:rPr lang="ru-RU" u="sng" dirty="0" smtClean="0">
                <a:solidFill>
                  <a:srgbClr val="002060"/>
                </a:solidFill>
                <a:latin typeface="Comic Sans MS" pitchFamily="66" charset="0"/>
              </a:rPr>
              <a:t>Восприятие художественной литературы и фольклора: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Заучивание стихотворения В. Феофанова «Чем знаменито Дымково!»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Чтение русской народной сказки «Василиса Прекрасная»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Чтение и обсуждение произведения И. Рюминой «Куклы наших бабушек»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Заучивание </a:t>
            </a:r>
            <a:r>
              <a:rPr lang="ru-RU" dirty="0" err="1">
                <a:solidFill>
                  <a:srgbClr val="002060"/>
                </a:solidFill>
                <a:latin typeface="Comic Sans MS" pitchFamily="66" charset="0"/>
              </a:rPr>
              <a:t>потешек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 и стихотворений о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матрешках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Отгадывание загадок</a:t>
            </a:r>
          </a:p>
          <a:p>
            <a:pPr algn="just"/>
            <a:r>
              <a:rPr lang="ru-RU" u="sng" dirty="0">
                <a:solidFill>
                  <a:srgbClr val="002060"/>
                </a:solidFill>
                <a:latin typeface="Comic Sans MS" pitchFamily="66" charset="0"/>
              </a:rPr>
              <a:t>Составление описательных рассказов на тему: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  <a:p>
            <a:pPr lvl="0" algn="just"/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«Матрешка – народная игрушка».</a:t>
            </a:r>
          </a:p>
          <a:p>
            <a:pPr algn="just"/>
            <a:r>
              <a:rPr lang="ru-RU" u="sng" dirty="0">
                <a:solidFill>
                  <a:srgbClr val="002060"/>
                </a:solidFill>
                <a:latin typeface="Comic Sans MS" pitchFamily="66" charset="0"/>
              </a:rPr>
              <a:t>Речевые игры: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  <a:p>
            <a:pPr lvl="0" algn="just"/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«Что из чего – какое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?», «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Объясни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словечко»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275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774225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0176" y="624727"/>
            <a:ext cx="8183870" cy="209572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   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Познавательно – исследовательская деятельность</a:t>
            </a:r>
          </a:p>
          <a:p>
            <a:pPr lvl="0" algn="ctr">
              <a:defRPr/>
            </a:pPr>
            <a:endParaRPr lang="ru-RU" sz="1000" dirty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2000" u="sng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Просмотр презентаций:</a:t>
            </a:r>
          </a:p>
          <a:p>
            <a:pPr marL="342900" lvl="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«Путешествие в страну глиняных игрушек»</a:t>
            </a:r>
          </a:p>
          <a:p>
            <a:pPr marL="342900" lvl="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«История создания Матрешки»</a:t>
            </a:r>
          </a:p>
          <a:p>
            <a:pPr marL="342900" lvl="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«Куклы из бабушкиного сундука»</a:t>
            </a:r>
          </a:p>
          <a:p>
            <a:pPr lvl="0" algn="just">
              <a:defRPr/>
            </a:pPr>
            <a:endParaRPr lang="ru-RU" sz="2000" dirty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dirty="0" smtClean="0"/>
              <a:t>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6" name="Picture 4" descr="http://mypresentation.ru/documents/d1c735bb3117df7e5205d0c5d0830927/img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6545" y="3565926"/>
            <a:ext cx="3579830" cy="26848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32111" y="3111533"/>
            <a:ext cx="4551748" cy="3413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1081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7-конечная звезда 9"/>
          <p:cNvSpPr/>
          <p:nvPr/>
        </p:nvSpPr>
        <p:spPr>
          <a:xfrm>
            <a:off x="8677122" y="1166281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08992" y="5787873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90358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24033" y="699386"/>
            <a:ext cx="4922814" cy="96712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   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ООД «Путешествие в музей матрешки»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146" name="Picture 2" descr="D:\народная игрушка\фото проект\20180404_1548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37576" y="3842404"/>
            <a:ext cx="3524819" cy="26436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народная игрушка\фото проект\20180404_1548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5488" y="2726383"/>
            <a:ext cx="4321198" cy="32408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331812" y="838918"/>
            <a:ext cx="3068960" cy="2301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255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756218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09465" y="3581120"/>
            <a:ext cx="3261607" cy="83554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   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Экспериментирование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(с глиной) </a:t>
            </a:r>
          </a:p>
          <a:p>
            <a:pPr lvl="0" algn="just">
              <a:defRPr/>
            </a:pP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home\Downloads\20180328_09581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5476780" y="160562"/>
            <a:ext cx="2599720" cy="35846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482532" y="622025"/>
            <a:ext cx="3862355" cy="227595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   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Рассматривание иллюстраций,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тематических альбомов, </a:t>
            </a:r>
          </a:p>
          <a:p>
            <a:pPr lvl="0" algn="ctr">
              <a:defRPr/>
            </a:pPr>
            <a:r>
              <a:rPr lang="ru-RU" sz="2000" dirty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ародных игрушек,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иллюстрированных книг 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с рассказами и сказками</a:t>
            </a:r>
          </a:p>
          <a:p>
            <a:pPr lvl="0" algn="ctr">
              <a:defRPr/>
            </a:pPr>
            <a:r>
              <a:rPr lang="ru-RU" dirty="0" smtClean="0"/>
              <a:t>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9" name="Picture 2" descr="D:\народная игрушка\фото проект\30-03-2018_15-33-21\IMG_28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3387084"/>
            <a:ext cx="4342062" cy="2894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827566" y="5028653"/>
            <a:ext cx="1849556" cy="151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193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518305" y="379632"/>
            <a:ext cx="8014135" cy="266060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Продуктивная деятельность:</a:t>
            </a:r>
          </a:p>
          <a:p>
            <a:pPr lvl="0" algn="ctr">
              <a:defRPr/>
            </a:pPr>
            <a:endParaRPr lang="ru-RU" sz="1000" dirty="0" smtClean="0">
              <a:solidFill>
                <a:srgbClr val="C0000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«Дымковский индюк» (</a:t>
            </a:r>
            <a:r>
              <a:rPr lang="ru-RU" sz="2000" dirty="0" err="1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Дымковская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барыня» (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поделка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из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бумаги)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 Роспись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матрешек (рисование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«Дымковский конь» (лепка)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342900" lvl="0" indent="-342900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 Работа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раскрасках «Водоноска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»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(по мотивам дымковской росписи)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8030831" y="10373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486916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home\Desktop\народная игрушка\фото проект\30-03-2018_15-33-21\20180208_1748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26868">
            <a:off x="353476" y="3791080"/>
            <a:ext cx="2848009" cy="21360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720809">
            <a:off x="6338077" y="3925892"/>
            <a:ext cx="2828514" cy="2121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" descr="D:\народная игрушка\фото проект\30-03-2018_15-33-21\с барыням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5816" y="4256648"/>
            <a:ext cx="3673074" cy="24487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09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486916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home\Desktop\народная игрушка\фото проект\30-03-2018_15-33-21\20180208_1720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637097"/>
            <a:ext cx="3468675" cy="26015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home\Desktop\народная игрушка\фото проект\30-03-2018_15-33-21\IMG_29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41408" y="3686071"/>
            <a:ext cx="4282341" cy="2925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3031" y="301489"/>
            <a:ext cx="3795327" cy="28464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568" y="3465919"/>
            <a:ext cx="3741976" cy="2806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6267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1984" y="578726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9534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645297"/>
            <a:ext cx="4454993" cy="204242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    </a:t>
            </a:r>
          </a:p>
          <a:p>
            <a:pPr lvl="0" algn="ctr">
              <a:defRPr/>
            </a:pPr>
            <a:endParaRPr lang="en-US" sz="2000" dirty="0" smtClean="0">
              <a:solidFill>
                <a:srgbClr val="C0000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ООД лепка и роспись игрушки «Барашек»</a:t>
            </a:r>
          </a:p>
          <a:p>
            <a:pPr lvl="0"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(из скульптурного пластилина </a:t>
            </a:r>
            <a:endParaRPr lang="en-US" sz="2000" dirty="0" smtClean="0">
              <a:solidFill>
                <a:srgbClr val="C0000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мотивам дымковской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игрушки)</a:t>
            </a:r>
          </a:p>
          <a:p>
            <a:pPr lvl="0" algn="ctr">
              <a:defRPr/>
            </a:pPr>
            <a:endParaRPr lang="ru-RU" sz="2000" dirty="0" smtClean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170" name="Picture 2" descr="D:\народная игрушка\фото проект\04-04-2018_14-28-52\ви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9617" y="3344073"/>
            <a:ext cx="3365709" cy="22438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49848" y="456567"/>
            <a:ext cx="1917213" cy="25562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98655" y="3344074"/>
            <a:ext cx="4241693" cy="31812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7-конечная звезда 14"/>
          <p:cNvSpPr/>
          <p:nvPr/>
        </p:nvSpPr>
        <p:spPr>
          <a:xfrm>
            <a:off x="7381787" y="111335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130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27967" y="5174170"/>
            <a:ext cx="1940100" cy="158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290382" y="637433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741533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1984" y="578726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511908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26806" y="833068"/>
            <a:ext cx="7461617" cy="48281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Игровая деятельность</a:t>
            </a:r>
          </a:p>
          <a:p>
            <a:pPr lvl="0" algn="ctr">
              <a:defRPr/>
            </a:pP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Дидактические игры: 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«Народные промыслы», «Подбери узор», «Что бывает из дерева, глины, ткани», «Что лишнее?», «Угадай на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ощупь»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Игры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с матрешками и самодельными куклами из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ткани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Сюжетно – ролевая игра «Путешествие в мастерскую»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24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486916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home\Desktop\народная игрушка\фото проект\30-03-2018_15-33-21\IMG_28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137689" y="3467700"/>
            <a:ext cx="3691698" cy="2802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home\Desktop\народная игрушка\фото проект\30-03-2018_15-33-21\IMG_28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8305" y="3663026"/>
            <a:ext cx="4023447" cy="26822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59" y="221687"/>
            <a:ext cx="3974235" cy="29806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89954" y="637097"/>
            <a:ext cx="3387168" cy="2540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8586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27967" y="5174170"/>
            <a:ext cx="1940100" cy="158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290382" y="637433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741533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1984" y="578726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511908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26806" y="833068"/>
            <a:ext cx="7461617" cy="446814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Двигательная деятельность</a:t>
            </a:r>
          </a:p>
          <a:p>
            <a:pPr lvl="0" algn="ctr">
              <a:defRPr/>
            </a:pP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Пальчиковые игры: «Мастера», 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Физкультминутки и динамические паузы: «Матрешки танцуют», «Дружные матрешки»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Народные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одвижные игры «Как у наших у ворот», «Ручеек», хороводная музыкальная игра «Гори, гори ясно!» и другие.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88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390436" y="4743893"/>
            <a:ext cx="2399062" cy="196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7-конечная звезда 6"/>
          <p:cNvSpPr/>
          <p:nvPr/>
        </p:nvSpPr>
        <p:spPr>
          <a:xfrm>
            <a:off x="6793691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8677122" y="1862151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119917" y="414908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2381009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486916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4897615"/>
              </p:ext>
            </p:extLst>
          </p:nvPr>
        </p:nvGraphicFramePr>
        <p:xfrm>
          <a:off x="611560" y="764706"/>
          <a:ext cx="8065562" cy="446449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844833">
                  <a:extLst>
                    <a:ext uri="{9D8B030D-6E8A-4147-A177-3AD203B41FA5}">
                      <a16:colId xmlns:a16="http://schemas.microsoft.com/office/drawing/2014/main" xmlns="" val="906384374"/>
                    </a:ext>
                  </a:extLst>
                </a:gridCol>
                <a:gridCol w="5220729">
                  <a:extLst>
                    <a:ext uri="{9D8B030D-6E8A-4147-A177-3AD203B41FA5}">
                      <a16:colId xmlns:a16="http://schemas.microsoft.com/office/drawing/2014/main" xmlns="" val="47977529"/>
                    </a:ext>
                  </a:extLst>
                </a:gridCol>
              </a:tblGrid>
              <a:tr h="467582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Название проекта 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cs typeface="+mn-cs"/>
                        </a:rPr>
                        <a:t>«НАРОДНАЯ ИГРУШКА»</a:t>
                      </a:r>
                      <a:endParaRPr lang="ru-RU" sz="2000" b="0" dirty="0" smtClean="0">
                        <a:solidFill>
                          <a:srgbClr val="002060"/>
                        </a:solidFill>
                        <a:latin typeface="Comic Sans MS" pitchFamily="66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58717147"/>
                  </a:ext>
                </a:extLst>
              </a:tr>
              <a:tr h="467582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Тип проекта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cs typeface="Times New Roman" panose="02020603050405020304" pitchFamily="18" charset="0"/>
                        </a:rPr>
                        <a:t>Познавательно – творческий, групповой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9169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Продолжительность </a:t>
                      </a:r>
                    </a:p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проекта 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Среднесрочный</a:t>
                      </a:r>
                    </a:p>
                    <a:p>
                      <a:pPr algn="just"/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38465896"/>
                  </a:ext>
                </a:extLst>
              </a:tr>
              <a:tr h="552980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Срок проведения 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cs typeface="Times New Roman" panose="02020603050405020304" pitchFamily="18" charset="0"/>
                        </a:rPr>
                        <a:t>Февраль – март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cs typeface="Times New Roman" panose="02020603050405020304" pitchFamily="18" charset="0"/>
                        </a:rPr>
                        <a:t>2019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0789312"/>
                  </a:ext>
                </a:extLst>
              </a:tr>
              <a:tr h="769169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Участники проекта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Дети старшей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группы,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воспитатели, родители воспитанников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00244211"/>
                  </a:ext>
                </a:extLst>
              </a:tr>
              <a:tr h="1438012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Цель проекта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Приобщение детей старшего дошкольного возраста к народной культуре через знакомство с народной игрушкой.</a:t>
                      </a:r>
                      <a:endParaRPr lang="ru-RU" sz="2400" b="0" dirty="0" smtClean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5924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-конечная звезда 6"/>
          <p:cNvSpPr/>
          <p:nvPr/>
        </p:nvSpPr>
        <p:spPr>
          <a:xfrm>
            <a:off x="6793691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55325" y="580006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1489" y="218354"/>
            <a:ext cx="5066576" cy="63397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Работа с родителями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3124" y="987749"/>
            <a:ext cx="6116200" cy="269012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Консультация «Загадка дымковской игрушки»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Консультация «Роль народной игрушки в духовно – нравственном воспитании дошкольников»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Буклет «Тряпичная кукла как средство приобщения детей к народной культуре»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Мастер – класс с родителями «Кукла колокольчик»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0800000">
            <a:off x="6516216" y="1115916"/>
            <a:ext cx="1910292" cy="14327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0800000">
            <a:off x="1457654" y="3796323"/>
            <a:ext cx="3635138" cy="27263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5687255" y="3535477"/>
            <a:ext cx="3416991" cy="25627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3684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55325" y="580006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2874" y="219739"/>
            <a:ext cx="5531103" cy="63397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Этапы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реализации проекта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8600" y="1064540"/>
            <a:ext cx="4622191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3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этап - 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заключительный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4434771" y="2233746"/>
            <a:ext cx="4949477" cy="3776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826913" y="2492896"/>
            <a:ext cx="3456384" cy="221634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Выставка детского творчества</a:t>
            </a:r>
          </a:p>
          <a:p>
            <a:pPr lvl="0" algn="ctr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«Народные игрушки»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859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74665" y="241728"/>
            <a:ext cx="4585367" cy="82264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Оформлен мини – музей «Народная игрушка»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5565" y="1423522"/>
            <a:ext cx="2962003" cy="2221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5816" y="3954425"/>
            <a:ext cx="3431606" cy="25737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412773" y="666866"/>
            <a:ext cx="4303253" cy="41120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225132" y="4661561"/>
            <a:ext cx="2313311" cy="189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2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9917" y="51571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27811" y="428033"/>
            <a:ext cx="7574507" cy="544924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>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ходе реализации данного проекта 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были достигнуты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следующие результаты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У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детей сформированы представления и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интерес к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народной игрушке;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аучились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мастерить и расписывать игрушки по мотивам народной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росписи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;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установились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партнёрские взаимоотношения между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детьми, родителями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воспитателями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благодаря совместной деятельности в ходе реализации проекта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;</a:t>
            </a:r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создана развивающая предметно-пространственная среда – мини-музей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«Народная игрушка».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7-конечная звезда 15"/>
          <p:cNvSpPr/>
          <p:nvPr/>
        </p:nvSpPr>
        <p:spPr>
          <a:xfrm>
            <a:off x="735816" y="640795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644239" y="4835878"/>
            <a:ext cx="2499761" cy="204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1412776"/>
            <a:ext cx="7258710" cy="27363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СПАСИБО ЗА ВНИМАНИЕ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652120" y="3501008"/>
            <a:ext cx="2960972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37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9219378"/>
              </p:ext>
            </p:extLst>
          </p:nvPr>
        </p:nvGraphicFramePr>
        <p:xfrm>
          <a:off x="305189" y="686099"/>
          <a:ext cx="8335769" cy="542854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200793">
                  <a:extLst>
                    <a:ext uri="{9D8B030D-6E8A-4147-A177-3AD203B41FA5}">
                      <a16:colId xmlns:a16="http://schemas.microsoft.com/office/drawing/2014/main" xmlns="" val="906384374"/>
                    </a:ext>
                  </a:extLst>
                </a:gridCol>
                <a:gridCol w="6134976">
                  <a:extLst>
                    <a:ext uri="{9D8B030D-6E8A-4147-A177-3AD203B41FA5}">
                      <a16:colId xmlns:a16="http://schemas.microsoft.com/office/drawing/2014/main" xmlns="" val="47977529"/>
                    </a:ext>
                  </a:extLst>
                </a:gridCol>
              </a:tblGrid>
              <a:tr h="177579">
                <a:tc>
                  <a:txBody>
                    <a:bodyPr/>
                    <a:lstStyle/>
                    <a:p>
                      <a:pPr algn="just"/>
                      <a:endParaRPr lang="ru-RU" sz="6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" b="0" dirty="0" smtClean="0">
                        <a:solidFill>
                          <a:srgbClr val="002060"/>
                        </a:solidFill>
                        <a:latin typeface="Comic Sans MS" pitchFamily="66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58717147"/>
                  </a:ext>
                </a:extLst>
              </a:tr>
              <a:tr h="5245661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Задачи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проекта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457200" lvl="0" indent="-457200" algn="just">
                        <a:buFont typeface="+mj-lt"/>
                        <a:buAutoNum type="arabicPeriod"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Познакомить с историей народной игрушки (деревянной, тряпичной, глиняной).</a:t>
                      </a:r>
                    </a:p>
                    <a:p>
                      <a:pPr marL="457200" marR="0" lvl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Формировать интерес к культуре русского народа и уважение к национальным традициям.</a:t>
                      </a:r>
                    </a:p>
                    <a:p>
                      <a:pPr marL="457200" lvl="0" indent="-457200" algn="just">
                        <a:buFont typeface="+mj-lt"/>
                        <a:buAutoNum type="arabicPeriod"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Развивать творческие способности детей через приобщение к исконно русскому промыслу - изготовлению игрушек.</a:t>
                      </a:r>
                    </a:p>
                    <a:p>
                      <a:pPr marL="457200" marR="0" lvl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Повышать компетентность родителей в вопросах воспитании через информирование;</a:t>
                      </a:r>
                      <a:r>
                        <a:rPr lang="ru-RU" sz="2000" kern="1200" baseline="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вовлечение их в совместную деятельность для</a:t>
                      </a:r>
                      <a:r>
                        <a:rPr lang="ru-RU" sz="2000" kern="1200" baseline="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установления партнерских взаимоотношений.</a:t>
                      </a:r>
                      <a:endParaRPr lang="ru-RU" sz="2000" kern="1200" dirty="0" smtClean="0"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pPr marL="457200" lvl="0" indent="-457200" algn="just">
                        <a:buFont typeface="+mj-lt"/>
                        <a:buAutoNum type="arabicPeriod"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Пополнить предметно – пространственную развивающую среду в группе путем создания мини – музея народной игрушки.</a:t>
                      </a:r>
                      <a:endParaRPr lang="ru-RU" sz="2000" b="0" dirty="0" smtClean="0">
                        <a:solidFill>
                          <a:srgbClr val="002060"/>
                        </a:solidFill>
                        <a:latin typeface="Comic Sans MS" pitchFamily="66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611612" y="5701773"/>
            <a:ext cx="1245719" cy="101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-конечная звезда 8"/>
          <p:cNvSpPr/>
          <p:nvPr/>
        </p:nvSpPr>
        <p:spPr>
          <a:xfrm>
            <a:off x="7557911" y="7126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8130654" y="9018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6" y="571075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0047" y="5147935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38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363394" y="6403638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755576" y="6390321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20006" y="5822221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87377" y="504918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966" y="619446"/>
            <a:ext cx="8098434" cy="551225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Настоящее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и будущее нашего общества и государства определяются духовно-нравственным здоровьем народа, бережным сохранением и развитием его культурного наследия, исторических и культурных традиций, норм общественной жизни, сохранение национального достояния всех народов России. </a:t>
            </a:r>
            <a:endParaRPr lang="ru-RU" sz="28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624262" y="5607242"/>
            <a:ext cx="1423407" cy="116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56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2637" y="5769488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1206" y="1429113"/>
            <a:ext cx="7942126" cy="4440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В дошкольном возрасте мы можем и должны воспитывать детей  на основе традиций и культуры русского народа.</a:t>
            </a:r>
          </a:p>
          <a:p>
            <a:pPr indent="360000" algn="just"/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Именно через народные традиции, народную культуру каждое новое поколение усваивает опыт старших, образ морали и эстетические предпочтения, формы и модели поведения. То, что мы заложим в душу ребенка сейчас, проявится позднее, станет его и нашей жизнью. </a:t>
            </a:r>
            <a:endParaRPr lang="ru-RU" sz="24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0465" y="456567"/>
            <a:ext cx="4104456" cy="5850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Актуальность проекта</a:t>
            </a:r>
          </a:p>
        </p:txBody>
      </p:sp>
      <p:sp>
        <p:nvSpPr>
          <p:cNvPr id="19" name="7-конечная звезда 18"/>
          <p:cNvSpPr/>
          <p:nvPr/>
        </p:nvSpPr>
        <p:spPr>
          <a:xfrm>
            <a:off x="118665" y="5193196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3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5" y="486916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90980" y="901769"/>
            <a:ext cx="8086142" cy="52908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>
              <a:spcAft>
                <a:spcPts val="0"/>
              </a:spcAft>
            </a:pPr>
            <a:r>
              <a:rPr lang="ru-RU" sz="2000" spc="-1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Одной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из приоритетных </a:t>
            </a:r>
            <a:r>
              <a:rPr lang="ru-RU" sz="2000" spc="-2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задач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ФГОС </a:t>
            </a:r>
            <a:r>
              <a:rPr lang="ru-RU" sz="2000" spc="-1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дошкольного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образования является</a:t>
            </a:r>
            <a:r>
              <a:rPr lang="ru-RU" sz="2000" spc="-2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объединение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обучения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и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воспитания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 целостный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образовательный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процесс на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основе духовно-нравственных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и </a:t>
            </a:r>
            <a:r>
              <a:rPr lang="ru-RU" sz="2000" spc="-1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социокультурных</a:t>
            </a:r>
            <a:r>
              <a:rPr lang="ru-RU" sz="2000" spc="52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ценностей, принятых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в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обществе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правил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и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норм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поведения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 интересах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человека,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семьи,</a:t>
            </a:r>
            <a:r>
              <a:rPr lang="ru-RU" sz="2000" spc="-1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общества.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8890" marR="8890" indent="450215" algn="just">
              <a:spcAft>
                <a:spcPts val="0"/>
              </a:spcAft>
            </a:pP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Поэтому </a:t>
            </a:r>
            <a:r>
              <a:rPr lang="ru-RU" sz="2000" spc="-1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сегодня, </a:t>
            </a:r>
            <a:r>
              <a:rPr lang="ru-RU" sz="2000" spc="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как </a:t>
            </a:r>
            <a:r>
              <a:rPr lang="ru-RU" sz="2000" spc="-2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никогда, 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актуальны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вопросы формирования целостного восприятия мира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и духовно</a:t>
            </a:r>
            <a:r>
              <a:rPr lang="ru-RU" sz="2000" spc="-5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-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нравственного воспитания детей дошкольного</a:t>
            </a:r>
            <a:r>
              <a:rPr lang="ru-RU" sz="2000" spc="6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возраста</a:t>
            </a:r>
            <a:r>
              <a:rPr lang="ru-RU" sz="2000" spc="-1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</a:p>
          <a:p>
            <a:pPr marL="8890" marR="8890" indent="450215" algn="just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Актуальность данного проекта заключается в следующем: в настоящее время у детей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недостаточно сформированы представления о народной игрушке и слабо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развит познавательный интерес к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ней,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к её истории, а в наших магазинах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очень сложно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найти именно народную игрушку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  <a:p>
            <a:pPr marL="8890" marR="8890" indent="450215" algn="just"/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381788" y="5554422"/>
            <a:ext cx="1407709" cy="115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323528" y="164038"/>
            <a:ext cx="4104456" cy="5850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Актуальность проекта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7626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30647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19918" y="560724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9917" y="504918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12857" y="248012"/>
            <a:ext cx="5144323" cy="7650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Ожидаемые результаты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90464" y="1090943"/>
            <a:ext cx="8126275" cy="45147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У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детей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расширится представление об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истории народной игрушки: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глиняной (Дымковской), деревянной (матрешки) и тряпичной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куклы.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Появится интерес к изучению истории России, народной культуре и творчеству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Научатся мастерить и расписывать игрушки по мотивам народной росписи.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Повысится компетентность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родителей в вопросах воспитании через информирование;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установятся партнерские взаимоотношения, через вовлечение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их в совместную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деятельность.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Пополнится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предметно –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пространственная развивающая среда группы игрушками созданными на основе народных промыслов. </a:t>
            </a:r>
          </a:p>
        </p:txBody>
      </p:sp>
      <p:pic>
        <p:nvPicPr>
          <p:cNvPr id="22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793691" y="5049180"/>
            <a:ext cx="2258052" cy="184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081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-конечная звезда 6"/>
          <p:cNvSpPr/>
          <p:nvPr/>
        </p:nvSpPr>
        <p:spPr>
          <a:xfrm>
            <a:off x="6793691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55325" y="580006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2195735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12857" y="199096"/>
            <a:ext cx="5531103" cy="63397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Этапы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реализации проекта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5100" y="1126452"/>
            <a:ext cx="8283707" cy="47868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1 этап - 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подготовительный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разработка конспектов бесед и организованной образовательной деятельности с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детьми,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подготовка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иллюстративного и дидактического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материала,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составление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познавательных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презентаций о народной игрушке,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разработка демонстрационно-информационного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материала для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родителей,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разработка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календарного плана по реализации проекта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2" name="Picture 2" descr="http://img1.liveinternet.ru/images/attach/c/10/109/122/109122687_large_page01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543960" y="5132737"/>
            <a:ext cx="2072778" cy="169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14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-конечная звезда 6"/>
          <p:cNvSpPr/>
          <p:nvPr/>
        </p:nvSpPr>
        <p:spPr>
          <a:xfrm>
            <a:off x="6793691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7381788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8677122" y="112645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7931771" y="67992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8677122" y="653049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8616739" y="9652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1475656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827584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55325" y="5800067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47758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2195735" y="6345324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11984" y="5229200"/>
            <a:ext cx="370547" cy="36004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12857" y="685614"/>
            <a:ext cx="5531103" cy="63397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Этапы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реализации проекта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53168" y="1700808"/>
            <a:ext cx="7776446" cy="20162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2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этап - 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anose="02020603050405020304" pitchFamily="18" charset="0"/>
              </a:rPr>
              <a:t>основной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организация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и проведение работы по реализации задач проекта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342900" lvl="0" indent="-342900" algn="just"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4" name="Рисунок 23" descr="https://cyrillitsa.ru/wp-content/uploads/2014/01/20.gif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543960" y="3933057"/>
            <a:ext cx="2258051" cy="2772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7461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4264</TotalTime>
  <Words>896</Words>
  <Application>Microsoft Office PowerPoint</Application>
  <PresentationFormat>Экран (4:3)</PresentationFormat>
  <Paragraphs>128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123</cp:revision>
  <dcterms:created xsi:type="dcterms:W3CDTF">2018-02-06T07:54:40Z</dcterms:created>
  <dcterms:modified xsi:type="dcterms:W3CDTF">2020-10-08T13:51:19Z</dcterms:modified>
</cp:coreProperties>
</file>