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5" r:id="rId4"/>
    <p:sldId id="274" r:id="rId5"/>
    <p:sldId id="266" r:id="rId6"/>
    <p:sldId id="262" r:id="rId7"/>
    <p:sldId id="267" r:id="rId8"/>
    <p:sldId id="272" r:id="rId9"/>
    <p:sldId id="257" r:id="rId10"/>
    <p:sldId id="258" r:id="rId11"/>
    <p:sldId id="259" r:id="rId12"/>
    <p:sldId id="268" r:id="rId13"/>
    <p:sldId id="273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260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1" autoAdjust="0"/>
    <p:restoredTop sz="94599" autoAdjust="0"/>
  </p:normalViewPr>
  <p:slideViewPr>
    <p:cSldViewPr>
      <p:cViewPr varScale="1">
        <p:scale>
          <a:sx n="61" d="100"/>
          <a:sy n="61" d="100"/>
        </p:scale>
        <p:origin x="-1027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gif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.gif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7" Type="http://schemas.openxmlformats.org/officeDocument/2006/relationships/image" Target="../media/image2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.jpeg"/><Relationship Id="rId7" Type="http://schemas.openxmlformats.org/officeDocument/2006/relationships/image" Target="../media/image36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H:\&#1053;&#1086;&#1089;&#1077;&#1085;&#1082;&#1086;%20&#1072;&#1090;&#1090;&#1077;&#1089;&#1090;&#1072;&#1094;&#1080;&#1103;\&#1074;&#1086;&#1086;&#1073;&#1088;&#1072;&#1078;&#1077;&#1085;&#1080;&#1077;%20&#1058;&#1080;&#1084;&#1086;&#1092;&#1077;&#1077;&#1085;&#1082;&#1086;%20&#1053;&#1045;\&#1040;&#1082;&#1074;&#1072;&#1088;&#1080;&#1091;&#1084;%20&#8212;%20&#1043;&#1086;&#1088;&#1086;&#1076;%20&#1079;&#1086;&#1083;&#1086;&#1090;&#1086;&#1081;%20(www.mixmuz.ru).mp3" TargetMode="Externa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2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4.jpeg"/><Relationship Id="rId7" Type="http://schemas.openxmlformats.org/officeDocument/2006/relationships/image" Target="../media/image2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2.gif"/><Relationship Id="rId7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gif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C:\Users\1\Desktop\Белый-человечек-без-фона0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215174" y="4143380"/>
            <a:ext cx="1928826" cy="2464639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357158" y="285728"/>
            <a:ext cx="85725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Comic Sans MS" pitchFamily="66" charset="0"/>
              </a:rPr>
              <a:t>Дар фантазии значит для меня больше, чем способность  воспринимать знания.</a:t>
            </a:r>
          </a:p>
          <a:p>
            <a:pPr algn="r"/>
            <a:r>
              <a:rPr lang="ru-RU" sz="3200" i="1" dirty="0" smtClean="0">
                <a:solidFill>
                  <a:srgbClr val="C00000"/>
                </a:solidFill>
                <a:latin typeface="Comic Sans MS" pitchFamily="66" charset="0"/>
              </a:rPr>
              <a:t>Альберт Эйнштейн</a:t>
            </a:r>
            <a:endParaRPr lang="ru-RU" sz="32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0034" y="3500438"/>
            <a:ext cx="613180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0070C0"/>
                </a:solidFill>
                <a:latin typeface="Comic Sans MS" pitchFamily="66" charset="0"/>
              </a:rPr>
              <a:t>Развитие воображения </a:t>
            </a:r>
          </a:p>
          <a:p>
            <a:r>
              <a:rPr lang="ru-RU" sz="4000" dirty="0" smtClean="0">
                <a:solidFill>
                  <a:srgbClr val="0070C0"/>
                </a:solidFill>
                <a:latin typeface="Comic Sans MS" pitchFamily="66" charset="0"/>
              </a:rPr>
              <a:t> старших дошкольников</a:t>
            </a:r>
            <a:endParaRPr lang="ru-RU" sz="4000" dirty="0">
              <a:solidFill>
                <a:srgbClr val="0070C0"/>
              </a:solidFill>
              <a:latin typeface="Comic Sans MS" pitchFamily="66" charset="0"/>
            </a:endParaRPr>
          </a:p>
        </p:txBody>
      </p:sp>
      <p:pic>
        <p:nvPicPr>
          <p:cNvPr id="9" name="Picture 2" descr="C:\Users\1\Desktop\white_abstract_by_gleb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785794"/>
            <a:ext cx="3714744" cy="2786058"/>
          </a:xfrm>
          <a:prstGeom prst="ellipse">
            <a:avLst/>
          </a:prstGeom>
          <a:ln>
            <a:noFill/>
          </a:ln>
          <a:effectLst>
            <a:softEdge rad="635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1\Desktop\Белый-человечек-без-фона0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693511" y="5004576"/>
            <a:ext cx="1450489" cy="1853424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pic>
        <p:nvPicPr>
          <p:cNvPr id="3074" name="Picture 2" descr="C:\Users\1\Desktop\monotipiya-babochka_5c83a46be07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3429000"/>
            <a:ext cx="5080000" cy="3200400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3075" name="Picture 3" descr="C:\Users\1\Desktop\2a27c062f55eb04a031884d0e8aa0bb2.jpg"/>
          <p:cNvPicPr>
            <a:picLocks noChangeAspect="1" noChangeArrowheads="1"/>
          </p:cNvPicPr>
          <p:nvPr/>
        </p:nvPicPr>
        <p:blipFill>
          <a:blip r:embed="rId4" cstate="email">
            <a:lum bright="20000" contrast="40000"/>
          </a:blip>
          <a:srcRect/>
          <a:stretch>
            <a:fillRect/>
          </a:stretch>
        </p:blipFill>
        <p:spPr bwMode="auto">
          <a:xfrm>
            <a:off x="5143504" y="214289"/>
            <a:ext cx="3767220" cy="3118675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10" name="TextBox 9"/>
          <p:cNvSpPr txBox="1"/>
          <p:nvPr/>
        </p:nvSpPr>
        <p:spPr>
          <a:xfrm>
            <a:off x="5429256" y="4143380"/>
            <a:ext cx="29177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err="1" smtClean="0">
                <a:solidFill>
                  <a:srgbClr val="C00000"/>
                </a:solidFill>
                <a:latin typeface="Comic Sans MS" pitchFamily="66" charset="0"/>
              </a:rPr>
              <a:t>монотопия</a:t>
            </a:r>
            <a:endParaRPr lang="ru-RU" sz="40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11" name="Picture 2" descr="C:\Users\1\Desktop\white_abstract_by_gleb.gif"/>
          <p:cNvPicPr>
            <a:picLocks noChangeAspect="1" noChangeArrowheads="1" noCrop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0" y="0"/>
            <a:ext cx="3714744" cy="2786058"/>
          </a:xfrm>
          <a:prstGeom prst="ellipse">
            <a:avLst/>
          </a:prstGeom>
          <a:ln>
            <a:noFill/>
          </a:ln>
          <a:effectLst>
            <a:softEdge rad="635000"/>
          </a:effectLst>
        </p:spPr>
      </p:pic>
      <p:sp>
        <p:nvSpPr>
          <p:cNvPr id="9" name="TextBox 8"/>
          <p:cNvSpPr txBox="1"/>
          <p:nvPr/>
        </p:nvSpPr>
        <p:spPr>
          <a:xfrm>
            <a:off x="642910" y="1857364"/>
            <a:ext cx="428194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B050"/>
                </a:solidFill>
                <a:latin typeface="Comic Sans MS" pitchFamily="66" charset="0"/>
              </a:rPr>
              <a:t>Необычные кляксы </a:t>
            </a:r>
          </a:p>
          <a:p>
            <a:pPr algn="ctr"/>
            <a:r>
              <a:rPr lang="ru-RU" sz="3200" b="1" dirty="0" err="1" smtClean="0">
                <a:solidFill>
                  <a:srgbClr val="00B050"/>
                </a:solidFill>
                <a:latin typeface="Comic Sans MS" pitchFamily="66" charset="0"/>
              </a:rPr>
              <a:t>кляксография</a:t>
            </a:r>
            <a:endParaRPr lang="ru-RU" sz="3200" b="1" dirty="0">
              <a:solidFill>
                <a:srgbClr val="00B05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1\Desktop\Белый-человечек-без-фона0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693511" y="5004576"/>
            <a:ext cx="1450489" cy="1853424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pic>
        <p:nvPicPr>
          <p:cNvPr id="4098" name="Picture 2" descr="C:\Users\1\Desktop\77483d86cc459debf28129627f51680c.jpg"/>
          <p:cNvPicPr>
            <a:picLocks noChangeAspect="1" noChangeArrowheads="1"/>
          </p:cNvPicPr>
          <p:nvPr/>
        </p:nvPicPr>
        <p:blipFill>
          <a:blip r:embed="rId3" cstate="email">
            <a:lum contrast="-10000"/>
          </a:blip>
          <a:srcRect/>
          <a:stretch>
            <a:fillRect/>
          </a:stretch>
        </p:blipFill>
        <p:spPr bwMode="auto">
          <a:xfrm rot="1259956" flipH="1">
            <a:off x="4727491" y="1481753"/>
            <a:ext cx="3149528" cy="464109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100" name="Picture 4" descr="C:\Users\1\Desktop\35b9c7e6e9c407bb9715ca0b8dbd0770--thumbprint-tree-fingerprint-art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0640408" flipH="1">
            <a:off x="2339826" y="1917609"/>
            <a:ext cx="1857388" cy="272601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3286116" y="428604"/>
            <a:ext cx="35621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Превращения</a:t>
            </a:r>
            <a:endParaRPr lang="ru-RU" sz="4000" dirty="0">
              <a:solidFill>
                <a:schemeClr val="accent6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10" name="Picture 2" descr="C:\Users\1\Desktop\white_abstract_by_gleb.gif"/>
          <p:cNvPicPr>
            <a:picLocks noChangeAspect="1" noChangeArrowheads="1" noCrop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0" y="0"/>
            <a:ext cx="3714744" cy="2786058"/>
          </a:xfrm>
          <a:prstGeom prst="ellipse">
            <a:avLst/>
          </a:prstGeom>
          <a:ln>
            <a:noFill/>
          </a:ln>
          <a:effectLst>
            <a:softEdge rad="635000"/>
          </a:effectLst>
        </p:spPr>
      </p:pic>
      <p:pic>
        <p:nvPicPr>
          <p:cNvPr id="4099" name="Picture 3" descr="C:\Users\1\Desktop\58593f6fb0fec33a948ed9780bd937b8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619302">
            <a:off x="1049152" y="4702557"/>
            <a:ext cx="3199624" cy="163393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1\Desktop\Белый-человечек-без-фона0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693511" y="5004576"/>
            <a:ext cx="1450489" cy="1853424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pic>
        <p:nvPicPr>
          <p:cNvPr id="5" name="Picture 2" descr="C:\Users\1\Desktop\white_abstract_by_gleb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3714744" cy="2786058"/>
          </a:xfrm>
          <a:prstGeom prst="ellipse">
            <a:avLst/>
          </a:prstGeom>
          <a:ln>
            <a:noFill/>
          </a:ln>
          <a:effectLst>
            <a:softEdge rad="635000"/>
          </a:effectLst>
        </p:spPr>
      </p:pic>
      <p:sp>
        <p:nvSpPr>
          <p:cNvPr id="4" name="TextBox 3"/>
          <p:cNvSpPr txBox="1"/>
          <p:nvPr/>
        </p:nvSpPr>
        <p:spPr>
          <a:xfrm>
            <a:off x="2928926" y="500042"/>
            <a:ext cx="59154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70C0"/>
                </a:solidFill>
                <a:latin typeface="Comic Sans MS" pitchFamily="66" charset="0"/>
              </a:rPr>
              <a:t>Вербальное  воображение</a:t>
            </a:r>
            <a:endParaRPr lang="ru-RU" sz="3600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143504" y="1285860"/>
            <a:ext cx="10631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БИНОМ</a:t>
            </a:r>
            <a:endParaRPr lang="ru-RU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428860" y="3857628"/>
            <a:ext cx="15247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ПРОБЛЕМА</a:t>
            </a:r>
            <a:endParaRPr lang="ru-RU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2052" name="Picture 4" descr="https://yt3.ggpht.com/a/AGF-l7-Bnhk7-w0oKelOCkkNanfXGW1Ln9bHVDo-Vg=s900-c-k-c0xffffffff-no-rj-mo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29058" y="1571612"/>
            <a:ext cx="1798621" cy="1798621"/>
          </a:xfrm>
          <a:prstGeom prst="rect">
            <a:avLst/>
          </a:prstGeom>
          <a:noFill/>
        </p:spPr>
      </p:pic>
      <p:pic>
        <p:nvPicPr>
          <p:cNvPr id="2054" name="Picture 6" descr="https://static10.tgstat.ru/channels/_0/67/671e141a424a458b4254d0920286701e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215074" y="1857364"/>
            <a:ext cx="1428760" cy="1428760"/>
          </a:xfrm>
          <a:prstGeom prst="rect">
            <a:avLst/>
          </a:prstGeom>
          <a:noFill/>
        </p:spPr>
      </p:pic>
      <p:pic>
        <p:nvPicPr>
          <p:cNvPr id="2056" name="Picture 8" descr="https://i.pinimg.com/736x/ea/9b/9d/ea9b9d0b9bc46269f8402bfd7379b8d8--grubs-applique-patterns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928662" y="4286256"/>
            <a:ext cx="2246804" cy="2285992"/>
          </a:xfrm>
          <a:prstGeom prst="rect">
            <a:avLst/>
          </a:prstGeom>
          <a:noFill/>
        </p:spPr>
      </p:pic>
      <p:pic>
        <p:nvPicPr>
          <p:cNvPr id="2058" name="Picture 10" descr="http://xn----7sbb3aaldicno5bm3eh.xn--p1ai/91/26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571868" y="4500570"/>
            <a:ext cx="2093172" cy="2071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1\Desktop\Белый-человечек-без-фона0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693511" y="5004576"/>
            <a:ext cx="1450489" cy="1853424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pic>
        <p:nvPicPr>
          <p:cNvPr id="5" name="Picture 2" descr="C:\Users\1\Desktop\white_abstract_by_gleb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3714744" cy="2786058"/>
          </a:xfrm>
          <a:prstGeom prst="ellipse">
            <a:avLst/>
          </a:prstGeom>
          <a:ln>
            <a:noFill/>
          </a:ln>
          <a:effectLst>
            <a:softEdge rad="635000"/>
          </a:effectLst>
        </p:spPr>
      </p:pic>
      <p:sp>
        <p:nvSpPr>
          <p:cNvPr id="4" name="TextBox 3"/>
          <p:cNvSpPr txBox="1"/>
          <p:nvPr/>
        </p:nvSpPr>
        <p:spPr>
          <a:xfrm>
            <a:off x="3857620" y="500042"/>
            <a:ext cx="35413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70C0"/>
                </a:solidFill>
                <a:latin typeface="Comic Sans MS" pitchFamily="66" charset="0"/>
              </a:rPr>
              <a:t>Задом наперёд</a:t>
            </a:r>
            <a:endParaRPr lang="ru-RU" sz="3600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43438" y="1643050"/>
            <a:ext cx="2535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endParaRPr lang="ru-RU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8" name="Рисунок 7" descr="C:\Users\4\Pictures\Мои сканированные изображения\2020-01 (янв)\сканирование0007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6200000">
            <a:off x="4603785" y="2539959"/>
            <a:ext cx="3600000" cy="2520562"/>
          </a:xfrm>
          <a:prstGeom prst="rect">
            <a:avLst/>
          </a:prstGeom>
          <a:noFill/>
          <a:ln w="9525">
            <a:solidFill>
              <a:srgbClr val="502604"/>
            </a:solidFill>
            <a:miter lim="800000"/>
            <a:headEnd/>
            <a:tailEnd/>
          </a:ln>
        </p:spPr>
      </p:pic>
      <p:pic>
        <p:nvPicPr>
          <p:cNvPr id="10" name="Рисунок 9" descr="C:\Users\4\Pictures\Мои сканированные изображения\2020-01 (янв)\сканирование0007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6200000">
            <a:off x="460100" y="2468802"/>
            <a:ext cx="3600000" cy="2520000"/>
          </a:xfrm>
          <a:prstGeom prst="rect">
            <a:avLst/>
          </a:prstGeom>
          <a:noFill/>
          <a:ln w="9525">
            <a:solidFill>
              <a:srgbClr val="502604"/>
            </a:solidFill>
            <a:miter lim="800000"/>
            <a:headEnd/>
            <a:tailEnd/>
          </a:ln>
        </p:spPr>
      </p:pic>
      <p:cxnSp>
        <p:nvCxnSpPr>
          <p:cNvPr id="14" name="Прямая со стрелкой 13"/>
          <p:cNvCxnSpPr/>
          <p:nvPr/>
        </p:nvCxnSpPr>
        <p:spPr>
          <a:xfrm>
            <a:off x="3571868" y="3786190"/>
            <a:ext cx="142876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1\Desktop\Белый-человечек-без-фона0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693511" y="5004576"/>
            <a:ext cx="1450489" cy="1853424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pic>
        <p:nvPicPr>
          <p:cNvPr id="5" name="Picture 2" descr="C:\Users\1\Desktop\white_abstract_by_gleb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3714744" cy="2786058"/>
          </a:xfrm>
          <a:prstGeom prst="ellipse">
            <a:avLst/>
          </a:prstGeom>
          <a:ln>
            <a:noFill/>
          </a:ln>
          <a:effectLst>
            <a:softEdge rad="635000"/>
          </a:effectLst>
        </p:spPr>
      </p:pic>
      <p:sp>
        <p:nvSpPr>
          <p:cNvPr id="4" name="TextBox 3"/>
          <p:cNvSpPr txBox="1"/>
          <p:nvPr/>
        </p:nvSpPr>
        <p:spPr>
          <a:xfrm>
            <a:off x="3500430" y="500042"/>
            <a:ext cx="32191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70C0"/>
                </a:solidFill>
                <a:latin typeface="Comic Sans MS" pitchFamily="66" charset="0"/>
              </a:rPr>
              <a:t>Кот Наоборот</a:t>
            </a:r>
            <a:endParaRPr lang="ru-RU" sz="3600" dirty="0">
              <a:solidFill>
                <a:srgbClr val="0070C0"/>
              </a:solidFill>
              <a:latin typeface="Comic Sans MS" pitchFamily="66" charset="0"/>
            </a:endParaRPr>
          </a:p>
        </p:txBody>
      </p:sp>
      <p:pic>
        <p:nvPicPr>
          <p:cNvPr id="7" name="Picture 4" descr="https://fsd.multiurok.ru/html/2019/01/30/s_5c52025ede5a4/1070667_3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000892" y="214290"/>
            <a:ext cx="1649151" cy="1522399"/>
          </a:xfrm>
          <a:prstGeom prst="rect">
            <a:avLst/>
          </a:prstGeom>
          <a:noFill/>
        </p:spPr>
      </p:pic>
      <p:pic>
        <p:nvPicPr>
          <p:cNvPr id="1030" name="Picture 6" descr="http://folklor-dlya-detej.ru/wp-content/uploads/2011/02/nebylicy-russkie-narodnye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5400000">
            <a:off x="3830000" y="2670802"/>
            <a:ext cx="4429156" cy="28022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2" name="Picture 8" descr="https://fsd.multiurok.ru/html/2017/05/31/s_592f27ce4c738/img3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57158" y="3214686"/>
            <a:ext cx="4000486" cy="30003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1\Desktop\Белый-человечек-без-фона01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693511" y="5004576"/>
            <a:ext cx="1450489" cy="1853424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pic>
        <p:nvPicPr>
          <p:cNvPr id="5" name="Picture 2" descr="C:\Users\1\Desktop\white_abstract_by_gleb.gif"/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0"/>
            <a:ext cx="3714744" cy="2786058"/>
          </a:xfrm>
          <a:prstGeom prst="ellipse">
            <a:avLst/>
          </a:prstGeom>
          <a:ln>
            <a:noFill/>
          </a:ln>
          <a:effectLst>
            <a:softEdge rad="635000"/>
          </a:effectLst>
        </p:spPr>
      </p:pic>
      <p:sp>
        <p:nvSpPr>
          <p:cNvPr id="4" name="TextBox 3"/>
          <p:cNvSpPr txBox="1"/>
          <p:nvPr/>
        </p:nvSpPr>
        <p:spPr>
          <a:xfrm>
            <a:off x="4714876" y="428604"/>
            <a:ext cx="29290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70C0"/>
                </a:solidFill>
                <a:latin typeface="Comic Sans MS" pitchFamily="66" charset="0"/>
              </a:rPr>
              <a:t>Чудо-остров</a:t>
            </a:r>
            <a:endParaRPr lang="ru-RU" sz="3600" dirty="0">
              <a:solidFill>
                <a:srgbClr val="0070C0"/>
              </a:solidFill>
              <a:latin typeface="Comic Sans MS" pitchFamily="66" charset="0"/>
            </a:endParaRPr>
          </a:p>
        </p:txBody>
      </p:sp>
      <p:pic>
        <p:nvPicPr>
          <p:cNvPr id="24578" name="Picture 2" descr="https://f2.24open.ru/UadCiD1CgY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71472" y="2714620"/>
            <a:ext cx="2519118" cy="3548054"/>
          </a:xfrm>
          <a:prstGeom prst="rect">
            <a:avLst/>
          </a:prstGeom>
          <a:noFill/>
        </p:spPr>
      </p:pic>
      <p:pic>
        <p:nvPicPr>
          <p:cNvPr id="24580" name="Picture 4" descr="https://ds05.infourok.ru/uploads/ex/047c/00081acb-e03c51d1/img13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flipH="1">
            <a:off x="3643306" y="4071918"/>
            <a:ext cx="3449435" cy="2786082"/>
          </a:xfrm>
          <a:prstGeom prst="rect">
            <a:avLst/>
          </a:prstGeom>
          <a:noFill/>
        </p:spPr>
      </p:pic>
      <p:pic>
        <p:nvPicPr>
          <p:cNvPr id="24584" name="Picture 8" descr="https://www.papmambook.ru/images/upl/tinymce/articles_303_50508246692a618bd1562cc9d0e6316690b2e6dd0b48f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643306" y="1285860"/>
            <a:ext cx="5085984" cy="2714644"/>
          </a:xfrm>
          <a:prstGeom prst="rect">
            <a:avLst/>
          </a:prstGeom>
          <a:noFill/>
        </p:spPr>
      </p:pic>
      <p:pic>
        <p:nvPicPr>
          <p:cNvPr id="8" name="Аквариум — Город золотой (www.mixmuz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 cstate="email"/>
          <a:stretch>
            <a:fillRect/>
          </a:stretch>
        </p:blipFill>
        <p:spPr>
          <a:xfrm>
            <a:off x="8572528" y="428604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914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1\Desktop\Белый-человечек-без-фона0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693511" y="5004576"/>
            <a:ext cx="1450489" cy="1853424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3929058" y="2143116"/>
            <a:ext cx="492922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502604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1472" y="2214554"/>
            <a:ext cx="7143800" cy="830997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</a:rPr>
              <a:t>Представление того, что существует в действительности</a:t>
            </a:r>
            <a:endParaRPr lang="ru-RU" sz="24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0034" y="3357562"/>
            <a:ext cx="71438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</a:rPr>
              <a:t>События исторического прошлого или предвосхищение того, что будет в будущем  </a:t>
            </a:r>
            <a:endParaRPr lang="ru-RU" sz="24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00034" y="4572008"/>
            <a:ext cx="71438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</a:rPr>
              <a:t>Образы того, чего никогда не было и никогда не может быть в действительности</a:t>
            </a:r>
            <a:endParaRPr lang="ru-RU" sz="24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12" name="Picture 2" descr="C:\Users\1\Desktop\white_abstract_by_gleb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3714744" cy="2786058"/>
          </a:xfrm>
          <a:prstGeom prst="ellipse">
            <a:avLst/>
          </a:prstGeom>
          <a:ln>
            <a:noFill/>
          </a:ln>
          <a:effectLst>
            <a:softEdge rad="6350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2285984" y="1000108"/>
            <a:ext cx="633859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latin typeface="Comic Sans MS" pitchFamily="66" charset="0"/>
              </a:rPr>
              <a:t>Содержание  воображения </a:t>
            </a:r>
            <a:endParaRPr lang="ru-RU" sz="3600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white_abstract_by_gleb.gif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3714744" cy="2786058"/>
          </a:xfrm>
          <a:prstGeom prst="ellipse">
            <a:avLst/>
          </a:prstGeom>
          <a:ln>
            <a:noFill/>
          </a:ln>
          <a:effectLst>
            <a:softEdge rad="635000"/>
          </a:effectLst>
        </p:spPr>
      </p:pic>
      <p:pic>
        <p:nvPicPr>
          <p:cNvPr id="1028" name="Picture 4" descr="C:\Users\1\Desktop\Белый-человечек-без-фона01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693511" y="5004576"/>
            <a:ext cx="1450489" cy="1853424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2000232" y="500042"/>
            <a:ext cx="683232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latin typeface="Comic Sans MS" pitchFamily="66" charset="0"/>
              </a:rPr>
              <a:t>Классификация воображения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85918" y="2071678"/>
            <a:ext cx="7072362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u="sng" dirty="0" smtClean="0">
                <a:solidFill>
                  <a:srgbClr val="002060"/>
                </a:solidFill>
                <a:uFill>
                  <a:solidFill>
                    <a:srgbClr val="C00000"/>
                  </a:solidFill>
                </a:uFill>
                <a:latin typeface="Comic Sans MS" pitchFamily="66" charset="0"/>
              </a:rPr>
              <a:t>Активное воображение 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Comic Sans MS" pitchFamily="66" charset="0"/>
              </a:rPr>
              <a:t> воссоздающее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Comic Sans MS" pitchFamily="66" charset="0"/>
              </a:rPr>
              <a:t> творческое</a:t>
            </a:r>
          </a:p>
          <a:p>
            <a:endParaRPr lang="ru-RU" sz="3200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r>
              <a:rPr lang="ru-RU" sz="3200" u="sng" dirty="0" smtClean="0">
                <a:solidFill>
                  <a:srgbClr val="002060"/>
                </a:solidFill>
                <a:uFill>
                  <a:solidFill>
                    <a:srgbClr val="C00000"/>
                  </a:solidFill>
                </a:uFill>
                <a:latin typeface="Comic Sans MS" pitchFamily="66" charset="0"/>
              </a:rPr>
              <a:t>Пассивное воображение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Comic Sans MS" pitchFamily="66" charset="0"/>
              </a:rPr>
              <a:t>непреднамеренное  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Comic Sans MS" pitchFamily="66" charset="0"/>
              </a:rPr>
              <a:t>преднамеренное</a:t>
            </a:r>
          </a:p>
          <a:p>
            <a:endParaRPr lang="ru-RU" dirty="0" smtClean="0"/>
          </a:p>
          <a:p>
            <a:r>
              <a:rPr lang="ru-RU" dirty="0" smtClean="0"/>
              <a:t>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white_abstract_by_gleb.gif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3714744" cy="2786058"/>
          </a:xfrm>
          <a:prstGeom prst="ellipse">
            <a:avLst/>
          </a:prstGeom>
          <a:ln>
            <a:noFill/>
          </a:ln>
          <a:effectLst>
            <a:softEdge rad="635000"/>
          </a:effectLst>
        </p:spPr>
      </p:pic>
      <p:pic>
        <p:nvPicPr>
          <p:cNvPr id="1028" name="Picture 4" descr="C:\Users\1\Desktop\Белый-человечек-без-фона01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693511" y="5004576"/>
            <a:ext cx="1450489" cy="1853424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2786050" y="500042"/>
            <a:ext cx="521008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latin typeface="Comic Sans MS" pitchFamily="66" charset="0"/>
              </a:rPr>
              <a:t>Функции  воображения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1472" y="2149019"/>
            <a:ext cx="828680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Построение образа конечного результата его деятельности 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Создание программы поведения в ситуации неопределенности 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Создание образов, заменяющих деятельность 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Создание образов описываемых объектов</a:t>
            </a:r>
          </a:p>
          <a:p>
            <a:endParaRPr lang="ru-RU" sz="3200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endParaRPr lang="ru-RU" sz="3200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r>
              <a:rPr lang="ru-RU" sz="3200" u="sng" dirty="0" smtClean="0">
                <a:solidFill>
                  <a:srgbClr val="002060"/>
                </a:solidFill>
                <a:uFill>
                  <a:solidFill>
                    <a:srgbClr val="C00000"/>
                  </a:solidFill>
                </a:uFill>
                <a:latin typeface="Comic Sans MS" pitchFamily="66" charset="0"/>
              </a:rPr>
              <a:t> </a:t>
            </a:r>
            <a:endParaRPr lang="ru-RU" sz="3200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endParaRPr lang="ru-RU" dirty="0" smtClean="0"/>
          </a:p>
          <a:p>
            <a:r>
              <a:rPr lang="ru-RU" dirty="0" smtClean="0"/>
              <a:t>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1\Desktop\Белый-человечек-без-фона0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693511" y="5004576"/>
            <a:ext cx="1450489" cy="1853424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pic>
        <p:nvPicPr>
          <p:cNvPr id="22534" name="Picture 6" descr="http://3.bp.blogspot.com/-Lr4er41HRQ8/T2hUIUxbYAI/AAAAAAAAApI/kMCCgchxMok/s1600/GeorgesWingedHorse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5576" y="2060848"/>
            <a:ext cx="3045632" cy="2428892"/>
          </a:xfrm>
          <a:prstGeom prst="rect">
            <a:avLst/>
          </a:prstGeom>
          <a:noFill/>
        </p:spPr>
      </p:pic>
      <p:pic>
        <p:nvPicPr>
          <p:cNvPr id="22536" name="Picture 8" descr="https://pm1.narvii.com/6646/322b4b5e05bc9ad77f0cc1b0337b1e27c93baaf7_hq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308304" y="3140968"/>
            <a:ext cx="1357322" cy="1958123"/>
          </a:xfrm>
          <a:prstGeom prst="rect">
            <a:avLst/>
          </a:prstGeom>
          <a:noFill/>
        </p:spPr>
      </p:pic>
      <p:pic>
        <p:nvPicPr>
          <p:cNvPr id="22538" name="Picture 10" descr="https://user32265.clients-cdnnow.ru/localStorage/post/f0/42/97/3c/f042973c_resizedScaled_680to50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83568" y="4653136"/>
            <a:ext cx="2501181" cy="187220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3357554" y="1142984"/>
            <a:ext cx="492922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Агглютинация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 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  Аналогия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 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     Гиперболизация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 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         Типизация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 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             Акцентирование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22542" name="Picture 14" descr="https://bipbap.ru/wp-content/uploads/2019/12/152319842717864779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643570" y="4357694"/>
            <a:ext cx="1773351" cy="2195624"/>
          </a:xfrm>
          <a:prstGeom prst="rect">
            <a:avLst/>
          </a:prstGeom>
          <a:noFill/>
        </p:spPr>
      </p:pic>
      <p:pic>
        <p:nvPicPr>
          <p:cNvPr id="12" name="Picture 2" descr="C:\Users\1\Desktop\white_abstract_by_gleb.gif"/>
          <p:cNvPicPr>
            <a:picLocks noChangeAspect="1" noChangeArrowheads="1" noCrop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0" y="0"/>
            <a:ext cx="3714744" cy="2786058"/>
          </a:xfrm>
          <a:prstGeom prst="ellipse">
            <a:avLst/>
          </a:prstGeom>
          <a:ln>
            <a:noFill/>
          </a:ln>
          <a:effectLst>
            <a:softEdge rad="635000"/>
          </a:effectLst>
        </p:spPr>
      </p:pic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2000232" y="357166"/>
            <a:ext cx="742955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omic Sans MS" pitchFamily="66" charset="0"/>
                <a:ea typeface="Times New Roman" pitchFamily="18" charset="0"/>
                <a:cs typeface="Shonar Bangla" pitchFamily="34" charset="0"/>
              </a:rPr>
              <a:t>Приемы творческого воображения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omic Sans MS" pitchFamily="66" charset="0"/>
              <a:cs typeface="Shonar Bangla" pitchFamily="34" charset="0"/>
            </a:endParaRPr>
          </a:p>
        </p:txBody>
      </p:sp>
      <p:pic>
        <p:nvPicPr>
          <p:cNvPr id="8194" name="Picture 2" descr="http://xn--c1af.xn--80adxb5abi4ec.xn--p1ai/sites/default/files/field/image/125463-800x800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 flipH="1">
            <a:off x="3571868" y="3571876"/>
            <a:ext cx="1643074" cy="29056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white_abstract_by_gleb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643191" cy="1982393"/>
          </a:xfrm>
          <a:prstGeom prst="ellipse">
            <a:avLst/>
          </a:prstGeom>
          <a:ln>
            <a:noFill/>
          </a:ln>
          <a:effectLst>
            <a:softEdge rad="635000"/>
          </a:effectLst>
        </p:spPr>
      </p:pic>
      <p:pic>
        <p:nvPicPr>
          <p:cNvPr id="5127" name="Picture 7" descr="C:\Users\1\Desktop\HUA-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01" y="214290"/>
            <a:ext cx="8643998" cy="64294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1\Desktop\Белый-человечек-без-фона0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693511" y="5004576"/>
            <a:ext cx="1450489" cy="1853424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pic>
        <p:nvPicPr>
          <p:cNvPr id="6" name="Picture 2" descr="C:\Users\1\Desktop\white_abstract_by_gleb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3714744" cy="2786058"/>
          </a:xfrm>
          <a:prstGeom prst="ellipse">
            <a:avLst/>
          </a:prstGeom>
          <a:ln>
            <a:noFill/>
          </a:ln>
          <a:effectLst>
            <a:softEdge rad="635000"/>
          </a:effectLst>
        </p:spPr>
      </p:pic>
      <p:sp>
        <p:nvSpPr>
          <p:cNvPr id="5" name="TextBox 4"/>
          <p:cNvSpPr txBox="1"/>
          <p:nvPr/>
        </p:nvSpPr>
        <p:spPr>
          <a:xfrm>
            <a:off x="2483768" y="692696"/>
            <a:ext cx="64636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latin typeface="Comic Sans MS" pitchFamily="66" charset="0"/>
              </a:rPr>
              <a:t>Невербальное  воображение</a:t>
            </a:r>
            <a:endParaRPr lang="ru-RU" sz="36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43608" y="2132856"/>
            <a:ext cx="7272808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</a:rPr>
              <a:t>Упражнение на создание образов на основе заданных элементов</a:t>
            </a:r>
          </a:p>
          <a:p>
            <a:pPr>
              <a:buFont typeface="Arial" pitchFamily="34" charset="0"/>
              <a:buChar char="•"/>
            </a:pPr>
            <a:endParaRPr lang="ru-RU" sz="2400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</a:rPr>
              <a:t>Творческие упражнения на создание собственных образов</a:t>
            </a:r>
          </a:p>
          <a:p>
            <a:pPr>
              <a:buFont typeface="Arial" pitchFamily="34" charset="0"/>
              <a:buChar char="•"/>
            </a:pPr>
            <a:endParaRPr lang="ru-RU" sz="2400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dirty="0" err="1" smtClean="0">
                <a:solidFill>
                  <a:srgbClr val="002060"/>
                </a:solidFill>
                <a:latin typeface="Comic Sans MS" pitchFamily="66" charset="0"/>
              </a:rPr>
              <a:t>Артестические</a:t>
            </a:r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</a:rPr>
              <a:t> игры  (</a:t>
            </a:r>
            <a:r>
              <a:rPr lang="ru-RU" sz="2400" dirty="0" err="1" smtClean="0">
                <a:solidFill>
                  <a:srgbClr val="002060"/>
                </a:solidFill>
                <a:latin typeface="Comic Sans MS" pitchFamily="66" charset="0"/>
              </a:rPr>
              <a:t>психогимнастика</a:t>
            </a:r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</a:rPr>
              <a:t>, пантомима)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1\Desktop\Белый-человечек-без-фона0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693511" y="5004576"/>
            <a:ext cx="1450489" cy="1853424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pic>
        <p:nvPicPr>
          <p:cNvPr id="5" name="Picture 2" descr="C:\Users\1\Desktop\white_abstract_by_gleb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3714744" cy="2786058"/>
          </a:xfrm>
          <a:prstGeom prst="ellipse">
            <a:avLst/>
          </a:prstGeom>
          <a:ln>
            <a:noFill/>
          </a:ln>
          <a:effectLst>
            <a:softEdge rad="635000"/>
          </a:effectLst>
        </p:spPr>
      </p:pic>
      <p:sp>
        <p:nvSpPr>
          <p:cNvPr id="4" name="TextBox 3"/>
          <p:cNvSpPr txBox="1"/>
          <p:nvPr/>
        </p:nvSpPr>
        <p:spPr>
          <a:xfrm>
            <a:off x="357158" y="5929330"/>
            <a:ext cx="36311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  <a:latin typeface="Comic Sans MS" pitchFamily="66" charset="0"/>
              </a:rPr>
              <a:t>Заколдованный лес</a:t>
            </a:r>
            <a:endParaRPr lang="ru-RU" sz="2800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00694" y="5715016"/>
            <a:ext cx="16578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  <a:latin typeface="Comic Sans MS" pitchFamily="66" charset="0"/>
              </a:rPr>
              <a:t>Контуры</a:t>
            </a:r>
            <a:endParaRPr lang="ru-RU" sz="2800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786182" y="428604"/>
            <a:ext cx="48317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  <a:latin typeface="Comic Sans MS" pitchFamily="66" charset="0"/>
              </a:rPr>
              <a:t>Добрый – Злой волшебник</a:t>
            </a:r>
            <a:endParaRPr lang="ru-RU" sz="2800" dirty="0">
              <a:solidFill>
                <a:srgbClr val="0070C0"/>
              </a:solidFill>
              <a:latin typeface="Comic Sans MS" pitchFamily="66" charset="0"/>
            </a:endParaRPr>
          </a:p>
        </p:txBody>
      </p:sp>
      <p:pic>
        <p:nvPicPr>
          <p:cNvPr id="8" name="Рисунок 7" descr="C:\Users\4\Pictures\Мои сканированные изображения\2020-01 (янв)\сканирование0009.jpg"/>
          <p:cNvPicPr/>
          <p:nvPr/>
        </p:nvPicPr>
        <p:blipFill>
          <a:blip r:embed="rId4" cstate="email">
            <a:lum bright="-10000" contrast="20000"/>
          </a:blip>
          <a:srcRect/>
          <a:stretch>
            <a:fillRect/>
          </a:stretch>
        </p:blipFill>
        <p:spPr bwMode="auto">
          <a:xfrm>
            <a:off x="285720" y="3071810"/>
            <a:ext cx="3974858" cy="2719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1\Desktop\7bbe872745cb334d3a753a07e2432a87--workshop-storage-stencil-patterns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500826" y="857232"/>
            <a:ext cx="1691828" cy="2241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1\Desktop\image-m3c8aaa81.png"/>
          <p:cNvPicPr/>
          <p:nvPr/>
        </p:nvPicPr>
        <p:blipFill>
          <a:blip r:embed="rId6" cstate="print"/>
          <a:srcRect l="17541" t="2466" r="11981" b="11551"/>
          <a:stretch>
            <a:fillRect/>
          </a:stretch>
        </p:blipFill>
        <p:spPr bwMode="auto">
          <a:xfrm flipH="1">
            <a:off x="5000628" y="928670"/>
            <a:ext cx="1214446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raskz.ot7.ru/uploads/1/7/1/%D1%80%D0%B0%D1%81%D0%BA%D1%80%D0%B0%D1%81%D0%BA%D0%B0-%D0%B1%D0%B0%D0%B1%D0%BE%D1%87%D0%BA%D0%B07817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000628" y="3643314"/>
            <a:ext cx="1071570" cy="861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s://avatars.mds.yandex.net/get-pdb/902733/72140baf-696b-42a7-9be1-c79bf37d3b94/s1200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72264" y="3429000"/>
            <a:ext cx="1326231" cy="1219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s://i.pinimg.com/474x/d7/f5/d3/d7f5d3e97de15d066b03cb2b15e592d0--printable-shapes-house-template.jpg"/>
          <p:cNvPicPr/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715008" y="4572008"/>
            <a:ext cx="1226212" cy="1133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1\Desktop\Белый-человечек-без-фона0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693511" y="5004576"/>
            <a:ext cx="1450489" cy="1853424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pic>
        <p:nvPicPr>
          <p:cNvPr id="2050" name="Picture 2" descr="C:\Users\1\Desktop\s120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43372" y="1285860"/>
            <a:ext cx="4394208" cy="20340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C:\Users\1\Desktop\7nHdHduIx9o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034" y="3286124"/>
            <a:ext cx="3454396" cy="2590797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053" name="Picture 5" descr="C:\Users\1\Desktop\dhTN90PR1n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flipH="1">
            <a:off x="4500562" y="3500438"/>
            <a:ext cx="2876550" cy="2928958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1" name="TextBox 10"/>
          <p:cNvSpPr txBox="1"/>
          <p:nvPr/>
        </p:nvSpPr>
        <p:spPr>
          <a:xfrm>
            <a:off x="2714612" y="428604"/>
            <a:ext cx="55370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0070C0"/>
                </a:solidFill>
                <a:latin typeface="Comic Sans MS" pitchFamily="66" charset="0"/>
              </a:rPr>
              <a:t>Удивительная ладонь</a:t>
            </a:r>
            <a:endParaRPr lang="ru-RU" sz="4000" dirty="0">
              <a:solidFill>
                <a:srgbClr val="0070C0"/>
              </a:solidFill>
              <a:latin typeface="Comic Sans MS" pitchFamily="66" charset="0"/>
            </a:endParaRPr>
          </a:p>
        </p:txBody>
      </p:sp>
      <p:pic>
        <p:nvPicPr>
          <p:cNvPr id="8" name="Picture 2" descr="C:\Users\1\Desktop\white_abstract_by_gleb.gif"/>
          <p:cNvPicPr>
            <a:picLocks noChangeAspect="1" noChangeArrowheads="1" noCrop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0" y="0"/>
            <a:ext cx="3714744" cy="2786058"/>
          </a:xfrm>
          <a:prstGeom prst="ellipse">
            <a:avLst/>
          </a:prstGeom>
          <a:ln>
            <a:noFill/>
          </a:ln>
          <a:effectLst>
            <a:softEdge rad="635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984</TotalTime>
  <Words>142</Words>
  <Application>Microsoft Office PowerPoint</Application>
  <PresentationFormat>Экран (4:3)</PresentationFormat>
  <Paragraphs>55</Paragraphs>
  <Slides>15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101</cp:revision>
  <dcterms:created xsi:type="dcterms:W3CDTF">2020-01-26T13:04:42Z</dcterms:created>
  <dcterms:modified xsi:type="dcterms:W3CDTF">2020-11-15T21:19:50Z</dcterms:modified>
</cp:coreProperties>
</file>