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3" r:id="rId9"/>
    <p:sldId id="274" r:id="rId10"/>
    <p:sldId id="262" r:id="rId11"/>
    <p:sldId id="267" r:id="rId12"/>
    <p:sldId id="270" r:id="rId13"/>
    <p:sldId id="266" r:id="rId14"/>
    <p:sldId id="268" r:id="rId15"/>
    <p:sldId id="269" r:id="rId16"/>
    <p:sldId id="271" r:id="rId17"/>
    <p:sldId id="272" r:id="rId18"/>
    <p:sldId id="273" r:id="rId19"/>
  </p:sldIdLst>
  <p:sldSz cx="9144000" cy="6858000" type="screen4x3"/>
  <p:notesSz cx="6858000" cy="994568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4">
          <p15:clr>
            <a:srgbClr val="A4A3A4"/>
          </p15:clr>
        </p15:guide>
        <p15:guide id="2" pos="287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3">
          <p15:clr>
            <a:srgbClr val="A4A3A4"/>
          </p15:clr>
        </p15:guide>
        <p15:guide id="2" pos="215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  <p:ext uri="ACF4677E-8BD2-47ae-8A1F-98590045965D">
      <hp:hncThemeShow xmlns:hp="http://schemas.haansoft.com/office/presentation/8.0" xmlns:dsp="http://schemas.microsoft.com/office/drawing/2008/diagram" xmlns:dgm="http://schemas.openxmlformats.org/drawingml/2006/diagram" xmlns:c="http://schemas.openxmlformats.org/drawingml/2006/chart" xmlns="" themeShowType="1" themeSkinType="1" themeTransitionType="1" useThemeTransition="1" byMouseClick="1" attrType="1" dur="200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TxStyle/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TxStyle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TxStyle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E9639D4-E3E2-4D34-9284-5A2195B3D0D7}" styleName="Светлый стиль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TxStyle/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TxStyle/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TxStyle/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04"/>
    <p:restoredTop sz="94698"/>
  </p:normalViewPr>
  <p:slideViewPr>
    <p:cSldViewPr>
      <p:cViewPr varScale="1">
        <p:scale>
          <a:sx n="85" d="100"/>
          <a:sy n="85" d="100"/>
        </p:scale>
        <p:origin x="1554" y="96"/>
      </p:cViewPr>
      <p:guideLst>
        <p:guide orient="horz" pos="2154"/>
        <p:guide pos="2874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6" d="100"/>
          <a:sy n="86" d="100"/>
        </p:scale>
        <p:origin x="-3126" y="-72"/>
      </p:cViewPr>
      <p:guideLst>
        <p:guide orient="horz" pos="3133"/>
        <p:guide pos="2152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284"/>
          </a:xfrm>
          <a:prstGeom prst="rect">
            <a:avLst/>
          </a:prstGeom>
        </p:spPr>
        <p:txBody>
          <a:bodyPr vert="horz" lIns="91440" tIns="45720" rIns="91440" bIns="45720"/>
          <a:lstStyle>
            <a:lvl1pPr algn="l">
              <a:defRPr sz="1200"/>
            </a:lvl1pPr>
          </a:lstStyle>
          <a:p>
            <a:pPr lvl="0">
              <a:defRPr/>
            </a:pPr>
            <a:endParaRPr lang="ru-RU" altLang="en-US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284"/>
          </a:xfrm>
          <a:prstGeom prst="rect">
            <a:avLst/>
          </a:prstGeom>
        </p:spPr>
        <p:txBody>
          <a:bodyPr vert="horz" lIns="91440" tIns="45720" rIns="91440" bIns="45720"/>
          <a:lstStyle>
            <a:lvl1pPr algn="r">
              <a:defRPr sz="1200"/>
            </a:lvl1pPr>
          </a:lstStyle>
          <a:p>
            <a:pPr lvl="0">
              <a:defRPr/>
            </a:pPr>
            <a:fld id="{F20B726F-DCFE-4B1C-A3C1-28C8ADD2659A}" type="datetime1">
              <a:rPr lang="ru-RU"/>
              <a:pPr lvl="0">
                <a:defRPr/>
              </a:pPr>
              <a:t>16.11.2020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9429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anchor="ctr"/>
          <a:lstStyle/>
          <a:p>
            <a:pPr lvl="0">
              <a:defRPr/>
            </a:pPr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24202"/>
            <a:ext cx="5486400" cy="4475560"/>
          </a:xfrm>
          <a:prstGeom prst="rect">
            <a:avLst/>
          </a:prstGeom>
        </p:spPr>
        <p:txBody>
          <a:bodyPr vert="horz" lIns="91440" tIns="45720" rIns="91440" bIns="45720">
            <a:normAutofit/>
          </a:bodyPr>
          <a:lstStyle/>
          <a:p>
            <a:pPr lvl="0">
              <a:defRPr/>
            </a:pPr>
            <a:r>
              <a:rPr lang="ru-RU"/>
              <a:t>Образец текста</a:t>
            </a:r>
          </a:p>
          <a:p>
            <a:pPr lvl="1">
              <a:defRPr/>
            </a:pPr>
            <a:r>
              <a:rPr lang="ru-RU"/>
              <a:t>Второй уровень</a:t>
            </a:r>
          </a:p>
          <a:p>
            <a:pPr lvl="2">
              <a:defRPr/>
            </a:pPr>
            <a:r>
              <a:rPr lang="ru-RU"/>
              <a:t>Третий уровень</a:t>
            </a:r>
          </a:p>
          <a:p>
            <a:pPr lvl="3">
              <a:defRPr/>
            </a:pPr>
            <a:r>
              <a:rPr lang="ru-RU"/>
              <a:t>Четвертый уровень</a:t>
            </a:r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anchor="b"/>
          <a:lstStyle>
            <a:lvl1pPr algn="l">
              <a:defRPr sz="1200"/>
            </a:lvl1pPr>
          </a:lstStyle>
          <a:p>
            <a:pPr lvl="0">
              <a:defRPr/>
            </a:pPr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anchor="b"/>
          <a:lstStyle>
            <a:lvl1pPr algn="r">
              <a:defRPr sz="1200"/>
            </a:lvl1pPr>
          </a:lstStyle>
          <a:p>
            <a:pPr lvl="0">
              <a:defRPr/>
            </a:pPr>
            <a:fld id="{EE099418-6158-4123-A868-2F188276D668}" type="slidenum">
              <a:rPr lang="ru-RU"/>
              <a:pPr lvl="0"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010171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F4F067-FA2A-4E21-B3A4-0E9FCEB5F74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E34757-ABD9-4784-86B9-E5ABD5BF198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453E8C-86C3-4592-A1EB-2B241FC80E9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9733FB0-F027-43B7-8A0D-9CC922ADD2B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EDDCDC-EE9B-41ED-AC4E-96204865510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ABE198-5436-4A4A-A071-D5C8A06A846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9DCCCE-8805-4D2F-A753-2693D4A7B33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60B031-9FCD-4662-AFD2-38514BF5612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DF31EF-D5E0-43A2-B87B-453896D1AF4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541898-23FF-4071-BB97-A1BBE77E616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424D1D-A79B-465B-BDE4-DDCE35772EB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F477B0-9C5F-4B34-9F5E-39C1A81B218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AFEE705-6114-4065-A48F-55C303B1B46E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4.png"/><Relationship Id="rId7" Type="http://schemas.openxmlformats.org/officeDocument/2006/relationships/image" Target="../media/image2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png"/><Relationship Id="rId5" Type="http://schemas.openxmlformats.org/officeDocument/2006/relationships/image" Target="../media/image5.png"/><Relationship Id="rId4" Type="http://schemas.openxmlformats.org/officeDocument/2006/relationships/image" Target="../media/image13.png"/><Relationship Id="rId9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4.png"/><Relationship Id="rId7" Type="http://schemas.openxmlformats.org/officeDocument/2006/relationships/image" Target="../media/image2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7.jpeg"/><Relationship Id="rId5" Type="http://schemas.openxmlformats.org/officeDocument/2006/relationships/image" Target="../media/image5.png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3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5.jpeg"/><Relationship Id="rId5" Type="http://schemas.openxmlformats.org/officeDocument/2006/relationships/image" Target="../media/image5.png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3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4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9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5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4.png"/><Relationship Id="rId7" Type="http://schemas.openxmlformats.org/officeDocument/2006/relationships/image" Target="../media/image1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png"/><Relationship Id="rId5" Type="http://schemas.openxmlformats.org/officeDocument/2006/relationships/image" Target="../media/image5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2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0.jpeg"/><Relationship Id="rId5" Type="http://schemas.openxmlformats.org/officeDocument/2006/relationships/image" Target="../media/image5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44"/>
          <p:cNvPicPr>
            <a:picLocks noChangeAspect="1" noChangeArrowheads="1"/>
          </p:cNvPicPr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0" y="-9525"/>
            <a:ext cx="9144000" cy="6867525"/>
          </a:xfrm>
          <a:prstGeom prst="rect">
            <a:avLst/>
          </a:prstGeom>
          <a:noFill/>
        </p:spPr>
      </p:pic>
      <p:pic>
        <p:nvPicPr>
          <p:cNvPr id="2053" name="Picture 5" descr="1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055" name="Rectangle 7"/>
          <p:cNvSpPr>
            <a:spLocks noGrp="1" noChangeArrowheads="1"/>
          </p:cNvSpPr>
          <p:nvPr>
            <p:ph type="title"/>
          </p:nvPr>
        </p:nvSpPr>
        <p:spPr>
          <a:xfrm>
            <a:off x="2195513" y="2205038"/>
            <a:ext cx="4824412" cy="3888258"/>
          </a:xfrm>
        </p:spPr>
        <p:txBody>
          <a:bodyPr/>
          <a:lstStyle/>
          <a:p>
            <a:pPr lvl="0">
              <a:defRPr/>
            </a:pPr>
            <a:r>
              <a:rPr lang="ru-RU" sz="2800" b="1">
                <a:solidFill>
                  <a:srgbClr val="C00000"/>
                </a:solidFill>
                <a:latin typeface="Calibri"/>
              </a:rPr>
              <a:t>проект</a:t>
            </a:r>
            <a:br>
              <a:rPr lang="ru-RU" sz="4800">
                <a:solidFill>
                  <a:srgbClr val="C00000"/>
                </a:solidFill>
                <a:latin typeface="Monotype Corsiva"/>
              </a:rPr>
            </a:br>
            <a:r>
              <a:rPr lang="ru-RU" sz="4800" b="1">
                <a:solidFill>
                  <a:srgbClr val="C00000"/>
                </a:solidFill>
                <a:latin typeface="Monotype Corsiva"/>
              </a:rPr>
              <a:t>«</a:t>
            </a:r>
            <a:r>
              <a:rPr lang="ru-RU" altLang="en-US" sz="4800" b="1">
                <a:solidFill>
                  <a:srgbClr val="C00000"/>
                </a:solidFill>
                <a:latin typeface="Monotype Corsiva"/>
              </a:rPr>
              <a:t>Сказка в гости к нам пришла</a:t>
            </a:r>
            <a:r>
              <a:rPr lang="en-US" altLang="ru-RU" sz="4800" b="1">
                <a:solidFill>
                  <a:srgbClr val="C00000"/>
                </a:solidFill>
                <a:latin typeface="Monotype Corsiva"/>
              </a:rPr>
              <a:t>...</a:t>
            </a:r>
            <a:r>
              <a:rPr lang="ru-RU" sz="4800" b="1">
                <a:solidFill>
                  <a:srgbClr val="C00000"/>
                </a:solidFill>
                <a:latin typeface="Monotype Corsiva"/>
              </a:rPr>
              <a:t>  »</a:t>
            </a:r>
            <a:br>
              <a:rPr lang="ru-RU" sz="4800" b="1">
                <a:solidFill>
                  <a:srgbClr val="C00000"/>
                </a:solidFill>
                <a:latin typeface="Monotype Corsiva"/>
              </a:rPr>
            </a:br>
            <a:br>
              <a:rPr lang="ru-RU" sz="2000" b="1">
                <a:solidFill>
                  <a:srgbClr val="C00000"/>
                </a:solidFill>
                <a:latin typeface="Monotype Corsiva"/>
              </a:rPr>
            </a:br>
            <a:br>
              <a:rPr lang="ru-RU" sz="2000" b="1">
                <a:solidFill>
                  <a:srgbClr val="C00000"/>
                </a:solidFill>
                <a:latin typeface="Monotype Corsiva"/>
              </a:rPr>
            </a:br>
            <a:r>
              <a:rPr lang="ru-RU" sz="2000" b="1">
                <a:solidFill>
                  <a:srgbClr val="C00000"/>
                </a:solidFill>
                <a:latin typeface="Monotype Corsiva"/>
              </a:rPr>
              <a:t>.</a:t>
            </a:r>
          </a:p>
        </p:txBody>
      </p:sp>
      <p:pic>
        <p:nvPicPr>
          <p:cNvPr id="2057" name="Picture 9" descr="3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674813" cy="1684338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491880" y="980728"/>
            <a:ext cx="2332825" cy="3603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endParaRPr lang="ru-RU">
              <a:solidFill>
                <a:srgbClr val="0E38E8"/>
              </a:solidFill>
            </a:endParaRPr>
          </a:p>
        </p:txBody>
      </p:sp>
      <p:sp>
        <p:nvSpPr>
          <p:cNvPr id="2058" name="TextBox 2057"/>
          <p:cNvSpPr txBox="1"/>
          <p:nvPr/>
        </p:nvSpPr>
        <p:spPr>
          <a:xfrm>
            <a:off x="2207566" y="800708"/>
            <a:ext cx="6151574" cy="6356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altLang="en-US"/>
              <a:t>Муниципальное казенное дошкольное образовательное</a:t>
            </a:r>
          </a:p>
          <a:p>
            <a:pPr>
              <a:defRPr/>
            </a:pPr>
            <a:r>
              <a:rPr lang="ru-RU" altLang="en-US"/>
              <a:t>учреждение Детский сад компенсирующего вида №</a:t>
            </a:r>
            <a:r>
              <a:rPr lang="en-US" altLang="ru-RU"/>
              <a:t>2</a:t>
            </a:r>
          </a:p>
        </p:txBody>
      </p:sp>
      <p:sp>
        <p:nvSpPr>
          <p:cNvPr id="2059" name="TextBox 2058"/>
          <p:cNvSpPr txBox="1"/>
          <p:nvPr/>
        </p:nvSpPr>
        <p:spPr>
          <a:xfrm>
            <a:off x="4583832" y="5374327"/>
            <a:ext cx="4212468" cy="3673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altLang="en-US" dirty="0"/>
              <a:t>Воспитатель</a:t>
            </a:r>
            <a:r>
              <a:rPr lang="en-US" altLang="ru-RU" dirty="0"/>
              <a:t>:</a:t>
            </a:r>
            <a:r>
              <a:rPr lang="ru-RU" altLang="en-US" dirty="0"/>
              <a:t>Ушкова И</a:t>
            </a:r>
            <a:r>
              <a:rPr lang="en-US" altLang="ru-RU" dirty="0"/>
              <a:t>.</a:t>
            </a:r>
            <a:r>
              <a:rPr lang="ru-RU" altLang="en-US" dirty="0"/>
              <a:t>В</a:t>
            </a:r>
            <a:r>
              <a:rPr lang="en-US" altLang="ru-RU" dirty="0"/>
              <a:t>.</a:t>
            </a:r>
          </a:p>
        </p:txBody>
      </p:sp>
      <p:sp>
        <p:nvSpPr>
          <p:cNvPr id="2060" name="TextBox 2059"/>
          <p:cNvSpPr txBox="1"/>
          <p:nvPr/>
        </p:nvSpPr>
        <p:spPr>
          <a:xfrm>
            <a:off x="7284132" y="5301208"/>
            <a:ext cx="684076" cy="3642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endParaRPr lang="ru-RU" altLang="en-US"/>
          </a:p>
        </p:txBody>
      </p:sp>
      <p:sp>
        <p:nvSpPr>
          <p:cNvPr id="2061" name="TextBox 2060"/>
          <p:cNvSpPr txBox="1"/>
          <p:nvPr/>
        </p:nvSpPr>
        <p:spPr>
          <a:xfrm>
            <a:off x="7212124" y="5301208"/>
            <a:ext cx="396044" cy="6120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endParaRPr lang="ru-RU" altLang="en-US"/>
          </a:p>
        </p:txBody>
      </p:sp>
      <p:sp>
        <p:nvSpPr>
          <p:cNvPr id="2062" name="TextBox 2061"/>
          <p:cNvSpPr txBox="1"/>
          <p:nvPr/>
        </p:nvSpPr>
        <p:spPr>
          <a:xfrm>
            <a:off x="6096000" y="5553236"/>
            <a:ext cx="253365" cy="3598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endParaRPr lang="ru-RU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:dsp="http://schemas.microsoft.com/office/drawing/2008/diagram" xmlns:dgm="http://schemas.openxmlformats.org/drawingml/2006/diagram" xmlns:c="http://schemas.openxmlformats.org/drawingml/2006/chart"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44"/>
          <p:cNvPicPr>
            <a:picLocks noChangeAspect="1" noChangeArrowheads="1"/>
          </p:cNvPicPr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0" y="-9525"/>
            <a:ext cx="9144000" cy="6867525"/>
          </a:xfrm>
          <a:prstGeom prst="rect">
            <a:avLst/>
          </a:prstGeom>
          <a:noFill/>
        </p:spPr>
      </p:pic>
      <p:pic>
        <p:nvPicPr>
          <p:cNvPr id="7171" name="Picture 3" descr="9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7172" name="Picture 4" descr="12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87450" y="188913"/>
            <a:ext cx="6945313" cy="1439862"/>
          </a:xfrm>
          <a:prstGeom prst="rect">
            <a:avLst/>
          </a:prstGeom>
          <a:noFill/>
        </p:spPr>
      </p:pic>
      <p:pic>
        <p:nvPicPr>
          <p:cNvPr id="7173" name="Picture 5" descr="11"/>
          <p:cNvPicPr>
            <a:picLocks noChangeAspect="1" noChangeArrowheads="1"/>
          </p:cNvPicPr>
          <p:nvPr/>
        </p:nvPicPr>
        <p:blipFill rotWithShape="1">
          <a:blip r:embed="rId5"/>
          <a:srcRect/>
          <a:stretch>
            <a:fillRect/>
          </a:stretch>
        </p:blipFill>
        <p:spPr>
          <a:xfrm>
            <a:off x="1187450" y="260350"/>
            <a:ext cx="7037388" cy="1254125"/>
          </a:xfrm>
          <a:prstGeom prst="rect">
            <a:avLst/>
          </a:prstGeom>
          <a:noFill/>
        </p:spPr>
      </p:pic>
      <p:sp>
        <p:nvSpPr>
          <p:cNvPr id="7176" name="Rectangle 8"/>
          <p:cNvSpPr>
            <a:spLocks noGrp="1" noChangeArrowheads="1"/>
          </p:cNvSpPr>
          <p:nvPr>
            <p:ph type="title"/>
          </p:nvPr>
        </p:nvSpPr>
        <p:spPr>
          <a:xfrm>
            <a:off x="1258888" y="274638"/>
            <a:ext cx="6769100" cy="1143000"/>
          </a:xfrm>
        </p:spPr>
        <p:txBody>
          <a:bodyPr/>
          <a:lstStyle/>
          <a:p>
            <a:pPr lvl="0">
              <a:defRPr/>
            </a:pPr>
            <a:r>
              <a:rPr lang="ru-RU" dirty="0">
                <a:solidFill>
                  <a:srgbClr val="FF0000"/>
                </a:solidFill>
                <a:latin typeface="Monotype Corsiva"/>
              </a:rPr>
              <a:t>Театрализованная деятельность</a:t>
            </a:r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body" sz="half" idx="1"/>
          </p:nvPr>
        </p:nvSpPr>
        <p:spPr>
          <a:xfrm>
            <a:off x="4067944" y="1600200"/>
            <a:ext cx="4176464" cy="3845023"/>
          </a:xfrm>
        </p:spPr>
        <p:txBody>
          <a:bodyPr/>
          <a:lstStyle/>
          <a:p>
            <a:pPr>
              <a:buFontTx/>
              <a:buBlip>
                <a:blip r:embed="rId6"/>
              </a:buBlip>
              <a:defRPr/>
            </a:pPr>
            <a:endParaRPr lang="ru-RU">
              <a:solidFill>
                <a:srgbClr val="C00000"/>
              </a:solidFill>
            </a:endParaRPr>
          </a:p>
          <a:p>
            <a:pPr>
              <a:buNone/>
              <a:defRPr/>
            </a:pPr>
            <a:r>
              <a:rPr lang="ru-RU">
                <a:solidFill>
                  <a:srgbClr val="C00000"/>
                </a:solidFill>
              </a:rPr>
              <a:t> </a:t>
            </a:r>
          </a:p>
          <a:p>
            <a:pPr>
              <a:buFontTx/>
              <a:buBlip>
                <a:blip r:embed="rId6"/>
              </a:buBlip>
              <a:defRPr/>
            </a:pPr>
            <a:endParaRPr lang="ru-RU">
              <a:solidFill>
                <a:srgbClr val="C00000"/>
              </a:solidFill>
            </a:endParaRPr>
          </a:p>
        </p:txBody>
      </p:sp>
      <p:pic>
        <p:nvPicPr>
          <p:cNvPr id="7177" name="Рисунок 7176"/>
          <p:cNvPicPr>
            <a:picLocks noChangeAspect="1"/>
          </p:cNvPicPr>
          <p:nvPr/>
        </p:nvPicPr>
        <p:blipFill rotWithShape="1">
          <a:blip r:embed="rId7"/>
          <a:stretch>
            <a:fillRect/>
          </a:stretch>
        </p:blipFill>
        <p:spPr>
          <a:xfrm>
            <a:off x="1320577" y="1686379"/>
            <a:ext cx="2795203" cy="2156598"/>
          </a:xfrm>
          <a:prstGeom prst="rect">
            <a:avLst/>
          </a:prstGeom>
        </p:spPr>
      </p:pic>
      <p:pic>
        <p:nvPicPr>
          <p:cNvPr id="7178" name="Рисунок 7177"/>
          <p:cNvPicPr>
            <a:picLocks noChangeAspect="1"/>
          </p:cNvPicPr>
          <p:nvPr/>
        </p:nvPicPr>
        <p:blipFill rotWithShape="1">
          <a:blip r:embed="rId8"/>
          <a:stretch>
            <a:fillRect/>
          </a:stretch>
        </p:blipFill>
        <p:spPr>
          <a:xfrm>
            <a:off x="1199456" y="3933056"/>
            <a:ext cx="2910644" cy="2304259"/>
          </a:xfrm>
          <a:prstGeom prst="rect">
            <a:avLst/>
          </a:prstGeom>
        </p:spPr>
      </p:pic>
      <p:pic>
        <p:nvPicPr>
          <p:cNvPr id="7179" name="Рисунок 7178"/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390337">
            <a:off x="4207692" y="2259229"/>
            <a:ext cx="4499822" cy="337486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:dsp="http://schemas.microsoft.com/office/drawing/2008/diagram" xmlns:dgm="http://schemas.openxmlformats.org/drawingml/2006/diagram" xmlns:c="http://schemas.openxmlformats.org/drawingml/2006/chart"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44"/>
          <p:cNvPicPr>
            <a:picLocks noChangeAspect="1" noChangeArrowheads="1"/>
          </p:cNvPicPr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0" y="-9525"/>
            <a:ext cx="9144000" cy="6867525"/>
          </a:xfrm>
          <a:prstGeom prst="rect">
            <a:avLst/>
          </a:prstGeom>
          <a:noFill/>
        </p:spPr>
      </p:pic>
      <p:pic>
        <p:nvPicPr>
          <p:cNvPr id="11267" name="Picture 3" descr="9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1268" name="Picture 4" descr="12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87450" y="188913"/>
            <a:ext cx="6945313" cy="1439862"/>
          </a:xfrm>
          <a:prstGeom prst="rect">
            <a:avLst/>
          </a:prstGeom>
          <a:noFill/>
        </p:spPr>
      </p:pic>
      <p:pic>
        <p:nvPicPr>
          <p:cNvPr id="11269" name="Picture 5" descr="11"/>
          <p:cNvPicPr>
            <a:picLocks noChangeAspect="1" noChangeArrowheads="1"/>
          </p:cNvPicPr>
          <p:nvPr/>
        </p:nvPicPr>
        <p:blipFill rotWithShape="1">
          <a:blip r:embed="rId5"/>
          <a:srcRect/>
          <a:stretch>
            <a:fillRect/>
          </a:stretch>
        </p:blipFill>
        <p:spPr>
          <a:xfrm>
            <a:off x="1218851" y="332656"/>
            <a:ext cx="7037388" cy="1254125"/>
          </a:xfrm>
          <a:prstGeom prst="rect">
            <a:avLst/>
          </a:prstGeom>
          <a:noFill/>
        </p:spPr>
      </p:pic>
      <p:sp>
        <p:nvSpPr>
          <p:cNvPr id="11271" name="Rectangle 7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600200"/>
            <a:ext cx="7343775" cy="4492625"/>
          </a:xfrm>
        </p:spPr>
        <p:txBody>
          <a:bodyPr/>
          <a:lstStyle/>
          <a:p>
            <a:pPr>
              <a:lnSpc>
                <a:spcPct val="90000"/>
              </a:lnSpc>
              <a:buNone/>
              <a:defRPr/>
            </a:pPr>
            <a:endParaRPr lang="ru-RU" sz="1400">
              <a:solidFill>
                <a:srgbClr val="C00000"/>
              </a:solidFill>
            </a:endParaRPr>
          </a:p>
          <a:p>
            <a:pPr>
              <a:lnSpc>
                <a:spcPct val="90000"/>
              </a:lnSpc>
              <a:buNone/>
              <a:defRPr/>
            </a:pPr>
            <a:endParaRPr lang="ru-RU"/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title"/>
          </p:nvPr>
        </p:nvSpPr>
        <p:spPr>
          <a:xfrm>
            <a:off x="457200" y="-459432"/>
            <a:ext cx="8229600" cy="1877070"/>
          </a:xfrm>
        </p:spPr>
        <p:txBody>
          <a:bodyPr/>
          <a:lstStyle/>
          <a:p>
            <a:pPr lvl="0">
              <a:defRPr/>
            </a:pPr>
            <a:endParaRPr lang="ru-RU" sz="5400">
              <a:solidFill>
                <a:srgbClr val="C00000"/>
              </a:solidFill>
              <a:latin typeface="Monotype Corsiva"/>
            </a:endParaRPr>
          </a:p>
          <a:p>
            <a:pPr lvl="0">
              <a:defRPr/>
            </a:pPr>
            <a:r>
              <a:rPr lang="ru-RU" sz="5400">
                <a:solidFill>
                  <a:srgbClr val="C00000"/>
                </a:solidFill>
                <a:latin typeface="Monotype Corsiva"/>
              </a:rPr>
              <a:t>Театрализация</a:t>
            </a:r>
            <a:r>
              <a:rPr lang="ru-RU" sz="1600">
                <a:solidFill>
                  <a:srgbClr val="C00000"/>
                </a:solidFill>
                <a:latin typeface="Monotype Corsiva"/>
              </a:rPr>
              <a:t> </a:t>
            </a:r>
            <a:br>
              <a:rPr lang="ru-RU" sz="1600">
                <a:solidFill>
                  <a:srgbClr val="C00000"/>
                </a:solidFill>
                <a:latin typeface="Monotype Corsiva"/>
              </a:rPr>
            </a:br>
            <a:r>
              <a:rPr lang="ru-RU" sz="2800">
                <a:solidFill>
                  <a:srgbClr val="C00000"/>
                </a:solidFill>
                <a:latin typeface="Monotype Corsiva"/>
              </a:rPr>
              <a:t>по прочитанным книгам</a:t>
            </a:r>
          </a:p>
        </p:txBody>
      </p:sp>
      <p:pic>
        <p:nvPicPr>
          <p:cNvPr id="11272" name="Рисунок 11271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395933">
            <a:off x="390700" y="2081634"/>
            <a:ext cx="3317386" cy="2488039"/>
          </a:xfrm>
          <a:prstGeom prst="rect">
            <a:avLst/>
          </a:prstGeom>
        </p:spPr>
      </p:pic>
      <p:pic>
        <p:nvPicPr>
          <p:cNvPr id="11273" name="Рисунок 11272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23892" y="1736812"/>
            <a:ext cx="3215354" cy="2412268"/>
          </a:xfrm>
          <a:prstGeom prst="rect">
            <a:avLst/>
          </a:prstGeom>
        </p:spPr>
      </p:pic>
      <p:pic>
        <p:nvPicPr>
          <p:cNvPr id="11274" name="Рисунок 11273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87688" y="3284984"/>
            <a:ext cx="2476778" cy="291632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:dsp="http://schemas.microsoft.com/office/drawing/2008/diagram" xmlns:dgm="http://schemas.openxmlformats.org/drawingml/2006/diagram" xmlns:c="http://schemas.openxmlformats.org/drawingml/2006/chart" xmlns=""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3" descr="9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4995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7CDE0B1-640A-4D50-8402-9937BA11064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41493" y="1418355"/>
            <a:ext cx="2924944" cy="2193708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BA3C81FC-384A-46BA-A0C1-88829F7CFD8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994986" y="1418354"/>
            <a:ext cx="2924945" cy="2193709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918CE0D5-BA68-4A1B-9FFD-7E12E8BBFCB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627018" y="1427355"/>
            <a:ext cx="2996952" cy="2247714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7DFB1C60-2A11-489D-BA03-3D7B1870A5B2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576176" y="4071811"/>
            <a:ext cx="2556284" cy="1917213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E78F295F-7304-448C-B491-8F95AB9F46BB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885873" y="4068939"/>
            <a:ext cx="2559567" cy="19196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:dsp="http://schemas.microsoft.com/office/drawing/2008/diagram" xmlns:dgm="http://schemas.openxmlformats.org/drawingml/2006/diagram" xmlns:c="http://schemas.openxmlformats.org/drawingml/2006/chart" xmlns=""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44"/>
          <p:cNvPicPr>
            <a:picLocks noChangeAspect="1" noChangeArrowheads="1"/>
          </p:cNvPicPr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0" y="-9525"/>
            <a:ext cx="9144000" cy="6867525"/>
          </a:xfrm>
          <a:prstGeom prst="rect">
            <a:avLst/>
          </a:prstGeom>
          <a:noFill/>
        </p:spPr>
      </p:pic>
      <p:pic>
        <p:nvPicPr>
          <p:cNvPr id="9219" name="Picture 3" descr="9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9220" name="Picture 4" descr="12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87450" y="188913"/>
            <a:ext cx="6945313" cy="1439862"/>
          </a:xfrm>
          <a:prstGeom prst="rect">
            <a:avLst/>
          </a:prstGeom>
          <a:noFill/>
        </p:spPr>
      </p:pic>
      <p:pic>
        <p:nvPicPr>
          <p:cNvPr id="9221" name="Picture 5" descr="11"/>
          <p:cNvPicPr>
            <a:picLocks noChangeAspect="1" noChangeArrowheads="1"/>
          </p:cNvPicPr>
          <p:nvPr/>
        </p:nvPicPr>
        <p:blipFill rotWithShape="1">
          <a:blip r:embed="rId5"/>
          <a:srcRect/>
          <a:stretch>
            <a:fillRect/>
          </a:stretch>
        </p:blipFill>
        <p:spPr>
          <a:xfrm>
            <a:off x="1187450" y="260350"/>
            <a:ext cx="7037388" cy="1254125"/>
          </a:xfrm>
          <a:prstGeom prst="rect">
            <a:avLst/>
          </a:prstGeom>
          <a:noFill/>
        </p:spPr>
      </p:pic>
      <p:sp>
        <p:nvSpPr>
          <p:cNvPr id="9225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lvl="0">
              <a:defRPr/>
            </a:pPr>
            <a:r>
              <a:rPr lang="ru-RU" dirty="0">
                <a:solidFill>
                  <a:srgbClr val="C00000"/>
                </a:solidFill>
                <a:latin typeface="Monotype Corsiva"/>
              </a:rPr>
              <a:t>«Кот, Лиса и Петух»</a:t>
            </a:r>
            <a:br>
              <a:rPr lang="ru-RU" dirty="0">
                <a:solidFill>
                  <a:srgbClr val="C00000"/>
                </a:solidFill>
                <a:latin typeface="Monotype Corsiva"/>
              </a:rPr>
            </a:br>
            <a:r>
              <a:rPr lang="ru-RU" sz="2000" dirty="0">
                <a:solidFill>
                  <a:srgbClr val="C00000"/>
                </a:solidFill>
                <a:latin typeface="Monotype Corsiva"/>
              </a:rPr>
              <a:t>(Конструирование по сказке)</a:t>
            </a:r>
          </a:p>
        </p:txBody>
      </p:sp>
      <p:pic>
        <p:nvPicPr>
          <p:cNvPr id="9226" name="Рисунок 9225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362511">
            <a:off x="519490" y="2176420"/>
            <a:ext cx="4243158" cy="3182368"/>
          </a:xfrm>
          <a:prstGeom prst="rect">
            <a:avLst/>
          </a:prstGeom>
        </p:spPr>
      </p:pic>
      <p:pic>
        <p:nvPicPr>
          <p:cNvPr id="9227" name="Рисунок 9226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385221">
            <a:off x="4453476" y="2131357"/>
            <a:ext cx="4253789" cy="319034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:dsp="http://schemas.microsoft.com/office/drawing/2008/diagram" xmlns:dgm="http://schemas.openxmlformats.org/drawingml/2006/diagram" xmlns:c="http://schemas.openxmlformats.org/drawingml/2006/chart" xmlns=""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/>
            </a:pPr>
            <a:endParaRPr lang="ru-RU" altLang="en-US"/>
          </a:p>
        </p:txBody>
      </p:sp>
      <p:pic>
        <p:nvPicPr>
          <p:cNvPr id="3" name="Picture 2" descr="44"/>
          <p:cNvPicPr>
            <a:picLocks noChangeAspect="1" noChangeArrowheads="1"/>
          </p:cNvPicPr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0" y="-9525"/>
            <a:ext cx="9144000" cy="6867525"/>
          </a:xfrm>
          <a:prstGeom prst="rect">
            <a:avLst/>
          </a:prstGeom>
          <a:noFill/>
        </p:spPr>
      </p:pic>
      <p:pic>
        <p:nvPicPr>
          <p:cNvPr id="4" name="Picture 3" descr="9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Picture 5" descr="11"/>
          <p:cNvPicPr>
            <a:picLocks noChangeAspect="1" noChangeArrowheads="1"/>
          </p:cNvPicPr>
          <p:nvPr/>
        </p:nvPicPr>
        <p:blipFill rotWithShape="1">
          <a:blip r:embed="rId4"/>
          <a:srcRect/>
          <a:stretch>
            <a:fillRect/>
          </a:stretch>
        </p:blipFill>
        <p:spPr>
          <a:xfrm>
            <a:off x="570780" y="404664"/>
            <a:ext cx="7037388" cy="1254125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932053" y="404664"/>
            <a:ext cx="912438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altLang="en-US" sz="4800">
                <a:solidFill>
                  <a:srgbClr val="C00000"/>
                </a:solidFill>
                <a:latin typeface="Monotype Corsiva"/>
              </a:rPr>
              <a:t>   Мы рисуем сказку</a:t>
            </a:r>
            <a:r>
              <a:rPr lang="en-US" altLang="ru-RU" sz="4800">
                <a:solidFill>
                  <a:srgbClr val="C00000"/>
                </a:solidFill>
                <a:latin typeface="Monotype Corsiva"/>
              </a:rPr>
              <a:t>...</a:t>
            </a:r>
            <a:r>
              <a:rPr lang="ru-RU" altLang="en-US" sz="4800">
                <a:solidFill>
                  <a:srgbClr val="C00000"/>
                </a:solidFill>
                <a:latin typeface="Monotype Corsiva"/>
              </a:rPr>
              <a:t> </a:t>
            </a:r>
          </a:p>
        </p:txBody>
      </p:sp>
      <p:pic>
        <p:nvPicPr>
          <p:cNvPr id="6148" name="Рисунок 6147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365019">
            <a:off x="690490" y="1525723"/>
            <a:ext cx="2380599" cy="1847756"/>
          </a:xfrm>
          <a:prstGeom prst="rect">
            <a:avLst/>
          </a:prstGeom>
        </p:spPr>
      </p:pic>
      <p:pic>
        <p:nvPicPr>
          <p:cNvPr id="6149" name="Рисунок 6148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365614">
            <a:off x="1975710" y="3350120"/>
            <a:ext cx="3171019" cy="241133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256265" y="1771157"/>
            <a:ext cx="4283968" cy="3212976"/>
          </a:xfrm>
          <a:prstGeom prst="rect">
            <a:avLst/>
          </a:prstGeom>
        </p:spPr>
      </p:pic>
      <p:pic>
        <p:nvPicPr>
          <p:cNvPr id="10" name="Picture 3" descr="9">
            <a:extLst>
              <a:ext uri="{FF2B5EF4-FFF2-40B4-BE49-F238E27FC236}">
                <a16:creationId xmlns:a16="http://schemas.microsoft.com/office/drawing/2014/main" id="{03A2C138-5601-4156-8DC0-F6B2CAA0DC0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52400" y="15240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:dsp="http://schemas.microsoft.com/office/drawing/2008/diagram" xmlns:dgm="http://schemas.openxmlformats.org/drawingml/2006/diagram" xmlns:c="http://schemas.openxmlformats.org/drawingml/2006/chart" xmlns=""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44"/>
          <p:cNvPicPr>
            <a:picLocks noChangeAspect="1" noChangeArrowheads="1"/>
          </p:cNvPicPr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0" y="-9525"/>
            <a:ext cx="9144000" cy="6867525"/>
          </a:xfrm>
          <a:prstGeom prst="rect">
            <a:avLst/>
          </a:prstGeom>
          <a:noFill/>
        </p:spPr>
      </p:pic>
      <p:pic>
        <p:nvPicPr>
          <p:cNvPr id="4" name="Picture 13" descr="9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7" name="Picture 15" descr="11"/>
          <p:cNvPicPr>
            <a:picLocks noChangeAspect="1" noChangeArrowheads="1"/>
          </p:cNvPicPr>
          <p:nvPr/>
        </p:nvPicPr>
        <p:blipFill rotWithShape="1">
          <a:blip r:embed="rId4"/>
          <a:srcRect/>
          <a:stretch>
            <a:fillRect/>
          </a:stretch>
        </p:blipFill>
        <p:spPr>
          <a:xfrm>
            <a:off x="1187624" y="260648"/>
            <a:ext cx="7037388" cy="1254125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771800" y="404663"/>
            <a:ext cx="4357869" cy="907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endParaRPr lang="ru-RU" sz="5400">
              <a:solidFill>
                <a:srgbClr val="C00000"/>
              </a:solidFill>
              <a:latin typeface="Monotype Corsiv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15616" y="2420888"/>
            <a:ext cx="6984776" cy="5680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endParaRPr lang="ru-RU" sz="3200">
              <a:solidFill>
                <a:srgbClr val="C00000"/>
              </a:solidFill>
              <a:latin typeface="Monotype Corsiva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66074" y="1492347"/>
            <a:ext cx="4716016" cy="353701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581156" y="406040"/>
            <a:ext cx="2956620" cy="221746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368694" y="3260982"/>
            <a:ext cx="3264363" cy="244827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:dsp="http://schemas.microsoft.com/office/drawing/2008/diagram" xmlns:dgm="http://schemas.openxmlformats.org/drawingml/2006/diagram" xmlns:c="http://schemas.openxmlformats.org/drawingml/2006/chart" xmlns="">
      <p:transition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3" descr="9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EA5B91C-FB18-4F02-9406-32C539F90550}"/>
              </a:ext>
            </a:extLst>
          </p:cNvPr>
          <p:cNvSpPr txBox="1"/>
          <p:nvPr/>
        </p:nvSpPr>
        <p:spPr>
          <a:xfrm>
            <a:off x="1331640" y="1268760"/>
            <a:ext cx="69068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C00000"/>
                </a:solidFill>
                <a:latin typeface="Book Antiqua" panose="02040602050305030304" pitchFamily="18" charset="0"/>
              </a:rPr>
              <a:t>Итоговая викторина</a:t>
            </a:r>
            <a:r>
              <a:rPr lang="en-US" sz="2400" dirty="0">
                <a:solidFill>
                  <a:srgbClr val="C00000"/>
                </a:solidFill>
                <a:latin typeface="Book Antiqua" panose="02040602050305030304" pitchFamily="18" charset="0"/>
              </a:rPr>
              <a:t>:”</a:t>
            </a:r>
            <a:r>
              <a:rPr lang="ru-RU" sz="2400" dirty="0">
                <a:solidFill>
                  <a:srgbClr val="C00000"/>
                </a:solidFill>
                <a:latin typeface="Book Antiqua" panose="02040602050305030304" pitchFamily="18" charset="0"/>
              </a:rPr>
              <a:t> Знатоки русских народных сказок.</a:t>
            </a:r>
            <a:r>
              <a:rPr lang="en-US" sz="2400" dirty="0">
                <a:solidFill>
                  <a:srgbClr val="C00000"/>
                </a:solidFill>
                <a:latin typeface="Book Antiqua" panose="02040602050305030304" pitchFamily="18" charset="0"/>
              </a:rPr>
              <a:t>”</a:t>
            </a:r>
            <a:r>
              <a:rPr lang="ru-RU" sz="2400" dirty="0">
                <a:solidFill>
                  <a:srgbClr val="C00000"/>
                </a:solidFill>
                <a:latin typeface="Book Antiqua" panose="02040602050305030304" pitchFamily="18" charset="0"/>
              </a:rPr>
              <a:t> 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D499E10-325B-4E73-B6CE-2B675F68D85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28286" y="3862967"/>
            <a:ext cx="2643199" cy="1982399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6A32DE0-7F85-4E5B-80D7-DD193C164E9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310202" y="3175358"/>
            <a:ext cx="2600198" cy="1950148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8897D8E3-864C-4BA4-93DC-BCB4B2532307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254681" y="2022014"/>
            <a:ext cx="2702046" cy="2026534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B3E9BF5A-698E-41A4-8787-83F12EB19100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764348" y="3782453"/>
            <a:ext cx="2827612" cy="2120709"/>
          </a:xfrm>
          <a:prstGeom prst="rect">
            <a:avLst/>
          </a:prstGeom>
        </p:spPr>
      </p:pic>
      <p:pic>
        <p:nvPicPr>
          <p:cNvPr id="8" name="Picture 13" descr="9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0437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:dsp="http://schemas.microsoft.com/office/drawing/2008/diagram" xmlns:dgm="http://schemas.openxmlformats.org/drawingml/2006/diagram" xmlns:c="http://schemas.openxmlformats.org/drawingml/2006/chart" xmlns="">
      <p:transition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162843" y="1078408"/>
            <a:ext cx="4467028" cy="335027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1676" y="188640"/>
            <a:ext cx="3419872" cy="256490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976" y="2924944"/>
            <a:ext cx="4427984" cy="3320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647313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293178" y="846388"/>
            <a:ext cx="6870416" cy="5152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16536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44"/>
          <p:cNvPicPr>
            <a:picLocks noChangeAspect="1" noChangeArrowheads="1"/>
          </p:cNvPicPr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0" y="-9525"/>
            <a:ext cx="9144000" cy="6867525"/>
          </a:xfrm>
          <a:prstGeom prst="rect">
            <a:avLst/>
          </a:prstGeom>
          <a:noFill/>
        </p:spPr>
      </p:pic>
      <p:pic>
        <p:nvPicPr>
          <p:cNvPr id="4" name="Picture 13" descr="9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8" name="Picture 15" descr="11"/>
          <p:cNvPicPr>
            <a:picLocks noChangeAspect="1" noChangeArrowheads="1"/>
          </p:cNvPicPr>
          <p:nvPr/>
        </p:nvPicPr>
        <p:blipFill rotWithShape="1">
          <a:blip r:embed="rId4"/>
          <a:srcRect/>
          <a:stretch>
            <a:fillRect/>
          </a:stretch>
        </p:blipFill>
        <p:spPr>
          <a:xfrm>
            <a:off x="1187624" y="260648"/>
            <a:ext cx="7037388" cy="1254125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339752" y="404664"/>
            <a:ext cx="5395979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6000">
                <a:solidFill>
                  <a:srgbClr val="C00000"/>
                </a:solidFill>
                <a:latin typeface="Monotype Corsiva"/>
              </a:rPr>
              <a:t>Актуальность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27585" y="1628800"/>
            <a:ext cx="7704855" cy="5386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1100">
                <a:solidFill>
                  <a:srgbClr val="C00000"/>
                </a:solidFill>
              </a:rPr>
              <a:t> </a:t>
            </a:r>
          </a:p>
          <a:p>
            <a:pPr lvl="0">
              <a:defRPr/>
            </a:pPr>
            <a:endParaRPr lang="ru-RU"/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>
          <a:xfrm>
            <a:off x="5904148" y="3366331"/>
            <a:ext cx="2124236" cy="2862322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square" lIns="91440" tIns="45720" rIns="91440" bIns="45720" anchor="ctr" anchorCtr="0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r>
              <a:rPr kumimoji="0" lang="ru-RU" sz="2000" b="0" i="0" u="none" strike="noStrike" cap="none" normalizeH="0" baseline="0" dirty="0">
                <a:solidFill>
                  <a:srgbClr val="C00000"/>
                </a:solidFill>
                <a:effectLst/>
                <a:latin typeface="Times New Roman"/>
                <a:ea typeface="Times New Roman"/>
                <a:cs typeface="Times New Roman"/>
              </a:rPr>
              <a:t> Очень важно с ранних лет научить детей постигать культуру своего народа, показать им дорогу в  этот сказочный и добрый мир. </a:t>
            </a:r>
            <a:endParaRPr kumimoji="0" lang="ru-RU" sz="4400" b="0" i="0" u="none" strike="noStrike" cap="none" normalizeH="0" baseline="0" dirty="0">
              <a:solidFill>
                <a:srgbClr val="C00000"/>
              </a:solidFill>
              <a:effectLst/>
              <a:latin typeface="Times New Roman"/>
              <a:cs typeface="Times New Roman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5" y="1514773"/>
            <a:ext cx="3069336" cy="285902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1401" y="3429000"/>
            <a:ext cx="2201198" cy="262751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8021" y="1174725"/>
            <a:ext cx="3039352" cy="227951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:dsp="http://schemas.microsoft.com/office/drawing/2008/diagram" xmlns:dgm="http://schemas.openxmlformats.org/drawingml/2006/diagram" xmlns:c="http://schemas.openxmlformats.org/drawingml/2006/chart"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4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9525"/>
            <a:ext cx="9144000" cy="6867525"/>
          </a:xfrm>
          <a:prstGeom prst="rect">
            <a:avLst/>
          </a:prstGeom>
          <a:noFill/>
        </p:spPr>
      </p:pic>
      <p:pic>
        <p:nvPicPr>
          <p:cNvPr id="4" name="Picture 13" descr="9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Picture 15" descr="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87624" y="260648"/>
            <a:ext cx="7037388" cy="1254125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987824" y="404664"/>
            <a:ext cx="427708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>
                <a:solidFill>
                  <a:srgbClr val="C00000"/>
                </a:solidFill>
                <a:latin typeface="Monotype Corsiva" pitchFamily="66" charset="0"/>
              </a:rPr>
              <a:t>Проблема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3588" y="1533166"/>
            <a:ext cx="3132650" cy="219807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28860" y="3731242"/>
            <a:ext cx="3707904" cy="249696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4416" y="1361649"/>
            <a:ext cx="2660596" cy="2369593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44"/>
          <p:cNvPicPr>
            <a:picLocks noChangeAspect="1" noChangeArrowheads="1"/>
          </p:cNvPicPr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0" y="-9525"/>
            <a:ext cx="9144000" cy="6867525"/>
          </a:xfrm>
          <a:prstGeom prst="rect">
            <a:avLst/>
          </a:prstGeom>
          <a:noFill/>
        </p:spPr>
      </p:pic>
      <p:pic>
        <p:nvPicPr>
          <p:cNvPr id="4109" name="Picture 13" descr="9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1520" y="0"/>
            <a:ext cx="8892480" cy="6669360"/>
          </a:xfrm>
          <a:prstGeom prst="rect">
            <a:avLst/>
          </a:prstGeom>
          <a:noFill/>
        </p:spPr>
      </p:pic>
      <p:pic>
        <p:nvPicPr>
          <p:cNvPr id="4112" name="Picture 16" descr="12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87450" y="188913"/>
            <a:ext cx="6945313" cy="1439862"/>
          </a:xfrm>
          <a:prstGeom prst="rect">
            <a:avLst/>
          </a:prstGeom>
          <a:noFill/>
        </p:spPr>
      </p:pic>
      <p:pic>
        <p:nvPicPr>
          <p:cNvPr id="4111" name="Picture 15" descr="11"/>
          <p:cNvPicPr>
            <a:picLocks noChangeAspect="1" noChangeArrowheads="1"/>
          </p:cNvPicPr>
          <p:nvPr/>
        </p:nvPicPr>
        <p:blipFill rotWithShape="1">
          <a:blip r:embed="rId5"/>
          <a:srcRect/>
          <a:stretch>
            <a:fillRect/>
          </a:stretch>
        </p:blipFill>
        <p:spPr>
          <a:xfrm>
            <a:off x="1187450" y="260350"/>
            <a:ext cx="7037388" cy="1254125"/>
          </a:xfrm>
          <a:prstGeom prst="rect">
            <a:avLst/>
          </a:prstGeom>
          <a:noFill/>
        </p:spPr>
      </p:pic>
      <p:sp>
        <p:nvSpPr>
          <p:cNvPr id="4113" name="Rectangle 17"/>
          <p:cNvSpPr>
            <a:spLocks noGrp="1" noChangeArrowheads="1"/>
          </p:cNvSpPr>
          <p:nvPr>
            <p:ph type="title"/>
          </p:nvPr>
        </p:nvSpPr>
        <p:spPr>
          <a:xfrm>
            <a:off x="1258888" y="274638"/>
            <a:ext cx="6697662" cy="1143000"/>
          </a:xfrm>
        </p:spPr>
        <p:txBody>
          <a:bodyPr/>
          <a:lstStyle/>
          <a:p>
            <a:pPr lvl="0">
              <a:defRPr/>
            </a:pPr>
            <a:r>
              <a:rPr lang="ru-RU">
                <a:solidFill>
                  <a:schemeClr val="accent5">
                    <a:lumMod val="50000"/>
                  </a:schemeClr>
                </a:solidFill>
                <a:latin typeface="Monotype Corsiva"/>
              </a:rPr>
              <a:t>Цели и задачи проекта</a:t>
            </a:r>
          </a:p>
        </p:txBody>
      </p:sp>
      <p:sp>
        <p:nvSpPr>
          <p:cNvPr id="4114" name="Rectangle 18"/>
          <p:cNvSpPr>
            <a:spLocks noGrp="1" noChangeArrowheads="1"/>
          </p:cNvSpPr>
          <p:nvPr>
            <p:ph type="body" idx="1"/>
          </p:nvPr>
        </p:nvSpPr>
        <p:spPr>
          <a:xfrm>
            <a:off x="1259632" y="2204864"/>
            <a:ext cx="6984256" cy="3744416"/>
          </a:xfrm>
        </p:spPr>
        <p:txBody>
          <a:bodyPr/>
          <a:lstStyle/>
          <a:p>
            <a:pPr>
              <a:buNone/>
              <a:defRPr/>
            </a:pPr>
            <a:r>
              <a:rPr lang="ru-RU" dirty="0"/>
              <a:t>   </a:t>
            </a:r>
            <a:r>
              <a:rPr lang="ru-RU" dirty="0">
                <a:solidFill>
                  <a:srgbClr val="C00000"/>
                </a:solidFill>
              </a:rPr>
              <a:t>Развитие интереса к устному народному творчеству (сказкам). Создание условий  для активного использования сказок в творческой деятельности детей.</a:t>
            </a:r>
          </a:p>
          <a:p>
            <a:pPr>
              <a:buNone/>
              <a:defRPr/>
            </a:pPr>
            <a:endParaRPr lang="ru-RU" sz="2000" dirty="0"/>
          </a:p>
          <a:p>
            <a:pPr>
              <a:buNone/>
              <a:defRPr/>
            </a:pPr>
            <a:r>
              <a:rPr lang="ru-RU" dirty="0"/>
              <a:t> </a:t>
            </a:r>
          </a:p>
          <a:p>
            <a:pPr>
              <a:buFontTx/>
              <a:buBlip>
                <a:blip r:embed="rId6"/>
              </a:buBlip>
              <a:defRPr/>
            </a:pPr>
            <a:endParaRPr lang="ru-RU" dirty="0"/>
          </a:p>
        </p:txBody>
      </p:sp>
      <p:pic>
        <p:nvPicPr>
          <p:cNvPr id="8" name="Picture 15" descr="11"/>
          <p:cNvPicPr>
            <a:picLocks noChangeAspect="1" noChangeArrowheads="1"/>
          </p:cNvPicPr>
          <p:nvPr/>
        </p:nvPicPr>
        <p:blipFill rotWithShape="1">
          <a:blip r:embed="rId5"/>
          <a:srcRect/>
          <a:stretch>
            <a:fillRect/>
          </a:stretch>
        </p:blipFill>
        <p:spPr>
          <a:xfrm>
            <a:off x="971600" y="332656"/>
            <a:ext cx="7037388" cy="1254125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2123728" y="332657"/>
            <a:ext cx="54006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6000" dirty="0">
                <a:solidFill>
                  <a:srgbClr val="C00000"/>
                </a:solidFill>
                <a:latin typeface="Monotype Corsiva"/>
                <a:cs typeface="Microsoft Uighur"/>
              </a:rPr>
              <a:t>Цель проекта</a:t>
            </a:r>
            <a:endParaRPr lang="ru-RU" sz="7200" dirty="0">
              <a:solidFill>
                <a:srgbClr val="C00000"/>
              </a:solidFill>
              <a:latin typeface="Monotype Corsiva"/>
              <a:cs typeface="Microsoft Uighur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:dsp="http://schemas.microsoft.com/office/drawing/2008/diagram" xmlns:dgm="http://schemas.openxmlformats.org/drawingml/2006/diagram" xmlns:c="http://schemas.openxmlformats.org/drawingml/2006/chart"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44"/>
          <p:cNvPicPr>
            <a:picLocks noChangeAspect="1" noChangeArrowheads="1"/>
          </p:cNvPicPr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0" y="-9525"/>
            <a:ext cx="9144000" cy="6867525"/>
          </a:xfrm>
          <a:prstGeom prst="rect">
            <a:avLst/>
          </a:prstGeom>
          <a:noFill/>
        </p:spPr>
      </p:pic>
      <p:pic>
        <p:nvPicPr>
          <p:cNvPr id="4" name="Picture 13" descr="9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Picture 15" descr="11"/>
          <p:cNvPicPr>
            <a:picLocks noChangeAspect="1" noChangeArrowheads="1"/>
          </p:cNvPicPr>
          <p:nvPr/>
        </p:nvPicPr>
        <p:blipFill rotWithShape="1">
          <a:blip r:embed="rId4"/>
          <a:srcRect/>
          <a:stretch>
            <a:fillRect/>
          </a:stretch>
        </p:blipFill>
        <p:spPr>
          <a:xfrm>
            <a:off x="1187624" y="260648"/>
            <a:ext cx="7037388" cy="1254125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667508" y="332655"/>
            <a:ext cx="6216860" cy="10941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5400">
                <a:solidFill>
                  <a:srgbClr val="C00000"/>
                </a:solidFill>
                <a:latin typeface="Monotype Corsiva"/>
                <a:cs typeface="Microsoft Uighur"/>
              </a:rPr>
              <a:t>Задачи проекта</a:t>
            </a:r>
            <a:r>
              <a:rPr lang="ru-RU" sz="6600">
                <a:solidFill>
                  <a:srgbClr val="C00000"/>
                </a:solidFill>
                <a:latin typeface="Monotype Corsiva"/>
                <a:cs typeface="Microsoft Uighur"/>
              </a:rPr>
              <a:t>.</a:t>
            </a:r>
            <a:endParaRPr lang="ru-RU" sz="6600"/>
          </a:p>
        </p:txBody>
      </p:sp>
      <p:sp>
        <p:nvSpPr>
          <p:cNvPr id="8" name="Прямоугольник 7"/>
          <p:cNvSpPr/>
          <p:nvPr/>
        </p:nvSpPr>
        <p:spPr>
          <a:xfrm>
            <a:off x="1115616" y="1628800"/>
            <a:ext cx="7056784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Blip>
                <a:blip r:embed="rId5"/>
              </a:buBlip>
              <a:defRPr/>
            </a:pPr>
            <a:r>
              <a:rPr lang="ru-RU" sz="2000" i="1" dirty="0">
                <a:solidFill>
                  <a:srgbClr val="C00000"/>
                </a:solidFill>
              </a:rPr>
              <a:t>Способствовать формированию интереса к устному народному творчеству, развивать эмоциональную отзывчивость  и интерес к художественному слову.</a:t>
            </a:r>
          </a:p>
          <a:p>
            <a:pPr>
              <a:defRPr/>
            </a:pPr>
            <a:endParaRPr lang="ru-RU" sz="2000" i="1" dirty="0">
              <a:solidFill>
                <a:srgbClr val="C00000"/>
              </a:solidFill>
            </a:endParaRPr>
          </a:p>
          <a:p>
            <a:pPr lvl="1">
              <a:defRPr/>
            </a:pPr>
            <a:r>
              <a:rPr lang="ru-RU" sz="2000" i="1" dirty="0">
                <a:solidFill>
                  <a:srgbClr val="C00000"/>
                </a:solidFill>
              </a:rPr>
              <a:t>Учить узнавать сказки по загадкам, костюмам, персонажам…</a:t>
            </a:r>
          </a:p>
          <a:p>
            <a:pPr>
              <a:buBlip>
                <a:blip r:embed="rId5"/>
              </a:buBlip>
              <a:defRPr/>
            </a:pPr>
            <a:r>
              <a:rPr lang="ru-RU" sz="2000" i="1" dirty="0">
                <a:solidFill>
                  <a:srgbClr val="C00000"/>
                </a:solidFill>
              </a:rPr>
              <a:t>Развивать диалогическую речь, воображение и мышление</a:t>
            </a:r>
          </a:p>
          <a:p>
            <a:pPr>
              <a:buBlip>
                <a:blip r:embed="rId5"/>
              </a:buBlip>
              <a:defRPr/>
            </a:pPr>
            <a:r>
              <a:rPr lang="ru-RU" sz="2000" i="1" dirty="0">
                <a:solidFill>
                  <a:srgbClr val="C00000"/>
                </a:solidFill>
              </a:rPr>
              <a:t>Создавать выразительные образы с помощью интеграции рисования, лепки, аппликации.</a:t>
            </a:r>
          </a:p>
          <a:p>
            <a:pPr>
              <a:buBlip>
                <a:blip r:embed="rId5"/>
              </a:buBlip>
              <a:defRPr/>
            </a:pPr>
            <a:r>
              <a:rPr lang="ru-RU" sz="2000" i="1" dirty="0">
                <a:solidFill>
                  <a:srgbClr val="C00000"/>
                </a:solidFill>
              </a:rPr>
              <a:t> Привлекать детей к совместной театрализованной деятельности.</a:t>
            </a:r>
          </a:p>
          <a:p>
            <a:pPr>
              <a:buBlip>
                <a:blip r:embed="rId5"/>
              </a:buBlip>
              <a:defRPr/>
            </a:pPr>
            <a:endParaRPr lang="ru-RU" sz="20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:dsp="http://schemas.microsoft.com/office/drawing/2008/diagram" xmlns:dgm="http://schemas.openxmlformats.org/drawingml/2006/diagram" xmlns:c="http://schemas.openxmlformats.org/drawingml/2006/chart"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4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9525"/>
            <a:ext cx="9144000" cy="6867525"/>
          </a:xfrm>
          <a:prstGeom prst="rect">
            <a:avLst/>
          </a:prstGeom>
          <a:noFill/>
        </p:spPr>
      </p:pic>
      <p:pic>
        <p:nvPicPr>
          <p:cNvPr id="4" name="Picture 13" descr="9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Picture 15" descr="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87624" y="260648"/>
            <a:ext cx="7037388" cy="1254125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619672" y="476672"/>
            <a:ext cx="801304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Предполагаемый результат</a:t>
            </a:r>
          </a:p>
        </p:txBody>
      </p:sp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1115616" y="2578516"/>
            <a:ext cx="691276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i="1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детей:  </a:t>
            </a:r>
            <a:endParaRPr lang="ru-RU" sz="20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259632" y="4077072"/>
            <a:ext cx="66967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i="1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родителей: </a:t>
            </a:r>
            <a:endParaRPr lang="ru-RU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48849" y="1624426"/>
            <a:ext cx="2705508" cy="180457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4909" y="1624426"/>
            <a:ext cx="2798233" cy="180719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31687" y="3717032"/>
            <a:ext cx="2264297" cy="241226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26195" y="3550784"/>
            <a:ext cx="2578516" cy="2578516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44"/>
          <p:cNvPicPr>
            <a:picLocks noChangeAspect="1" noChangeArrowheads="1"/>
          </p:cNvPicPr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0" y="-9525"/>
            <a:ext cx="9144000" cy="6867525"/>
          </a:xfrm>
          <a:prstGeom prst="rect">
            <a:avLst/>
          </a:prstGeom>
          <a:noFill/>
        </p:spPr>
      </p:pic>
      <p:pic>
        <p:nvPicPr>
          <p:cNvPr id="7171" name="Picture 3" descr="9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7172" name="Picture 4" descr="12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87450" y="188913"/>
            <a:ext cx="6945313" cy="1439862"/>
          </a:xfrm>
          <a:prstGeom prst="rect">
            <a:avLst/>
          </a:prstGeom>
          <a:noFill/>
        </p:spPr>
      </p:pic>
      <p:pic>
        <p:nvPicPr>
          <p:cNvPr id="7173" name="Picture 5" descr="11"/>
          <p:cNvPicPr>
            <a:picLocks noChangeAspect="1" noChangeArrowheads="1"/>
          </p:cNvPicPr>
          <p:nvPr/>
        </p:nvPicPr>
        <p:blipFill rotWithShape="1">
          <a:blip r:embed="rId5"/>
          <a:srcRect/>
          <a:stretch>
            <a:fillRect/>
          </a:stretch>
        </p:blipFill>
        <p:spPr>
          <a:xfrm>
            <a:off x="1187450" y="260350"/>
            <a:ext cx="7037388" cy="1254125"/>
          </a:xfrm>
          <a:prstGeom prst="rect">
            <a:avLst/>
          </a:prstGeom>
          <a:noFill/>
        </p:spPr>
      </p:pic>
      <p:sp>
        <p:nvSpPr>
          <p:cNvPr id="7176" name="Rectangle 8"/>
          <p:cNvSpPr>
            <a:spLocks noGrp="1" noChangeArrowheads="1"/>
          </p:cNvSpPr>
          <p:nvPr>
            <p:ph type="title"/>
          </p:nvPr>
        </p:nvSpPr>
        <p:spPr>
          <a:xfrm>
            <a:off x="1258888" y="274638"/>
            <a:ext cx="6769100" cy="1143000"/>
          </a:xfrm>
        </p:spPr>
        <p:txBody>
          <a:bodyPr/>
          <a:lstStyle/>
          <a:p>
            <a:pPr lvl="0">
              <a:defRPr/>
            </a:pPr>
            <a:r>
              <a:rPr lang="ru-RU" dirty="0">
                <a:solidFill>
                  <a:srgbClr val="C00000"/>
                </a:solidFill>
                <a:latin typeface="Monotype Corsiva"/>
              </a:rPr>
              <a:t>Формы взаимодействия с детьми</a:t>
            </a:r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body" sz="half" idx="1"/>
          </p:nvPr>
        </p:nvSpPr>
        <p:spPr>
          <a:xfrm>
            <a:off x="4932040" y="1844824"/>
            <a:ext cx="3528392" cy="1512168"/>
          </a:xfrm>
        </p:spPr>
        <p:txBody>
          <a:bodyPr/>
          <a:lstStyle/>
          <a:p>
            <a:pPr>
              <a:buFontTx/>
              <a:buBlip>
                <a:blip r:embed="rId6"/>
              </a:buBlip>
              <a:defRPr/>
            </a:pPr>
            <a:r>
              <a:rPr lang="ru-RU">
                <a:solidFill>
                  <a:srgbClr val="C00000"/>
                </a:solidFill>
              </a:rPr>
              <a:t>образовательная деятельность</a:t>
            </a:r>
          </a:p>
          <a:p>
            <a:pPr>
              <a:buFontTx/>
              <a:buBlip>
                <a:blip r:embed="rId6"/>
              </a:buBlip>
              <a:defRPr/>
            </a:pPr>
            <a:r>
              <a:rPr lang="ru-RU">
                <a:solidFill>
                  <a:srgbClr val="C00000"/>
                </a:solidFill>
              </a:rPr>
              <a:t> игры</a:t>
            </a:r>
          </a:p>
          <a:p>
            <a:pPr>
              <a:buNone/>
              <a:defRPr/>
            </a:pPr>
            <a:r>
              <a:rPr lang="ru-RU"/>
              <a:t> </a:t>
            </a:r>
          </a:p>
          <a:p>
            <a:pPr>
              <a:buNone/>
              <a:defRPr/>
            </a:pPr>
            <a:r>
              <a:rPr lang="ru-RU"/>
              <a:t> </a:t>
            </a:r>
          </a:p>
          <a:p>
            <a:pPr>
              <a:buFontTx/>
              <a:buBlip>
                <a:blip r:embed="rId6"/>
              </a:buBlip>
              <a:defRPr/>
            </a:pPr>
            <a:endParaRPr lang="ru-RU"/>
          </a:p>
        </p:txBody>
      </p:sp>
      <p:sp>
        <p:nvSpPr>
          <p:cNvPr id="8" name="Rectangle 7"/>
          <p:cNvSpPr txBox="1">
            <a:spLocks noChangeArrowheads="1"/>
          </p:cNvSpPr>
          <p:nvPr/>
        </p:nvSpPr>
        <p:spPr>
          <a:xfrm>
            <a:off x="4932040" y="3789040"/>
            <a:ext cx="3816424" cy="1584176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square" lIns="91440" tIns="45720" rIns="91440" bIns="45720" anchor="t" anchorCtr="0">
            <a:prstTxWarp prst="textNoShape">
              <a:avLst/>
            </a:prstTxWarp>
          </a:bodyPr>
          <a:lstStyle/>
          <a:p>
            <a:pPr marL="342900" marR="0" lvl="0" indent="-3429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FontTx/>
              <a:buBlip>
                <a:blip r:embed="rId6"/>
              </a:buBlip>
              <a:defRPr/>
            </a:pPr>
            <a:r>
              <a:rPr kumimoji="0" lang="ru-RU" sz="2800" b="0" i="0" u="none" strike="noStrike" kern="0" cap="none" spc="0" normalizeH="0" baseline="0"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художественная деятельность</a:t>
            </a:r>
          </a:p>
          <a:p>
            <a:pPr marL="342900" marR="0" lvl="0" indent="-3429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FontTx/>
              <a:buBlip>
                <a:blip r:embed="rId6"/>
              </a:buBlip>
              <a:defRPr/>
            </a:pPr>
            <a:r>
              <a:rPr kumimoji="0" lang="ru-RU" sz="2800" b="0" i="0" u="none" strike="noStrike" kern="0" cap="none" spc="0" normalizeH="0" baseline="0"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досуг</a:t>
            </a:r>
          </a:p>
          <a:p>
            <a:pPr marL="342900" marR="0" lvl="0" indent="-3429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FontTx/>
              <a:buNone/>
              <a:defRPr/>
            </a:pPr>
            <a:r>
              <a:rPr kumimoji="0" lang="ru-RU" sz="2800" b="0" i="0" u="none" strike="noStrike" kern="0" cap="none" spc="0" normalizeH="0" baseline="0"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342900" marR="0" lvl="0" indent="-3429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FontTx/>
              <a:buNone/>
              <a:defRPr/>
            </a:pPr>
            <a:r>
              <a:rPr kumimoji="0" lang="ru-RU" sz="2800" b="0" i="0" u="none" strike="noStrike" kern="0" cap="none" spc="0" normalizeH="0" baseline="0"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342900" marR="0" lvl="0" indent="-3429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FontTx/>
              <a:buBlip>
                <a:blip r:embed="rId6"/>
              </a:buBlip>
              <a:defRPr/>
            </a:pPr>
            <a:endParaRPr kumimoji="0" lang="ru-RU" sz="2800" b="0" i="0" u="none" strike="noStrike" kern="0" cap="none" spc="0" normalizeH="0" baseline="0"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177" name="Рисунок 7176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9435" y="1616405"/>
            <a:ext cx="3861724" cy="476492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:dsp="http://schemas.microsoft.com/office/drawing/2008/diagram" xmlns:dgm="http://schemas.openxmlformats.org/drawingml/2006/diagram" xmlns:c="http://schemas.openxmlformats.org/drawingml/2006/chart"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44"/>
          <p:cNvPicPr>
            <a:picLocks noChangeAspect="1" noChangeArrowheads="1"/>
          </p:cNvPicPr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0" y="-9525"/>
            <a:ext cx="9144000" cy="6867525"/>
          </a:xfrm>
          <a:prstGeom prst="rect">
            <a:avLst/>
          </a:prstGeom>
          <a:noFill/>
        </p:spPr>
      </p:pic>
      <p:pic>
        <p:nvPicPr>
          <p:cNvPr id="7171" name="Picture 3" descr="9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-171400"/>
            <a:ext cx="9144000" cy="6858000"/>
          </a:xfrm>
          <a:prstGeom prst="rect">
            <a:avLst/>
          </a:prstGeom>
          <a:noFill/>
        </p:spPr>
      </p:pic>
      <p:pic>
        <p:nvPicPr>
          <p:cNvPr id="7172" name="Picture 4" descr="12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87450" y="188913"/>
            <a:ext cx="6945313" cy="1439862"/>
          </a:xfrm>
          <a:prstGeom prst="rect">
            <a:avLst/>
          </a:prstGeom>
          <a:noFill/>
        </p:spPr>
      </p:pic>
      <p:pic>
        <p:nvPicPr>
          <p:cNvPr id="7173" name="Picture 5" descr="11"/>
          <p:cNvPicPr>
            <a:picLocks noChangeAspect="1" noChangeArrowheads="1"/>
          </p:cNvPicPr>
          <p:nvPr/>
        </p:nvPicPr>
        <p:blipFill rotWithShape="1">
          <a:blip r:embed="rId5"/>
          <a:srcRect/>
          <a:stretch>
            <a:fillRect/>
          </a:stretch>
        </p:blipFill>
        <p:spPr>
          <a:xfrm>
            <a:off x="1187450" y="260350"/>
            <a:ext cx="7037388" cy="1254125"/>
          </a:xfrm>
          <a:prstGeom prst="rect">
            <a:avLst/>
          </a:prstGeom>
          <a:noFill/>
        </p:spPr>
      </p:pic>
      <p:sp>
        <p:nvSpPr>
          <p:cNvPr id="7176" name="Rectangle 8"/>
          <p:cNvSpPr>
            <a:spLocks noGrp="1" noChangeArrowheads="1"/>
          </p:cNvSpPr>
          <p:nvPr>
            <p:ph type="title"/>
          </p:nvPr>
        </p:nvSpPr>
        <p:spPr>
          <a:xfrm>
            <a:off x="1258888" y="274638"/>
            <a:ext cx="6769100" cy="1143000"/>
          </a:xfrm>
        </p:spPr>
        <p:txBody>
          <a:bodyPr/>
          <a:lstStyle/>
          <a:p>
            <a:pPr lvl="0">
              <a:defRPr/>
            </a:pPr>
            <a:r>
              <a:rPr lang="ru-RU">
                <a:solidFill>
                  <a:srgbClr val="C00000"/>
                </a:solidFill>
                <a:latin typeface="Monotype Corsiva"/>
              </a:rPr>
              <a:t>Книжкин дом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48105" y="2287443"/>
            <a:ext cx="4187957" cy="314096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200568" y="2232725"/>
            <a:ext cx="4187957" cy="31409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:dsp="http://schemas.microsoft.com/office/drawing/2008/diagram" xmlns:dgm="http://schemas.openxmlformats.org/drawingml/2006/diagram" xmlns:c="http://schemas.openxmlformats.org/drawingml/2006/chart"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44"/>
          <p:cNvPicPr>
            <a:picLocks noChangeAspect="1" noChangeArrowheads="1"/>
          </p:cNvPicPr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0" y="-9525"/>
            <a:ext cx="9144000" cy="6867525"/>
          </a:xfrm>
          <a:prstGeom prst="rect">
            <a:avLst/>
          </a:prstGeom>
          <a:noFill/>
        </p:spPr>
      </p:pic>
      <p:pic>
        <p:nvPicPr>
          <p:cNvPr id="3" name="Picture 13" descr="9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15941" y="256850"/>
            <a:ext cx="9144000" cy="6858000"/>
          </a:xfrm>
          <a:prstGeom prst="rect">
            <a:avLst/>
          </a:prstGeom>
          <a:noFill/>
        </p:spPr>
      </p:pic>
      <p:pic>
        <p:nvPicPr>
          <p:cNvPr id="4" name="Picture 15" descr="11"/>
          <p:cNvPicPr>
            <a:picLocks noChangeAspect="1" noChangeArrowheads="1"/>
          </p:cNvPicPr>
          <p:nvPr/>
        </p:nvPicPr>
        <p:blipFill rotWithShape="1">
          <a:blip r:embed="rId4"/>
          <a:srcRect/>
          <a:stretch>
            <a:fillRect/>
          </a:stretch>
        </p:blipFill>
        <p:spPr>
          <a:xfrm>
            <a:off x="1187624" y="260648"/>
            <a:ext cx="7037388" cy="125412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051720" y="404664"/>
            <a:ext cx="640363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4800">
                <a:solidFill>
                  <a:srgbClr val="C00000"/>
                </a:solidFill>
                <a:latin typeface="Monotype Corsiva"/>
              </a:rPr>
              <a:t>Моя любимая сказка</a:t>
            </a:r>
          </a:p>
        </p:txBody>
      </p:sp>
      <p:pic>
        <p:nvPicPr>
          <p:cNvPr id="1029" name="Рисунок 1028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9823">
            <a:off x="155220" y="2304020"/>
            <a:ext cx="4874699" cy="3490980"/>
          </a:xfrm>
          <a:prstGeom prst="rect">
            <a:avLst/>
          </a:prstGeom>
        </p:spPr>
      </p:pic>
      <p:pic>
        <p:nvPicPr>
          <p:cNvPr id="1030" name="Рисунок 1029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374200">
            <a:off x="3997444" y="2208415"/>
            <a:ext cx="4835860" cy="3626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0724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:dsp="http://schemas.microsoft.com/office/drawing/2008/diagram" xmlns:dgm="http://schemas.openxmlformats.org/drawingml/2006/diagram" xmlns:c="http://schemas.openxmlformats.org/drawingml/2006/chart" xmlns="">
      <p:transition/>
    </mc:Fallback>
  </mc:AlternateContent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4">
      <a:dk1>
        <a:srgbClr val="000000"/>
      </a:dk1>
      <a:lt1>
        <a:srgbClr val="DEF6F1"/>
      </a:lt1>
      <a:dk2>
        <a:srgbClr val="000000"/>
      </a:dk2>
      <a:lt2>
        <a:srgbClr val="969696"/>
      </a:lt2>
      <a:accent1>
        <a:srgbClr val="FFFFFF"/>
      </a:accent1>
      <a:accent2>
        <a:srgbClr val="8DC6FF"/>
      </a:accent2>
      <a:accent3>
        <a:srgbClr val="ECFAF7"/>
      </a:accent3>
      <a:accent4>
        <a:srgbClr val="000000"/>
      </a:accent4>
      <a:accent5>
        <a:srgbClr val="FFFFFF"/>
      </a:accent5>
      <a:accent6>
        <a:srgbClr val="7FB3E7"/>
      </a:accent6>
      <a:hlink>
        <a:srgbClr val="0066CC"/>
      </a:hlink>
      <a:folHlink>
        <a:srgbClr val="00A8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MS PGothic"/>
        <a:font script="Hang" typeface="Malgun Gothic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MS PGothic"/>
        <a:font script="Hang" typeface="Malgun Gothic"/>
        <a:font script="Hans" typeface="SimSu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248</TotalTime>
  <Words>208</Words>
  <Application>Microsoft Office PowerPoint</Application>
  <PresentationFormat>Экран (4:3)</PresentationFormat>
  <Paragraphs>42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4" baseType="lpstr">
      <vt:lpstr>Arial</vt:lpstr>
      <vt:lpstr>Book Antiqua</vt:lpstr>
      <vt:lpstr>Calibri</vt:lpstr>
      <vt:lpstr>Monotype Corsiva</vt:lpstr>
      <vt:lpstr>Times New Roman</vt:lpstr>
      <vt:lpstr>Оформление по умолчанию</vt:lpstr>
      <vt:lpstr>проект «Сказка в гости к нам пришла...  »   .</vt:lpstr>
      <vt:lpstr>Презентация PowerPoint</vt:lpstr>
      <vt:lpstr>Презентация PowerPoint</vt:lpstr>
      <vt:lpstr>Цели и задачи проекта</vt:lpstr>
      <vt:lpstr>Презентация PowerPoint</vt:lpstr>
      <vt:lpstr>Презентация PowerPoint</vt:lpstr>
      <vt:lpstr>Формы взаимодействия с детьми</vt:lpstr>
      <vt:lpstr>Книжкин дом</vt:lpstr>
      <vt:lpstr>Презентация PowerPoint</vt:lpstr>
      <vt:lpstr>Театрализованная деятельность</vt:lpstr>
      <vt:lpstr> Театрализация  по прочитанным книгам</vt:lpstr>
      <vt:lpstr>Презентация PowerPoint</vt:lpstr>
      <vt:lpstr>«Кот, Лиса и Петух» (Конструирование по сказке)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Manager/>
  <Company>КШИ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Юлия</dc:creator>
  <cp:lastModifiedBy>Ирина Ушкова</cp:lastModifiedBy>
  <cp:revision>130</cp:revision>
  <dcterms:created xsi:type="dcterms:W3CDTF">2011-07-01T11:47:09Z</dcterms:created>
  <dcterms:modified xsi:type="dcterms:W3CDTF">2020-11-16T16:43:45Z</dcterms:modified>
  <cp:version>0906.0100.01</cp:version>
</cp:coreProperties>
</file>