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50" autoAdjust="0"/>
  </p:normalViewPr>
  <p:slideViewPr>
    <p:cSldViewPr>
      <p:cViewPr varScale="1">
        <p:scale>
          <a:sx n="100" d="100"/>
          <a:sy n="100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300" y="1859339"/>
            <a:ext cx="8529899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dirty="0" smtClean="0">
                <a:ln>
                  <a:solidFill>
                    <a:srgbClr val="0033CC"/>
                  </a:solidFill>
                </a:ln>
                <a:gradFill>
                  <a:gsLst>
                    <a:gs pos="84171">
                      <a:schemeClr val="accent3">
                        <a:lumMod val="75000"/>
                      </a:schemeClr>
                    </a:gs>
                    <a:gs pos="81261">
                      <a:schemeClr val="accent3">
                        <a:lumMod val="75000"/>
                      </a:schemeClr>
                    </a:gs>
                    <a:gs pos="92080">
                      <a:srgbClr val="7C0706"/>
                    </a:gs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Century" panose="02040604050505020304" pitchFamily="18" charset="0"/>
              </a:rPr>
              <a:t>ТЕАТР </a:t>
            </a:r>
          </a:p>
          <a:p>
            <a:pPr algn="ctr"/>
            <a:r>
              <a:rPr lang="ru-RU" sz="6600" dirty="0" smtClean="0">
                <a:ln>
                  <a:solidFill>
                    <a:srgbClr val="0033CC"/>
                  </a:solidFill>
                </a:ln>
                <a:gradFill>
                  <a:gsLst>
                    <a:gs pos="84171">
                      <a:schemeClr val="accent3">
                        <a:lumMod val="75000"/>
                      </a:schemeClr>
                    </a:gs>
                    <a:gs pos="81261">
                      <a:schemeClr val="accent3">
                        <a:lumMod val="75000"/>
                      </a:schemeClr>
                    </a:gs>
                    <a:gs pos="92080">
                      <a:srgbClr val="7C0706"/>
                    </a:gs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Century" panose="02040604050505020304" pitchFamily="18" charset="0"/>
              </a:rPr>
              <a:t>В </a:t>
            </a:r>
          </a:p>
          <a:p>
            <a:pPr algn="ctr"/>
            <a:r>
              <a:rPr lang="ru-RU" sz="6600" dirty="0" smtClean="0">
                <a:ln>
                  <a:solidFill>
                    <a:srgbClr val="0033CC"/>
                  </a:solidFill>
                </a:ln>
                <a:gradFill>
                  <a:gsLst>
                    <a:gs pos="84171">
                      <a:schemeClr val="accent3">
                        <a:lumMod val="75000"/>
                      </a:schemeClr>
                    </a:gs>
                    <a:gs pos="81261">
                      <a:schemeClr val="accent3">
                        <a:lumMod val="75000"/>
                      </a:schemeClr>
                    </a:gs>
                    <a:gs pos="92080">
                      <a:srgbClr val="7C0706"/>
                    </a:gs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Century" panose="02040604050505020304" pitchFamily="18" charset="0"/>
              </a:rPr>
              <a:t>ЛИТЕРАТУРНЫХ </a:t>
            </a:r>
          </a:p>
          <a:p>
            <a:pPr algn="ctr"/>
            <a:r>
              <a:rPr lang="ru-RU" sz="6600" dirty="0" smtClean="0">
                <a:ln>
                  <a:solidFill>
                    <a:srgbClr val="0033CC"/>
                  </a:solidFill>
                </a:ln>
                <a:gradFill>
                  <a:gsLst>
                    <a:gs pos="84171">
                      <a:schemeClr val="accent3">
                        <a:lumMod val="75000"/>
                      </a:schemeClr>
                    </a:gs>
                    <a:gs pos="81261">
                      <a:schemeClr val="accent3">
                        <a:lumMod val="75000"/>
                      </a:schemeClr>
                    </a:gs>
                    <a:gs pos="92080">
                      <a:srgbClr val="7C0706"/>
                    </a:gs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latin typeface="Century" panose="02040604050505020304" pitchFamily="18" charset="0"/>
              </a:rPr>
              <a:t>ПРОИЗВЕДЕНИЯХ</a:t>
            </a:r>
            <a:endParaRPr lang="ru-RU" sz="6600" dirty="0">
              <a:ln>
                <a:solidFill>
                  <a:srgbClr val="0033CC"/>
                </a:solidFill>
              </a:ln>
              <a:gradFill>
                <a:gsLst>
                  <a:gs pos="84171">
                    <a:schemeClr val="accent3">
                      <a:lumMod val="75000"/>
                    </a:schemeClr>
                  </a:gs>
                  <a:gs pos="81261">
                    <a:schemeClr val="accent3">
                      <a:lumMod val="75000"/>
                    </a:schemeClr>
                  </a:gs>
                  <a:gs pos="92080">
                    <a:srgbClr val="7C0706"/>
                  </a:gs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atin typeface="Century" panose="02040604050505020304" pitchFamily="18" charset="0"/>
            </a:endParaRPr>
          </a:p>
        </p:txBody>
      </p:sp>
      <p:pic>
        <p:nvPicPr>
          <p:cNvPr id="7170" name="Picture 2" descr="https://avatars.mds.yandex.net/get-pdb/1779763/42f1b7d3-75cd-4fd5-a370-598fac0cc305/s1200?webp=fals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646" y="686200"/>
            <a:ext cx="2434528" cy="234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900igr.net/up/datai/78719/0006-007-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20079"/>
            <a:ext cx="2556585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6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buslaeva.s\Педагог организатор\ШКОЛЬНЫЙ ТЕАТР\Новая папка\29c2be943605dd4f54b095d06943cee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813" y="747878"/>
            <a:ext cx="2180355" cy="289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buslaeva.s\Педагог организатор\ШКОЛЬНЫЙ ТЕАТР\Новая папка\028b1e87ac5c988a0c6f78793b99e35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33547"/>
            <a:ext cx="1848515" cy="2655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uslaeva.s\Педагог организатор\ШКОЛЬНЫЙ ТЕАТР\Новая папка\золотой ключик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770508"/>
            <a:ext cx="2817558" cy="198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725495" y="44624"/>
            <a:ext cx="7632848" cy="53866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29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53487" y="107340"/>
            <a:ext cx="7806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  <a:latin typeface="Century Gothic" panose="020B0502020202020204" pitchFamily="34" charset="0"/>
              </a:rPr>
              <a:t>Алексей Толстой – «Золотой ключик, или приключения Буратино»</a:t>
            </a:r>
            <a:endParaRPr lang="ru-RU" b="1" dirty="0">
              <a:solidFill>
                <a:srgbClr val="0033CC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74447" y="3423039"/>
            <a:ext cx="319510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Georgia" panose="02040502050405020303" pitchFamily="18" charset="0"/>
              </a:rPr>
              <a:t>«КУКОЛЬНЫЙ </a:t>
            </a:r>
            <a:r>
              <a:rPr lang="ru-RU" sz="1400" dirty="0">
                <a:latin typeface="Georgia" panose="02040502050405020303" pitchFamily="18" charset="0"/>
              </a:rPr>
              <a:t>ТЕАТР</a:t>
            </a:r>
          </a:p>
          <a:p>
            <a:pPr algn="ctr"/>
            <a:r>
              <a:rPr lang="ru-RU" sz="1400" dirty="0">
                <a:latin typeface="Georgia" panose="02040502050405020303" pitchFamily="18" charset="0"/>
              </a:rPr>
              <a:t>ТОЛЬКО ОДНО ПРЕДСТАВЛЕНИЕ</a:t>
            </a:r>
          </a:p>
          <a:p>
            <a:pPr algn="ctr"/>
            <a:r>
              <a:rPr lang="ru-RU" sz="1400" dirty="0">
                <a:latin typeface="Georgia" panose="02040502050405020303" pitchFamily="18" charset="0"/>
              </a:rPr>
              <a:t>ТОРОПИТЕСЬ!</a:t>
            </a:r>
          </a:p>
          <a:p>
            <a:pPr algn="ctr"/>
            <a:r>
              <a:rPr lang="ru-RU" sz="1400" dirty="0">
                <a:latin typeface="Georgia" panose="02040502050405020303" pitchFamily="18" charset="0"/>
              </a:rPr>
              <a:t>ТОРОПИТЕСЬ!</a:t>
            </a:r>
          </a:p>
          <a:p>
            <a:pPr algn="ctr"/>
            <a:r>
              <a:rPr lang="ru-RU" sz="1400" dirty="0">
                <a:latin typeface="Georgia" panose="02040502050405020303" pitchFamily="18" charset="0"/>
              </a:rPr>
              <a:t>ТОРОПИТЕСЬ</a:t>
            </a:r>
            <a:r>
              <a:rPr lang="ru-RU" sz="1400" dirty="0" smtClean="0">
                <a:latin typeface="Georgia" panose="02040502050405020303" pitchFamily="18" charset="0"/>
              </a:rPr>
              <a:t>!»</a:t>
            </a:r>
            <a:endParaRPr lang="ru-RU" sz="1400" dirty="0">
              <a:latin typeface="Georgia" panose="02040502050405020303" pitchFamily="18" charset="0"/>
            </a:endParaRPr>
          </a:p>
          <a:p>
            <a:pPr algn="ctr"/>
            <a:endParaRPr lang="ru-RU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35496" y="4862770"/>
            <a:ext cx="596990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Georgia" panose="02040502050405020303" pitchFamily="18" charset="0"/>
              </a:rPr>
              <a:t>«…Три </a:t>
            </a:r>
            <a:r>
              <a:rPr lang="ru-RU" sz="1400" dirty="0">
                <a:latin typeface="Georgia" panose="02040502050405020303" pitchFamily="18" charset="0"/>
              </a:rPr>
              <a:t>раза ударили в колокол, и занавес поднялся.</a:t>
            </a:r>
          </a:p>
          <a:p>
            <a:r>
              <a:rPr lang="ru-RU" sz="1400" dirty="0">
                <a:latin typeface="Georgia" panose="02040502050405020303" pitchFamily="18" charset="0"/>
              </a:rPr>
              <a:t>На маленькой сцене справа и слева стояли картонные деревья. </a:t>
            </a:r>
            <a:endParaRPr lang="ru-RU" sz="1400" dirty="0" smtClean="0">
              <a:latin typeface="Georgia" panose="02040502050405020303" pitchFamily="18" charset="0"/>
            </a:endParaRPr>
          </a:p>
          <a:p>
            <a:r>
              <a:rPr lang="ru-RU" sz="1400" dirty="0" smtClean="0">
                <a:latin typeface="Georgia" panose="02040502050405020303" pitchFamily="18" charset="0"/>
              </a:rPr>
              <a:t>Над </a:t>
            </a:r>
            <a:r>
              <a:rPr lang="ru-RU" sz="1400" dirty="0">
                <a:latin typeface="Georgia" panose="02040502050405020303" pitchFamily="18" charset="0"/>
              </a:rPr>
              <a:t>ними висел фонарь в виде луны и отражался в кусочке зеркала, </a:t>
            </a:r>
            <a:endParaRPr lang="ru-RU" sz="1400" dirty="0" smtClean="0">
              <a:latin typeface="Georgia" panose="02040502050405020303" pitchFamily="18" charset="0"/>
            </a:endParaRPr>
          </a:p>
          <a:p>
            <a:r>
              <a:rPr lang="ru-RU" sz="1400" dirty="0" smtClean="0">
                <a:latin typeface="Georgia" panose="02040502050405020303" pitchFamily="18" charset="0"/>
              </a:rPr>
              <a:t>на </a:t>
            </a:r>
            <a:r>
              <a:rPr lang="ru-RU" sz="1400" dirty="0">
                <a:latin typeface="Georgia" panose="02040502050405020303" pitchFamily="18" charset="0"/>
              </a:rPr>
              <a:t>котором плавали два лебедя, </a:t>
            </a:r>
            <a:endParaRPr lang="ru-RU" sz="1400" dirty="0" smtClean="0">
              <a:latin typeface="Georgia" panose="02040502050405020303" pitchFamily="18" charset="0"/>
            </a:endParaRPr>
          </a:p>
          <a:p>
            <a:r>
              <a:rPr lang="ru-RU" sz="1400" dirty="0" smtClean="0">
                <a:latin typeface="Georgia" panose="02040502050405020303" pitchFamily="18" charset="0"/>
              </a:rPr>
              <a:t>сделанные </a:t>
            </a:r>
            <a:r>
              <a:rPr lang="ru-RU" sz="1400" dirty="0">
                <a:latin typeface="Georgia" panose="02040502050405020303" pitchFamily="18" charset="0"/>
              </a:rPr>
              <a:t>из ваты, с золотыми </a:t>
            </a:r>
            <a:r>
              <a:rPr lang="ru-RU" sz="1400" dirty="0" smtClean="0">
                <a:latin typeface="Georgia" panose="02040502050405020303" pitchFamily="18" charset="0"/>
              </a:rPr>
              <a:t>носами…»</a:t>
            </a:r>
            <a:endParaRPr lang="ru-RU" sz="1400" dirty="0">
              <a:latin typeface="Georgia" panose="02040502050405020303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55919" y="790734"/>
            <a:ext cx="4572000" cy="26930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300" dirty="0" smtClean="0">
                <a:latin typeface="Georgia" panose="02040502050405020303" pitchFamily="18" charset="0"/>
              </a:rPr>
              <a:t>«—</a:t>
            </a:r>
            <a:r>
              <a:rPr lang="ru-RU" sz="1300" dirty="0">
                <a:latin typeface="Georgia" panose="02040502050405020303" pitchFamily="18" charset="0"/>
              </a:rPr>
              <a:t> Школа же никуда же не уйдет же, — сам себе громко качал говорить Буратино, — я только взгляну, послушаю — и бегом в школу.</a:t>
            </a:r>
          </a:p>
          <a:p>
            <a:pPr algn="ctr"/>
            <a:r>
              <a:rPr lang="ru-RU" sz="1300" dirty="0">
                <a:latin typeface="Georgia" panose="02040502050405020303" pitchFamily="18" charset="0"/>
              </a:rPr>
              <a:t>Что есть духу он пустился бежать к морю. Он увидел полотняный балаган, украшенный разноцветными флагами, хлопающими от морского ветра.</a:t>
            </a:r>
          </a:p>
          <a:p>
            <a:pPr algn="ctr"/>
            <a:r>
              <a:rPr lang="ru-RU" sz="1300" dirty="0">
                <a:latin typeface="Georgia" panose="02040502050405020303" pitchFamily="18" charset="0"/>
              </a:rPr>
              <a:t>Наверху балагана, приплясывая, играли четыре музыканта.</a:t>
            </a:r>
          </a:p>
          <a:p>
            <a:pPr algn="ctr"/>
            <a:r>
              <a:rPr lang="ru-RU" sz="1300" dirty="0">
                <a:latin typeface="Georgia" panose="02040502050405020303" pitchFamily="18" charset="0"/>
              </a:rPr>
              <a:t>Внизу полная улыбающаяся тетя продавала билеты.</a:t>
            </a:r>
          </a:p>
          <a:p>
            <a:pPr algn="ctr"/>
            <a:r>
              <a:rPr lang="ru-RU" sz="1300" dirty="0">
                <a:latin typeface="Georgia" panose="02040502050405020303" pitchFamily="18" charset="0"/>
              </a:rPr>
              <a:t>Около входа стояла большая толпа — мальчики и девочки, солдаты, продавцы лимонада, кормилицы с младенцами, пожарные, почтальоны, — все, все читали большую афишу:</a:t>
            </a:r>
          </a:p>
        </p:txBody>
      </p:sp>
    </p:spTree>
    <p:extLst>
      <p:ext uri="{BB962C8B-B14F-4D97-AF65-F5344CB8AC3E}">
        <p14:creationId xmlns:p14="http://schemas.microsoft.com/office/powerpoint/2010/main" val="3991902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uslaeva.s\Педагог организатор\ШКОЛЬНЫЙ ТЕАТР\Новая папка\0_37b0609e9f023c5f193cbd60374fa1a9_143034027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64"/>
          <a:stretch/>
        </p:blipFill>
        <p:spPr bwMode="auto">
          <a:xfrm>
            <a:off x="179512" y="692696"/>
            <a:ext cx="2736304" cy="203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uslaeva.s\Педагог организатор\ШКОЛЬНЫЙ ТЕАТР\Новая папка\be7ac785f96d1a64adc63d642d29d40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01" t="4084" r="1727" b="6114"/>
          <a:stretch/>
        </p:blipFill>
        <p:spPr bwMode="auto">
          <a:xfrm>
            <a:off x="107504" y="3205393"/>
            <a:ext cx="2592288" cy="198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buslaeva.s\Педагог организатор\ШКОЛЬНЫЙ ТЕАТР\Новая папка\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966006"/>
            <a:ext cx="2339164" cy="176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buslaeva.s\Педагог организатор\ШКОЛЬНЫЙ ТЕАТР\Новая папка\be7ac785f96d1a64adc63d642d29d40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15" r="51031" b="6774"/>
          <a:stretch/>
        </p:blipFill>
        <p:spPr bwMode="auto">
          <a:xfrm>
            <a:off x="2915816" y="3987552"/>
            <a:ext cx="2808312" cy="204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971600" y="44624"/>
            <a:ext cx="7056784" cy="53866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29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28993" y="107340"/>
            <a:ext cx="7042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  <a:latin typeface="Century Gothic" panose="020B0502020202020204" pitchFamily="34" charset="0"/>
              </a:rPr>
              <a:t>Эмма </a:t>
            </a:r>
            <a:r>
              <a:rPr lang="ru-RU" b="1" dirty="0" err="1" smtClean="0">
                <a:solidFill>
                  <a:srgbClr val="0033CC"/>
                </a:solidFill>
                <a:latin typeface="Century Gothic" panose="020B0502020202020204" pitchFamily="34" charset="0"/>
              </a:rPr>
              <a:t>Мошковская</a:t>
            </a:r>
            <a:r>
              <a:rPr lang="ru-RU" b="1" dirty="0" smtClean="0">
                <a:solidFill>
                  <a:srgbClr val="0033CC"/>
                </a:solidFill>
                <a:latin typeface="Century Gothic" panose="020B0502020202020204" pitchFamily="34" charset="0"/>
              </a:rPr>
              <a:t> – стихотворение «Театр открывается»</a:t>
            </a:r>
            <a:endParaRPr lang="ru-RU" b="1" dirty="0">
              <a:solidFill>
                <a:srgbClr val="0033CC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11760" y="90872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 smtClean="0">
                <a:latin typeface="Georgia" panose="02040502050405020303" pitchFamily="18" charset="0"/>
              </a:rPr>
              <a:t>«Театр </a:t>
            </a:r>
            <a:r>
              <a:rPr lang="ru-RU" sz="1400" dirty="0">
                <a:latin typeface="Georgia" panose="02040502050405020303" pitchFamily="18" charset="0"/>
              </a:rPr>
              <a:t>открывается!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К началу всё </a:t>
            </a:r>
            <a:r>
              <a:rPr lang="ru-RU" sz="1400" dirty="0" smtClean="0">
                <a:latin typeface="Georgia" panose="02040502050405020303" pitchFamily="18" charset="0"/>
              </a:rPr>
              <a:t>готово!</a:t>
            </a:r>
            <a:r>
              <a:rPr lang="ru-RU" sz="1400" dirty="0">
                <a:latin typeface="Georgia" panose="02040502050405020303" pitchFamily="18" charset="0"/>
              </a:rPr>
              <a:t/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Билеты предлагаются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За вежливое слово.</a:t>
            </a:r>
          </a:p>
          <a:p>
            <a:pPr algn="ctr"/>
            <a:r>
              <a:rPr lang="ru-RU" sz="1400" dirty="0">
                <a:latin typeface="Georgia" panose="02040502050405020303" pitchFamily="18" charset="0"/>
              </a:rPr>
              <a:t>В три часа открылась касса,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Собралось народу масса,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Даже Ёжик пожилой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Притащился чуть живой</a:t>
            </a:r>
            <a:r>
              <a:rPr lang="ru-RU" sz="1400" dirty="0" smtClean="0">
                <a:latin typeface="Georgia" panose="02040502050405020303" pitchFamily="18" charset="0"/>
              </a:rPr>
              <a:t>…»</a:t>
            </a:r>
            <a:endParaRPr lang="ru-RU" sz="1400" dirty="0">
              <a:latin typeface="Georgia" panose="0204050205040502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96544" y="319454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 smtClean="0">
                <a:latin typeface="Georgia" panose="02040502050405020303" pitchFamily="18" charset="0"/>
              </a:rPr>
              <a:t>«…Вдруг </a:t>
            </a:r>
            <a:r>
              <a:rPr lang="ru-RU" sz="1400" dirty="0">
                <a:latin typeface="Georgia" panose="02040502050405020303" pitchFamily="18" charset="0"/>
              </a:rPr>
              <a:t>ворвался Косолапый,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Отдавив хвосты и лапы,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Стукнул Зайца пожилого…</a:t>
            </a:r>
          </a:p>
          <a:p>
            <a:pPr algn="ctr"/>
            <a:r>
              <a:rPr lang="ru-RU" sz="1400" dirty="0">
                <a:latin typeface="Georgia" panose="02040502050405020303" pitchFamily="18" charset="0"/>
              </a:rPr>
              <a:t>— Касса, выдай мне билет!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— Ваше вежливое слово?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— У меня такого нет.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— Ах, у вас такого нет?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Не получите </a:t>
            </a:r>
            <a:r>
              <a:rPr lang="ru-RU" sz="1400" dirty="0" smtClean="0">
                <a:latin typeface="Georgia" panose="02040502050405020303" pitchFamily="18" charset="0"/>
              </a:rPr>
              <a:t>билет….»</a:t>
            </a:r>
            <a:endParaRPr lang="ru-RU" sz="1400" dirty="0">
              <a:latin typeface="Georgia" panose="02040502050405020303" pitchFamily="18" charset="0"/>
            </a:endParaRPr>
          </a:p>
        </p:txBody>
      </p:sp>
      <p:pic>
        <p:nvPicPr>
          <p:cNvPr id="4098" name="Picture 2" descr="https://cdn.imgbb.ru/bazar/38/380171/201711/084914df6569702c41344b609c0c566e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18" t="6760" r="2522" b="7050"/>
          <a:stretch/>
        </p:blipFill>
        <p:spPr bwMode="auto">
          <a:xfrm>
            <a:off x="6228184" y="5010428"/>
            <a:ext cx="2306787" cy="174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96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buslaeva.s\Педагог организатор\ШКОЛЬНЫЙ ТЕАТР\Новая папка\jansson-opasnoe-le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0862"/>
            <a:ext cx="2088232" cy="3232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uslaeva.s\Педагог организатор\ШКОЛЬНЫЙ ТЕАТР\Новая папка\a33428c6cf4cf5f3257e56d1a0536c4f--tove-jansson-picture-book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225" y="1628800"/>
            <a:ext cx="2089271" cy="1867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buslaeva.s\Педагог организатор\ШКОЛЬНЫЙ ТЕАТР\Новая папка\mumi_trolli1_samara_bebin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43419"/>
            <a:ext cx="3168352" cy="3271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4644008" y="476672"/>
            <a:ext cx="3888432" cy="53866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29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801401" y="539388"/>
            <a:ext cx="358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  <a:latin typeface="Century Gothic" panose="020B0502020202020204" pitchFamily="34" charset="0"/>
              </a:rPr>
              <a:t>Туве Янсон – «Опасное лето»</a:t>
            </a:r>
            <a:endParaRPr lang="ru-RU" b="1" dirty="0">
              <a:solidFill>
                <a:srgbClr val="0033CC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63688" y="1222447"/>
            <a:ext cx="5976664" cy="1892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«…На самом верху крыши, напоминавшей большую раковину,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были прикреплены две золотые маски: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одна плакала, другая смеялась.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Под гримасничавшими масками виднелась во мраке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полукруглая комната, затянутая паутиной.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Наверное, одну стену смыло волной.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По обе стороны зияющего проема свешивались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красные бархатные портьеры,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печально волочившиеся по воде.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..»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2808" y="3933056"/>
            <a:ext cx="3760966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«-- Кладовка! -- возмутилась Эмма.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-- Кладовка!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Вы называете суфлерскую будку кладовкой!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Вы называете сцену гостиной,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кулисы -- картинами,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занавес -- занавеской,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а реквизит -- дядей! 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Она раскраснелась,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и мордочка ее сморщилась.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 Вы ничего не знаете о театре,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даже меньше чем ничего,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у вас нет ни малейшего представления о театре!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anose="02040502050405020303" pitchFamily="18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3837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uslaeva.s\Педагог организатор\ШКОЛЬНЫЙ ТЕАТР\Новая папка\24124972-aleksandr-pushkin-evgeniy-oneg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17" y="267251"/>
            <a:ext cx="185694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uslaeva.s\Педагог организатор\ШКОЛЬНЫЙ ТЕАТР\Новая папка\188_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670" y="3717032"/>
            <a:ext cx="2010718" cy="295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buslaeva.s\Педагог организатор\ШКОЛЬНЫЙ ТЕАТР\Новая папка\189_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11" y="3933056"/>
            <a:ext cx="2190957" cy="2657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buslaeva.s\Педагог организатор\ШКОЛЬНЫЙ ТЕАТР\Новая папка\origin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648" y="836712"/>
            <a:ext cx="314019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843808" y="44624"/>
            <a:ext cx="5040560" cy="53866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29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001201" y="107340"/>
            <a:ext cx="4721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  <a:latin typeface="Century Gothic" panose="020B0502020202020204" pitchFamily="34" charset="0"/>
              </a:rPr>
              <a:t>Александр Пушкин – «Евгений Онегин»</a:t>
            </a:r>
            <a:endParaRPr lang="ru-RU" b="1" dirty="0">
              <a:solidFill>
                <a:srgbClr val="0033CC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24078" y="1332056"/>
            <a:ext cx="26460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Georgia" panose="02040502050405020303" pitchFamily="18" charset="0"/>
              </a:rPr>
              <a:t>«…Театра </a:t>
            </a:r>
            <a:r>
              <a:rPr lang="ru-RU" sz="1400" dirty="0">
                <a:latin typeface="Georgia" panose="02040502050405020303" pitchFamily="18" charset="0"/>
              </a:rPr>
              <a:t>злой законодатель,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Непостоянный обожатель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Очаровательных актрис,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Почетный гражданин кулис,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Онегин полетел к </a:t>
            </a:r>
            <a:r>
              <a:rPr lang="ru-RU" sz="1400" dirty="0" smtClean="0">
                <a:latin typeface="Georgia" panose="02040502050405020303" pitchFamily="18" charset="0"/>
              </a:rPr>
              <a:t>театру…»</a:t>
            </a:r>
            <a:endParaRPr lang="ru-RU" sz="1400" dirty="0">
              <a:latin typeface="Georgia" panose="0204050205040502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36096" y="3499842"/>
            <a:ext cx="3278161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dirty="0" smtClean="0">
                <a:latin typeface="Georgia" panose="02040502050405020303" pitchFamily="18" charset="0"/>
              </a:rPr>
              <a:t>«…Театр </a:t>
            </a:r>
            <a:r>
              <a:rPr lang="ru-RU" sz="1400" dirty="0">
                <a:latin typeface="Georgia" panose="02040502050405020303" pitchFamily="18" charset="0"/>
              </a:rPr>
              <a:t>уж полон; ложи блещут;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Партер и кресла — все кипит;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В райке нетерпеливо плещут,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И, взвившись, занавес шумит.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Блистательна, полувоздушна,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Смычку волшебному послушна,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Толпою нимф окружена,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Стоит Истомина; она,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Одной ногой касаясь пола,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Другою медленно кружит,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И вдруг прыжок, и вдруг летит,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Летит, как пух от уст Эола;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То стан совьет, то разовьет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И быстрой ножкой ножку </a:t>
            </a:r>
            <a:r>
              <a:rPr lang="ru-RU" sz="1400" dirty="0" smtClean="0">
                <a:latin typeface="Georgia" panose="02040502050405020303" pitchFamily="18" charset="0"/>
              </a:rPr>
              <a:t>бьет...»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545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187624" y="44624"/>
            <a:ext cx="7056784" cy="53866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29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buslaeva.s\Педагог организатор\ШКОЛЬНЫЙ ТЕАТР\Новая папка\oblozhka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5"/>
            <a:ext cx="2101634" cy="273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uslaeva.s\Педагог организатор\ШКОЛЬНЫЙ ТЕАТР\Новая папка\87200877_knigi69_33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46"/>
          <a:stretch/>
        </p:blipFill>
        <p:spPr bwMode="auto">
          <a:xfrm>
            <a:off x="3347864" y="831511"/>
            <a:ext cx="2219050" cy="281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buslaeva.s\Педагог организатор\ШКОЛЬНЫЙ ТЕАТР\Новая папка\87202140_knigi69_33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7"/>
          <a:stretch/>
        </p:blipFill>
        <p:spPr bwMode="auto">
          <a:xfrm>
            <a:off x="6156176" y="3940982"/>
            <a:ext cx="2131663" cy="267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buslaeva.s\Педагог организатор\ШКОЛЬНЫЙ ТЕАТР\Новая папка\scrn_big_07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251520" y="3940982"/>
            <a:ext cx="216024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45017" y="107340"/>
            <a:ext cx="6755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  <a:latin typeface="Century Gothic" panose="020B0502020202020204" pitchFamily="34" charset="0"/>
              </a:rPr>
              <a:t>Валентин Берестов «Театр кукол» - цикл стихотворений</a:t>
            </a:r>
            <a:endParaRPr lang="ru-RU" b="1" dirty="0">
              <a:solidFill>
                <a:srgbClr val="0033CC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49191" y="1155475"/>
            <a:ext cx="358214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400" b="1" dirty="0">
                <a:latin typeface="Georgia" panose="02040502050405020303" pitchFamily="18" charset="0"/>
              </a:rPr>
              <a:t>Рука-артистка</a:t>
            </a:r>
            <a:endParaRPr lang="ru-RU" sz="1400" dirty="0">
              <a:latin typeface="Georgia" panose="02040502050405020303" pitchFamily="18" charset="0"/>
            </a:endParaRPr>
          </a:p>
          <a:p>
            <a:pPr algn="ctr" fontAlgn="base"/>
            <a:r>
              <a:rPr lang="ru-RU" sz="1400" dirty="0">
                <a:latin typeface="Georgia" panose="02040502050405020303" pitchFamily="18" charset="0"/>
              </a:rPr>
              <a:t>Превращается рука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И в котёнка, и в щенка.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Чтоб рука артисткой стала,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Нужно очень-очень мало: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Специальные перчатки,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Ум, талант – и всё в порядке!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3789040"/>
            <a:ext cx="4572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sz="1400" b="1" dirty="0">
                <a:latin typeface="Georgia" panose="02040502050405020303" pitchFamily="18" charset="0"/>
              </a:rPr>
              <a:t>Петрушка</a:t>
            </a:r>
            <a:endParaRPr lang="ru-RU" sz="1400" dirty="0">
              <a:latin typeface="Georgia" panose="02040502050405020303" pitchFamily="18" charset="0"/>
            </a:endParaRPr>
          </a:p>
          <a:p>
            <a:pPr algn="ctr" fontAlgn="base"/>
            <a:r>
              <a:rPr lang="ru-RU" sz="1400" dirty="0">
                <a:latin typeface="Georgia" panose="02040502050405020303" pitchFamily="18" charset="0"/>
              </a:rPr>
              <a:t>Эй, белобрысый из первого ряда!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Ты не узнал меня с первого взгляда?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Думаешь, что это за игрушка?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А я – Петрушка!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Нос длинноват? Но ещё под вопросом,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Кто у кого останется с носом!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Колпак на затылке маячит?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Поглядим, кто кого околпачит!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Остёр колпачок,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Ещё острей язычок.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Ох, и посмеюсь я сейчас над вами,</a:t>
            </a:r>
            <a:br>
              <a:rPr lang="ru-RU" sz="1400" dirty="0">
                <a:latin typeface="Georgia" panose="02040502050405020303" pitchFamily="18" charset="0"/>
              </a:rPr>
            </a:br>
            <a:r>
              <a:rPr lang="ru-RU" sz="1400" dirty="0">
                <a:latin typeface="Georgia" panose="02040502050405020303" pitchFamily="18" charset="0"/>
              </a:rPr>
              <a:t>Да так, что и вы расхохочетесь сами!</a:t>
            </a:r>
          </a:p>
        </p:txBody>
      </p:sp>
    </p:spTree>
    <p:extLst>
      <p:ext uri="{BB962C8B-B14F-4D97-AF65-F5344CB8AC3E}">
        <p14:creationId xmlns:p14="http://schemas.microsoft.com/office/powerpoint/2010/main" val="343537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uslaeva.s\Педагог организатор\ШКОЛЬНЫЙ ТЕАТР\Новая папка\10111634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00" y="908720"/>
            <a:ext cx="2276915" cy="2488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uslaeva.s\Педагог организатор\ШКОЛЬНЫЙ ТЕАТР\Новая папка\neznaika_76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53" y="2220106"/>
            <a:ext cx="1521894" cy="235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buslaeva.s\Педагог организатор\ШКОЛЬНЫЙ ТЕАТР\Новая папка\Neznajka_v_Solnechnom_gorode_-_V_teatre_-_Nikolaj_Nosov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90" y="4005064"/>
            <a:ext cx="2569999" cy="285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buslaeva.s\Педагог организатор\ШКОЛЬНЫЙ ТЕАТР\Новая папка\Neznajka_v_Solnechnom_gorode_-_V_teatre_-_Nikolaj_Nosov_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276872"/>
            <a:ext cx="1421696" cy="1973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24787" y="784156"/>
            <a:ext cx="6083717" cy="149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«…Незнайка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, Кнопочка и Пёстренький выбежали из садика и </a:t>
            </a:r>
            <a:endParaRPr lang="ru-RU" sz="1300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pPr algn="r"/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увидели 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двух коротышек, которые шли по улице </a:t>
            </a:r>
            <a:endParaRPr lang="ru-RU" sz="1300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pPr algn="r"/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и 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играли на каких-то необыкновенных музыкальных инструментах. </a:t>
            </a:r>
            <a:endParaRPr lang="ru-RU" sz="1300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pPr algn="r"/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У 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одного висело на ремешке через плечо что-то вроде бочонка, </a:t>
            </a:r>
            <a:endParaRPr lang="ru-RU" sz="1300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pPr algn="r"/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оба 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донышка которого были усеяны — белыми пуговками. </a:t>
            </a:r>
            <a:endParaRPr lang="ru-RU" sz="1300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pPr algn="r"/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Коротышка 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нажимал на пуговки пальцами, </a:t>
            </a:r>
            <a:endParaRPr lang="ru-RU" sz="1300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pPr algn="r"/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отчего 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бочонок издавал звуки точь-в-точь как гармоника или </a:t>
            </a:r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аккордеон...»</a:t>
            </a:r>
            <a:endParaRPr lang="ru-RU" sz="1300" dirty="0"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4437112"/>
            <a:ext cx="5442516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«…Все 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уселись в первом ряду, перед самым занавесом. </a:t>
            </a:r>
            <a:endParaRPr lang="ru-RU" sz="1300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Ряды 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стульев постепенно заполнялись зрителями. </a:t>
            </a:r>
            <a:endParaRPr lang="ru-RU" sz="1300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На 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улице скоро стемнело. Прозвонил звонок. </a:t>
            </a:r>
            <a:endParaRPr lang="ru-RU" sz="1300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По 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краям арки зажглись яркие фонари, </a:t>
            </a:r>
            <a:endParaRPr lang="ru-RU" sz="1300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и 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перед освещённым занавесом появился коротышка в </a:t>
            </a:r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новеньком</a:t>
            </a:r>
          </a:p>
          <a:p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 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чёрном костюме с белым галстуком в виде бабочки. </a:t>
            </a:r>
            <a:endParaRPr lang="ru-RU" sz="1300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Такие 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галстуки очень любят носить артисты, </a:t>
            </a:r>
            <a:endParaRPr lang="ru-RU" sz="1300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так 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как это отличает их от обыкновенных, простых коротышек. </a:t>
            </a:r>
            <a:endParaRPr lang="ru-RU" sz="1300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Его 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чёрные волосы были гладко </a:t>
            </a:r>
            <a:endParaRPr lang="ru-RU" sz="1300" dirty="0" smtClean="0">
              <a:solidFill>
                <a:srgbClr val="333333"/>
              </a:solidFill>
              <a:latin typeface="Georgia" panose="02040502050405020303" pitchFamily="18" charset="0"/>
            </a:endParaRPr>
          </a:p>
          <a:p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причёсаны </a:t>
            </a:r>
            <a:r>
              <a:rPr lang="ru-RU" sz="1300" dirty="0">
                <a:solidFill>
                  <a:srgbClr val="333333"/>
                </a:solidFill>
                <a:latin typeface="Georgia" panose="02040502050405020303" pitchFamily="18" charset="0"/>
              </a:rPr>
              <a:t>и блестели при свете направленных на него </a:t>
            </a:r>
            <a:r>
              <a:rPr lang="ru-RU" sz="1300" dirty="0" smtClean="0">
                <a:solidFill>
                  <a:srgbClr val="333333"/>
                </a:solidFill>
                <a:latin typeface="Georgia" panose="02040502050405020303" pitchFamily="18" charset="0"/>
              </a:rPr>
              <a:t>фонарей…»</a:t>
            </a:r>
            <a:endParaRPr lang="ru-RU" sz="1300" dirty="0">
              <a:latin typeface="Georgia" panose="02040502050405020303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87624" y="44624"/>
            <a:ext cx="7056784" cy="53866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29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697092" y="107340"/>
            <a:ext cx="5827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  <a:latin typeface="Century Gothic" panose="020B0502020202020204" pitchFamily="34" charset="0"/>
              </a:rPr>
              <a:t>Николай Носов «Незнайка в Солнечном городе»</a:t>
            </a:r>
            <a:endParaRPr lang="ru-RU" b="1" dirty="0">
              <a:solidFill>
                <a:srgbClr val="0033CC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485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40569" y="784156"/>
            <a:ext cx="48679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400" dirty="0" smtClean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«…В </a:t>
            </a:r>
            <a:r>
              <a:rPr lang="ru-RU" sz="1400" dirty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доме у Браунов царило необычайное оживление: </a:t>
            </a:r>
            <a:endParaRPr lang="ru-RU" sz="1400" dirty="0" smtClean="0">
              <a:solidFill>
                <a:srgbClr val="303030"/>
              </a:solidFill>
              <a:latin typeface="Cambria"/>
              <a:ea typeface="Times New Roman"/>
              <a:cs typeface="Times New Roman"/>
            </a:endParaRPr>
          </a:p>
          <a:p>
            <a:pPr algn="r"/>
            <a:r>
              <a:rPr lang="ru-RU" sz="1400" dirty="0" smtClean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мистер </a:t>
            </a:r>
            <a:r>
              <a:rPr lang="ru-RU" sz="1400" dirty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Браун взял билеты в театр, да ещё и в ложу, </a:t>
            </a:r>
            <a:endParaRPr lang="ru-RU" sz="1400" dirty="0" smtClean="0">
              <a:solidFill>
                <a:srgbClr val="303030"/>
              </a:solidFill>
              <a:latin typeface="Cambria"/>
              <a:ea typeface="Times New Roman"/>
              <a:cs typeface="Times New Roman"/>
            </a:endParaRPr>
          </a:p>
          <a:p>
            <a:pPr algn="r"/>
            <a:r>
              <a:rPr lang="ru-RU" sz="1400" dirty="0" smtClean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да </a:t>
            </a:r>
            <a:r>
              <a:rPr lang="ru-RU" sz="1400" dirty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ещё и на премьеру новой пьесы с ужасно знаменитым </a:t>
            </a:r>
            <a:endParaRPr lang="ru-RU" sz="1400" dirty="0" smtClean="0">
              <a:solidFill>
                <a:srgbClr val="303030"/>
              </a:solidFill>
              <a:latin typeface="Cambria"/>
              <a:ea typeface="Times New Roman"/>
              <a:cs typeface="Times New Roman"/>
            </a:endParaRPr>
          </a:p>
          <a:p>
            <a:pPr algn="r"/>
            <a:r>
              <a:rPr lang="ru-RU" sz="1400" dirty="0" smtClean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актёром </a:t>
            </a:r>
            <a:r>
              <a:rPr lang="ru-RU" sz="1400" dirty="0" err="1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Сейли</a:t>
            </a:r>
            <a:r>
              <a:rPr lang="ru-RU" sz="1400" dirty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 </a:t>
            </a:r>
            <a:r>
              <a:rPr lang="ru-RU" sz="1400" dirty="0" err="1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Блумом</a:t>
            </a:r>
            <a:r>
              <a:rPr lang="ru-RU" sz="1400" dirty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 в главной роли</a:t>
            </a:r>
            <a:r>
              <a:rPr lang="ru-RU" sz="1400" dirty="0" smtClean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!..»</a:t>
            </a:r>
            <a:endParaRPr lang="ru-RU" sz="1300" dirty="0"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792" y="1959238"/>
            <a:ext cx="563955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381000" algn="just">
              <a:lnSpc>
                <a:spcPts val="1800"/>
              </a:lnSpc>
              <a:spcAft>
                <a:spcPts val="750"/>
              </a:spcAft>
            </a:pPr>
            <a:r>
              <a:rPr lang="ru-RU" sz="1400" dirty="0" smtClean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«…Зрителей </a:t>
            </a:r>
            <a:r>
              <a:rPr lang="ru-RU" sz="1400" dirty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в тот вечер собралось довольно много, </a:t>
            </a:r>
            <a:endParaRPr lang="ru-RU" sz="1400" dirty="0" smtClean="0">
              <a:solidFill>
                <a:srgbClr val="303030"/>
              </a:solidFill>
              <a:latin typeface="Cambria"/>
              <a:ea typeface="Times New Roman"/>
              <a:cs typeface="Times New Roman"/>
            </a:endParaRPr>
          </a:p>
          <a:p>
            <a:pPr indent="381000" algn="just">
              <a:lnSpc>
                <a:spcPts val="1800"/>
              </a:lnSpc>
              <a:spcAft>
                <a:spcPts val="750"/>
              </a:spcAft>
            </a:pPr>
            <a:r>
              <a:rPr lang="ru-RU" sz="1400" dirty="0" smtClean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и </a:t>
            </a:r>
            <a:r>
              <a:rPr lang="ru-RU" sz="1400" dirty="0" err="1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Паддингтон</a:t>
            </a:r>
            <a:r>
              <a:rPr lang="ru-RU" sz="1400" dirty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 приветливо замахал лапой сидящим в партере. </a:t>
            </a:r>
            <a:endParaRPr lang="ru-RU" sz="1400" dirty="0" smtClean="0">
              <a:solidFill>
                <a:srgbClr val="303030"/>
              </a:solidFill>
              <a:latin typeface="Cambria"/>
              <a:ea typeface="Times New Roman"/>
              <a:cs typeface="Times New Roman"/>
            </a:endParaRPr>
          </a:p>
          <a:p>
            <a:pPr indent="381000" algn="just">
              <a:lnSpc>
                <a:spcPts val="1800"/>
              </a:lnSpc>
              <a:spcAft>
                <a:spcPts val="750"/>
              </a:spcAft>
            </a:pPr>
            <a:r>
              <a:rPr lang="ru-RU" sz="1400" dirty="0" smtClean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К </a:t>
            </a:r>
            <a:r>
              <a:rPr lang="ru-RU" sz="1400" dirty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великому смущению миссис Браун, </a:t>
            </a:r>
            <a:endParaRPr lang="ru-RU" sz="1400" dirty="0" smtClean="0">
              <a:solidFill>
                <a:srgbClr val="303030"/>
              </a:solidFill>
              <a:latin typeface="Cambria"/>
              <a:ea typeface="Times New Roman"/>
              <a:cs typeface="Times New Roman"/>
            </a:endParaRPr>
          </a:p>
          <a:p>
            <a:pPr indent="381000" algn="just">
              <a:lnSpc>
                <a:spcPts val="1800"/>
              </a:lnSpc>
              <a:spcAft>
                <a:spcPts val="750"/>
              </a:spcAft>
            </a:pPr>
            <a:r>
              <a:rPr lang="ru-RU" sz="1400" dirty="0" smtClean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многие </a:t>
            </a:r>
            <a:r>
              <a:rPr lang="ru-RU" sz="1400" dirty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стали указывать на него пальцем и махать в </a:t>
            </a:r>
            <a:r>
              <a:rPr lang="ru-RU" sz="1400" dirty="0" smtClean="0">
                <a:solidFill>
                  <a:srgbClr val="303030"/>
                </a:solidFill>
                <a:latin typeface="Cambria"/>
                <a:ea typeface="Times New Roman"/>
                <a:cs typeface="Times New Roman"/>
              </a:rPr>
              <a:t>ответ…»</a:t>
            </a:r>
            <a:endParaRPr lang="ru-RU" sz="1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71600" y="44624"/>
            <a:ext cx="7056784" cy="53866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29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481068" y="107340"/>
            <a:ext cx="5966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  <a:latin typeface="Century Gothic" panose="020B0502020202020204" pitchFamily="34" charset="0"/>
              </a:rPr>
              <a:t>Майкл Бонд «Медвежонок по имени </a:t>
            </a:r>
            <a:r>
              <a:rPr lang="ru-RU" b="1" dirty="0" err="1" smtClean="0">
                <a:solidFill>
                  <a:srgbClr val="0033CC"/>
                </a:solidFill>
                <a:latin typeface="Century Gothic" panose="020B0502020202020204" pitchFamily="34" charset="0"/>
              </a:rPr>
              <a:t>Паддингтон</a:t>
            </a:r>
            <a:r>
              <a:rPr lang="ru-RU" b="1" dirty="0" smtClean="0">
                <a:solidFill>
                  <a:srgbClr val="0033CC"/>
                </a:solidFill>
                <a:latin typeface="Century Gothic" panose="020B0502020202020204" pitchFamily="34" charset="0"/>
              </a:rPr>
              <a:t>»</a:t>
            </a:r>
            <a:endParaRPr lang="ru-RU" b="1" dirty="0">
              <a:solidFill>
                <a:srgbClr val="0033CC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194" name="Picture 2" descr="C:\Users\buslaeva.s\Педагог организатор\ШКОЛЬНЫЙ ТЕАТР\Новая папка\10055352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39" y="918245"/>
            <a:ext cx="2294729" cy="255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1760" y="4884795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latin typeface="Georgia" panose="02040502050405020303" pitchFamily="18" charset="0"/>
              </a:rPr>
              <a:t>«…Если </a:t>
            </a:r>
            <a:r>
              <a:rPr lang="ru-RU" sz="1400" dirty="0">
                <a:latin typeface="Georgia" panose="02040502050405020303" pitchFamily="18" charset="0"/>
              </a:rPr>
              <a:t>бы спустя несколько дней кто-нибудь </a:t>
            </a:r>
            <a:r>
              <a:rPr lang="ru-RU" sz="1400" dirty="0" smtClean="0">
                <a:latin typeface="Georgia" panose="02040502050405020303" pitchFamily="18" charset="0"/>
              </a:rPr>
              <a:t>зашёл </a:t>
            </a:r>
            <a:r>
              <a:rPr lang="ru-RU" sz="1400" dirty="0">
                <a:latin typeface="Georgia" panose="02040502050405020303" pitchFamily="18" charset="0"/>
              </a:rPr>
              <a:t>вечером в комнату медвежонка, то обнаружил бы, что тот сидит в кроватке со своим дневником, ножницами и тюбиком клея и старательно наклеивает на чистую страницу фотографию сэра </a:t>
            </a:r>
            <a:r>
              <a:rPr lang="ru-RU" sz="1400" dirty="0" err="1">
                <a:latin typeface="Georgia" panose="02040502050405020303" pitchFamily="18" charset="0"/>
              </a:rPr>
              <a:t>Сейли</a:t>
            </a:r>
            <a:r>
              <a:rPr lang="ru-RU" sz="1400" dirty="0">
                <a:latin typeface="Georgia" panose="02040502050405020303" pitchFamily="18" charset="0"/>
              </a:rPr>
              <a:t> </a:t>
            </a:r>
            <a:r>
              <a:rPr lang="ru-RU" sz="1400" dirty="0" err="1">
                <a:latin typeface="Georgia" panose="02040502050405020303" pitchFamily="18" charset="0"/>
              </a:rPr>
              <a:t>Блума</a:t>
            </a:r>
            <a:r>
              <a:rPr lang="ru-RU" sz="1400" dirty="0">
                <a:latin typeface="Georgia" panose="02040502050405020303" pitchFamily="18" charset="0"/>
              </a:rPr>
              <a:t>, на которой рукой великого артиста написано: «</a:t>
            </a:r>
            <a:r>
              <a:rPr lang="ru-RU" sz="1400" dirty="0" err="1">
                <a:latin typeface="Georgia" panose="02040502050405020303" pitchFamily="18" charset="0"/>
              </a:rPr>
              <a:t>Паддингтону</a:t>
            </a:r>
            <a:r>
              <a:rPr lang="ru-RU" sz="1400" dirty="0">
                <a:latin typeface="Georgia" panose="02040502050405020303" pitchFamily="18" charset="0"/>
              </a:rPr>
              <a:t>, с самой искренней благодарностью</a:t>
            </a:r>
            <a:r>
              <a:rPr lang="ru-RU" sz="1400" dirty="0" smtClean="0">
                <a:latin typeface="Georgia" panose="02040502050405020303" pitchFamily="18" charset="0"/>
              </a:rPr>
              <a:t>»…»</a:t>
            </a:r>
            <a:endParaRPr lang="ru-RU" sz="1400" dirty="0">
              <a:latin typeface="Georgia" panose="02040502050405020303" pitchFamily="18" charset="0"/>
            </a:endParaRPr>
          </a:p>
        </p:txBody>
      </p:sp>
      <p:pic>
        <p:nvPicPr>
          <p:cNvPr id="8198" name="Picture 6" descr="https://web-literatura.ru/pic/2/3/0/1/2/3/230123/1419795056/i_0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00192" y="3416796"/>
            <a:ext cx="249555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i.pinimg.com/originals/bf/b0/70/bfb0703c6650005310ebc008efd6d06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CFA"/>
              </a:clrFrom>
              <a:clrTo>
                <a:srgbClr val="FC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07595"/>
            <a:ext cx="2189757" cy="2189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80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</TotalTime>
  <Words>552</Words>
  <Application>Microsoft Office PowerPoint</Application>
  <PresentationFormat>Экран (4:3)</PresentationFormat>
  <Paragraphs>83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Иванова Екатерина Григорьевна</dc:creator>
  <cp:lastModifiedBy>Светлана Александровна Буслаева</cp:lastModifiedBy>
  <cp:revision>17</cp:revision>
  <dcterms:created xsi:type="dcterms:W3CDTF">2020-06-15T12:23:24Z</dcterms:created>
  <dcterms:modified xsi:type="dcterms:W3CDTF">2020-11-16T08:46:26Z</dcterms:modified>
</cp:coreProperties>
</file>