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90" r:id="rId7"/>
    <p:sldId id="262" r:id="rId8"/>
    <p:sldId id="277" r:id="rId9"/>
    <p:sldId id="270" r:id="rId10"/>
    <p:sldId id="280" r:id="rId11"/>
    <p:sldId id="266" r:id="rId12"/>
    <p:sldId id="267" r:id="rId13"/>
    <p:sldId id="269" r:id="rId14"/>
    <p:sldId id="286" r:id="rId15"/>
    <p:sldId id="273" r:id="rId16"/>
    <p:sldId id="292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C88DE-CAA2-4383-877B-2151B184581C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1E159-9A35-439F-8EAB-CA1DDD9C1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головок эко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648" y="188640"/>
            <a:ext cx="8640960" cy="6480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85728"/>
            <a:ext cx="7772400" cy="1732977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Проект </a:t>
            </a:r>
            <a:r>
              <a:rPr lang="ru-RU" sz="2800" b="1" dirty="0"/>
              <a:t>по экологическому воспитанию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«</a:t>
            </a:r>
            <a:r>
              <a:rPr lang="ru-RU" sz="2800" b="1" dirty="0" err="1" smtClean="0"/>
              <a:t>Юнэк</a:t>
            </a:r>
            <a:r>
              <a:rPr lang="ru-RU" sz="2800" b="1" dirty="0" smtClean="0"/>
              <a:t>»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 2 младшая  группа №1, №2 </a:t>
            </a:r>
            <a:r>
              <a:rPr lang="ru-RU" sz="2800" b="1" dirty="0"/>
              <a:t>«Ромашка</a:t>
            </a:r>
            <a:r>
              <a:rPr lang="ru-RU" sz="2800" b="1" dirty="0" smtClean="0"/>
              <a:t>»</a:t>
            </a:r>
            <a:br>
              <a:rPr lang="ru-RU" sz="2800" b="1" dirty="0" smtClean="0"/>
            </a:br>
            <a:r>
              <a:rPr lang="ru-RU" sz="2800" b="1" dirty="0" smtClean="0"/>
              <a:t>                                                      «Ягодка»</a:t>
            </a:r>
            <a:br>
              <a:rPr lang="ru-RU" sz="2800" b="1" dirty="0" smtClean="0"/>
            </a:br>
            <a:r>
              <a:rPr lang="ru-RU" sz="2800" b="1" dirty="0" smtClean="0"/>
              <a:t>           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6400800" cy="1752600"/>
          </a:xfrm>
        </p:spPr>
        <p:txBody>
          <a:bodyPr/>
          <a:lstStyle/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Дорофеева Наталья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Ивановна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Луканчева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Светлана Николаевна</a:t>
            </a:r>
          </a:p>
          <a:p>
            <a:pPr algn="l"/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Начало проекта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март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609329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726"/>
    </mc:Choice>
    <mc:Fallback>
      <p:transition spd="slow" advTm="572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Знакомство с семенами и посадка цветов</a:t>
            </a:r>
            <a:endParaRPr lang="ru-RU" dirty="0"/>
          </a:p>
        </p:txBody>
      </p:sp>
      <p:pic>
        <p:nvPicPr>
          <p:cNvPr id="7" name="Picture 2" descr="C:\Users\Алексей\Desktop\Мамин детсад\6SAM_78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285992"/>
            <a:ext cx="3786214" cy="3074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3857628"/>
            <a:ext cx="3327323" cy="2554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Объект 5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428736"/>
            <a:ext cx="3963645" cy="2275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559064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494"/>
    </mc:Choice>
    <mc:Fallback>
      <p:transition spd="slow" advTm="649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Это волшебство – они уже выросли</a:t>
            </a:r>
            <a:endParaRPr lang="ru-RU" dirty="0"/>
          </a:p>
        </p:txBody>
      </p:sp>
      <p:pic>
        <p:nvPicPr>
          <p:cNvPr id="5" name="Picture 2" descr="C:\Users\Алексей\Desktop\Мамин детсад\55SAM_79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429000"/>
            <a:ext cx="4015163" cy="3057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5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142984"/>
            <a:ext cx="5853755" cy="36258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99"/>
    </mc:Choice>
    <mc:Fallback>
      <p:transition spd="slow" advTm="589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Цветник группы «Ромашка»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58" y="2500306"/>
            <a:ext cx="4891224" cy="36684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1" y="1305484"/>
            <a:ext cx="5072097" cy="3324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795"/>
    </mc:Choice>
    <mc:Fallback>
      <p:transition spd="slow" advTm="379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Цветник группы «Ягодка»</a:t>
            </a:r>
            <a:endParaRPr lang="ru-RU" dirty="0"/>
          </a:p>
        </p:txBody>
      </p:sp>
      <p:pic>
        <p:nvPicPr>
          <p:cNvPr id="7" name="Picture 3" descr="C:\Users\Ветерок-6\Desktop\огород 2 мл.гр\DSCN627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250189"/>
            <a:ext cx="4214842" cy="31597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" descr="C:\Users\Ветерок-6\Desktop\огород 2 мл.гр\DSCN62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3089669"/>
            <a:ext cx="4429156" cy="3321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447"/>
    </mc:Choice>
    <mc:Fallback>
      <p:transition spd="slow" advTm="4447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ребята малыши, любим мы трудиться!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Посадили огород, будем им хвалиться!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3929066"/>
            <a:ext cx="3071803" cy="2303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0" y="4758710"/>
            <a:ext cx="4360055" cy="1766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endParaRPr lang="ru-RU" sz="4000" dirty="0"/>
          </a:p>
        </p:txBody>
      </p:sp>
      <p:pic>
        <p:nvPicPr>
          <p:cNvPr id="9" name="Picture 2" descr="C:\Users\Ветерок-6\Desktop\огород 2 мл.гр\DSCN626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1428736"/>
            <a:ext cx="2928411" cy="21963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2" descr="C:\Users\Ветерок-6\Desktop\огород 2 мл.гр\DSCN629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1285860"/>
            <a:ext cx="3286148" cy="24646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3857628"/>
            <a:ext cx="3464478" cy="25983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7718951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638"/>
    </mc:Choice>
    <mc:Fallback>
      <p:transition spd="slow" advTm="563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Познавательно-исследовательская деятельность </a:t>
            </a:r>
            <a:endParaRPr lang="ru-RU" sz="3600" dirty="0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1357298"/>
            <a:ext cx="4176464" cy="3132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C:\Users\Ветерок-6\Desktop\огород 2 мл.гр\SAM_57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2" y="3571876"/>
            <a:ext cx="4048154" cy="3036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C:\Users\Ветерок-6\Desktop\IMG_20180912_1611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4783" y="1357298"/>
            <a:ext cx="3738589" cy="28039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515"/>
    </mc:Choice>
    <mc:Fallback>
      <p:transition spd="slow" advTm="851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1480"/>
            <a:ext cx="8229600" cy="5449808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Данная деятельность дает детям возможность экспериментировать, развивать познавательную и творческую активность, самостоятельность,  умение работать в коллективе.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- Родители воспитанников принимали активное участие в разработке и реализации проекта.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- Воспитателями групп составлены образовательные маршруты по данным проектам, которые рекомендованы родителям для закрепления полученных знаний детьми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(на сайте ГБОУ СОШ «ОЦ» пос. Серноводск)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- Проекты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завершили развлечениями , которые принесли много радости участникам.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655"/>
    </mc:Choice>
    <mc:Fallback>
      <p:transition spd="slow" advTm="665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заголовок эко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5750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227"/>
    </mc:Choice>
    <mc:Fallback>
      <p:transition spd="slow" advTm="622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4392488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+mn-lt"/>
              </a:rPr>
              <a:t>Вид проекта</a:t>
            </a:r>
            <a:r>
              <a:rPr lang="ru-RU" sz="2400" u="sng" dirty="0" smtClean="0">
                <a:latin typeface="+mn-lt"/>
              </a:rPr>
              <a:t>: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практико-ориентированный</a:t>
            </a:r>
            <a:br>
              <a:rPr lang="ru-RU" sz="2400" dirty="0">
                <a:latin typeface="+mn-lt"/>
              </a:rPr>
            </a:br>
            <a:r>
              <a:rPr lang="ru-RU" sz="2400" b="1" u="sng" dirty="0">
                <a:latin typeface="+mn-lt"/>
              </a:rPr>
              <a:t>Длительность</a:t>
            </a:r>
            <a:r>
              <a:rPr lang="ru-RU" sz="2400" dirty="0" smtClean="0">
                <a:latin typeface="+mn-lt"/>
              </a:rPr>
              <a:t>: 8 месяцев</a:t>
            </a:r>
            <a:br>
              <a:rPr lang="ru-RU" sz="2400" dirty="0" smtClean="0">
                <a:latin typeface="+mn-lt"/>
              </a:rPr>
            </a:br>
            <a:r>
              <a:rPr lang="ru-RU" sz="2400" b="1" u="sng" dirty="0" smtClean="0">
                <a:latin typeface="+mn-lt"/>
                <a:ea typeface="Times New Roman"/>
                <a:cs typeface="Times New Roman"/>
              </a:rPr>
              <a:t>Цель</a:t>
            </a:r>
            <a:r>
              <a:rPr lang="ru-RU" sz="2400" u="sng" dirty="0" smtClean="0">
                <a:latin typeface="+mn-lt"/>
                <a:ea typeface="Times New Roman"/>
                <a:cs typeface="Times New Roman"/>
              </a:rPr>
              <a:t> </a:t>
            </a:r>
            <a:r>
              <a:rPr lang="ru-RU" sz="2400" b="1" u="sng" dirty="0" smtClean="0">
                <a:latin typeface="+mn-lt"/>
                <a:ea typeface="Times New Roman"/>
                <a:cs typeface="Times New Roman"/>
              </a:rPr>
              <a:t>проекта</a:t>
            </a:r>
            <a:r>
              <a:rPr lang="ru-RU" sz="2400" dirty="0" smtClean="0">
                <a:latin typeface="+mn-lt"/>
                <a:ea typeface="Times New Roman"/>
                <a:cs typeface="Times New Roman"/>
              </a:rPr>
              <a:t>:</a:t>
            </a:r>
            <a:r>
              <a:rPr lang="ru-RU" sz="2000" dirty="0">
                <a:latin typeface="+mn-lt"/>
                <a:ea typeface="Calibri"/>
                <a:cs typeface="Times New Roman"/>
              </a:rPr>
              <a:t/>
            </a:r>
            <a:br>
              <a:rPr lang="ru-RU" sz="2000" dirty="0">
                <a:latin typeface="+mn-lt"/>
                <a:ea typeface="Calibri"/>
                <a:cs typeface="Times New Roman"/>
              </a:rPr>
            </a:br>
            <a:r>
              <a:rPr lang="ru-RU" sz="2000" dirty="0" smtClean="0">
                <a:latin typeface="+mn-lt"/>
                <a:ea typeface="Times New Roman"/>
                <a:cs typeface="Times New Roman"/>
              </a:rPr>
              <a:t>• </a:t>
            </a:r>
            <a:r>
              <a:rPr lang="ru-RU" sz="2400" dirty="0" smtClean="0">
                <a:latin typeface="+mn-lt"/>
                <a:ea typeface="Times New Roman"/>
                <a:cs typeface="Times New Roman"/>
              </a:rPr>
              <a:t>Формирование у детей эколого-биологических знаний;</a:t>
            </a:r>
            <a:r>
              <a:rPr lang="ru-RU" sz="2400" dirty="0">
                <a:latin typeface="+mn-lt"/>
                <a:ea typeface="Calibri"/>
                <a:cs typeface="Times New Roman"/>
              </a:rPr>
              <a:t/>
            </a:r>
            <a:br>
              <a:rPr lang="ru-RU" sz="2400" dirty="0">
                <a:latin typeface="+mn-lt"/>
                <a:ea typeface="Calibri"/>
                <a:cs typeface="Times New Roman"/>
              </a:rPr>
            </a:br>
            <a:r>
              <a:rPr lang="ru-RU" sz="2400" dirty="0" smtClean="0">
                <a:latin typeface="+mn-lt"/>
                <a:ea typeface="Times New Roman"/>
                <a:cs typeface="Times New Roman"/>
              </a:rPr>
              <a:t>• Создание условий для формирования социальной компетенции воспитанников, путем совместной работы </a:t>
            </a:r>
            <a:r>
              <a:rPr lang="ru-RU" sz="2400" i="1" dirty="0" smtClean="0">
                <a:latin typeface="+mn-lt"/>
                <a:ea typeface="Times New Roman"/>
                <a:cs typeface="Times New Roman"/>
              </a:rPr>
              <a:t>«родители-ребенок-педагог</a:t>
            </a:r>
            <a:r>
              <a:rPr lang="ru-RU" sz="2400" i="1" dirty="0">
                <a:latin typeface="+mn-lt"/>
                <a:ea typeface="Times New Roman"/>
                <a:cs typeface="Times New Roman"/>
              </a:rPr>
              <a:t>»</a:t>
            </a:r>
            <a:r>
              <a:rPr lang="ru-RU" sz="2400" dirty="0" smtClean="0">
                <a:latin typeface="+mn-lt"/>
                <a:ea typeface="Times New Roman"/>
                <a:cs typeface="Times New Roman"/>
              </a:rPr>
              <a:t>; создание зеленого уголка экспериментирования в группе.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655"/>
    </mc:Choice>
    <mc:Fallback>
      <p:transition spd="slow" advTm="665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/>
            <a:r>
              <a:rPr lang="ru-RU" dirty="0"/>
              <a:t>Эффективность природоохранных мероприятий во многом зависит от </a:t>
            </a:r>
            <a:r>
              <a:rPr lang="ru-RU" b="1" dirty="0"/>
              <a:t>экологической культуры населения</a:t>
            </a:r>
            <a:r>
              <a:rPr lang="ru-RU" dirty="0"/>
              <a:t>, особенно актуально это для подрастающего поколения. Настоящей работой мы хотели обратить внимание на такую проблему как развитие потребности у детей к познанию природы, растительного мира, повышения </a:t>
            </a:r>
            <a:r>
              <a:rPr lang="ru-RU" b="1" dirty="0"/>
              <a:t>экологической грамотности детей</a:t>
            </a:r>
            <a:r>
              <a:rPr lang="ru-RU" dirty="0"/>
              <a:t>. Большую роль в экологическом образовании детей играет практическая и исследовательская деятельность. Теоретические знания, полученные детьми на занятиях, должны стать базой для самостоятельного осмысления происходящих в природе процессов и явлений. Проведение собственных исследований, наблюдений позволяет обобщать, анализировать и способствовать экологически грамотному поведению. Практическая деятельность по созданию зеленого уголка позволит детям и родителям, под руководством педагогов изучать природу не только по книгам, но и по собственным наблюдениям. Данный проект помогает воспитанникам проявить свою творческую активность, испытать ощущение эмоционального удовлетворения и самореализации. Немаловажную роль играет совместная деятельность педагогов, детей и родителей. У родителей появляется возможность наблюдать своего ребенка во время социального становления как личности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4063"/>
    </mc:Choice>
    <mc:Fallback>
      <p:transition spd="slow" advTm="3406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b="1" u="sng" dirty="0"/>
              <a:t>Задачи</a:t>
            </a:r>
            <a:r>
              <a:rPr lang="ru-RU" u="sng" dirty="0"/>
              <a:t> </a:t>
            </a:r>
            <a:r>
              <a:rPr lang="ru-RU" b="1" u="sng" dirty="0"/>
              <a:t>проекта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познакомить </a:t>
            </a:r>
            <a:r>
              <a:rPr lang="ru-RU" dirty="0"/>
              <a:t>детей и расширить знания о растениях;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сформировать </a:t>
            </a:r>
            <a:r>
              <a:rPr lang="ru-RU" dirty="0"/>
              <a:t>представления об их значимости;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развить </a:t>
            </a:r>
            <a:r>
              <a:rPr lang="ru-RU" dirty="0"/>
              <a:t>практические навыки ухода за растениями</a:t>
            </a:r>
            <a:r>
              <a:rPr lang="ru-RU" dirty="0" smtClean="0"/>
              <a:t>;</a:t>
            </a:r>
            <a:endParaRPr lang="ru-RU" dirty="0"/>
          </a:p>
          <a:p>
            <a:pPr>
              <a:buNone/>
            </a:pPr>
            <a:r>
              <a:rPr lang="ru-RU" dirty="0"/>
              <a:t>• </a:t>
            </a:r>
            <a:r>
              <a:rPr lang="ru-RU" dirty="0" smtClean="0"/>
              <a:t>воспитание</a:t>
            </a:r>
            <a:r>
              <a:rPr lang="ru-RU" dirty="0"/>
              <a:t> любви к природе родного края, воспитание наблюдательности и бережного отношения к растениям;</a:t>
            </a:r>
          </a:p>
          <a:p>
            <a:pPr>
              <a:buNone/>
            </a:pPr>
            <a:r>
              <a:rPr lang="ru-RU" dirty="0"/>
              <a:t>• </a:t>
            </a:r>
            <a:r>
              <a:rPr lang="ru-RU" dirty="0" smtClean="0"/>
              <a:t>воспитание </a:t>
            </a:r>
            <a:r>
              <a:rPr lang="ru-RU" dirty="0"/>
              <a:t>экологической культуры.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8236"/>
    </mc:Choice>
    <mc:Fallback>
      <p:transition spd="slow" advTm="2823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/>
              <a:t>План реализации проекта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постановка </a:t>
            </a:r>
            <a:r>
              <a:rPr lang="ru-RU" dirty="0"/>
              <a:t>проблемы;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определение </a:t>
            </a:r>
            <a:r>
              <a:rPr lang="ru-RU" dirty="0"/>
              <a:t>целей и задач проекта;	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создание </a:t>
            </a:r>
            <a:r>
              <a:rPr lang="ru-RU" dirty="0"/>
              <a:t>условий для реализации </a:t>
            </a:r>
            <a:r>
              <a:rPr lang="ru-RU" b="1" dirty="0"/>
              <a:t>экологического проекта </a:t>
            </a:r>
            <a:r>
              <a:rPr lang="ru-RU" dirty="0"/>
              <a:t>(собрать по теме посадочный материал, творческое оформление </a:t>
            </a:r>
            <a:r>
              <a:rPr lang="ru-RU" dirty="0" smtClean="0"/>
              <a:t> </a:t>
            </a:r>
            <a:r>
              <a:rPr lang="ru-RU" dirty="0"/>
              <a:t>с привлечением к реализации проекта родителей);</a:t>
            </a:r>
          </a:p>
          <a:p>
            <a:pPr>
              <a:buNone/>
            </a:pPr>
            <a:r>
              <a:rPr lang="ru-RU" dirty="0"/>
              <a:t>• </a:t>
            </a:r>
            <a:r>
              <a:rPr lang="ru-RU" dirty="0" smtClean="0"/>
              <a:t>посадка </a:t>
            </a:r>
            <a:r>
              <a:rPr lang="ru-RU" dirty="0"/>
              <a:t>рассады цветов, </a:t>
            </a:r>
            <a:r>
              <a:rPr lang="ru-RU" dirty="0" smtClean="0"/>
              <a:t>лука и других овощей;</a:t>
            </a:r>
            <a:endParaRPr lang="ru-RU" dirty="0"/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мае высадка выращенных растений на </a:t>
            </a:r>
            <a:r>
              <a:rPr lang="ru-RU" dirty="0" smtClean="0"/>
              <a:t>площадки ДОУ (привлечь родителей);</a:t>
            </a:r>
          </a:p>
          <a:p>
            <a:pPr>
              <a:buNone/>
            </a:pPr>
            <a:r>
              <a:rPr lang="ru-RU" dirty="0" smtClean="0"/>
              <a:t>• участие в конкурсе «Огород на подоконнике»;</a:t>
            </a:r>
            <a:endParaRPr lang="ru-RU" dirty="0"/>
          </a:p>
          <a:p>
            <a:pPr>
              <a:buNone/>
            </a:pPr>
            <a:r>
              <a:rPr lang="ru-RU" dirty="0" smtClean="0"/>
              <a:t>•презентация</a:t>
            </a:r>
            <a:r>
              <a:rPr lang="ru-RU" dirty="0"/>
              <a:t> проекта.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3478"/>
    </mc:Choice>
    <mc:Fallback>
      <p:transition spd="slow" advTm="2347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1этап    Подготовительный</a:t>
            </a: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Подготовка почвы для посадки,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Подготовка  семян, рассады 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Подбор загадок и стихов , иллюстраций о труде взрослых и детей в огороде,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предметных картинок</a:t>
            </a:r>
            <a:r>
              <a:rPr lang="ru-RU" sz="1800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этап    Практический</a:t>
            </a: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Загадывание загадок, чтение стихов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Беседа « Что нужно растениям для роста?»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Совместная деятельность: посадка семян, рассады и уход за ними , сбор урожая </a:t>
            </a:r>
            <a:r>
              <a:rPr lang="ru-RU" sz="1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этап  Заключительный</a:t>
            </a: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Фото отчет о проделанной работе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Составление презентации к проекту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Акция «Фасолевый рецепт», «Лук от всех недуг»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Итоговое развлечение «Волшебный сундучок тётушки </a:t>
            </a:r>
            <a:r>
              <a:rPr lang="ru-RU" sz="1800" b="1" dirty="0" err="1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Фасолины</a:t>
            </a: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>», «Во саду ли в огороде».</a:t>
            </a:r>
            <a:b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1800" dirty="0" smtClean="0"/>
              <a:t> </a:t>
            </a:r>
            <a: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66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3478"/>
    </mc:Choice>
    <mc:Fallback>
      <p:transition spd="slow" advTm="2347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Наблюдение за ветками березы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44" y="1198558"/>
            <a:ext cx="3735928" cy="2801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C:\Users\Алексей\Desktop\Мамин детсад\2SAM_76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1285860"/>
            <a:ext cx="4304804" cy="32295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298" y="3590258"/>
            <a:ext cx="3857652" cy="2893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147"/>
    </mc:Choice>
    <mc:Fallback>
      <p:transition spd="slow" advTm="714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4290"/>
            <a:ext cx="8229600" cy="1071570"/>
          </a:xfrm>
        </p:spPr>
        <p:txBody>
          <a:bodyPr/>
          <a:lstStyle/>
          <a:p>
            <a:r>
              <a:rPr lang="ru-RU" dirty="0" smtClean="0"/>
              <a:t>Посадка лука</a:t>
            </a:r>
            <a:endParaRPr lang="ru-RU" dirty="0"/>
          </a:p>
        </p:txBody>
      </p:sp>
      <p:pic>
        <p:nvPicPr>
          <p:cNvPr id="2050" name="Picture 2" descr="C:\Users\Алексей\Desktop\Мамин детсад\1SAM_76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3571876"/>
            <a:ext cx="3364045" cy="28074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Ветерок-6\Desktop\DSCN622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3786190"/>
            <a:ext cx="3786214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Объект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1142983"/>
            <a:ext cx="3524275" cy="26432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777022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538"/>
    </mc:Choice>
    <mc:Fallback>
      <p:transition spd="slow" advTm="653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какой лук мы вырастили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1357298"/>
            <a:ext cx="3429025" cy="2571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2" y="1285861"/>
            <a:ext cx="3614341" cy="27107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C:\Users\Ветерок-6\Desktop\огород 2 мл.гр\DSCN07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57422" y="3643314"/>
            <a:ext cx="3881464" cy="2911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273"/>
    </mc:Choice>
    <mc:Fallback>
      <p:transition spd="slow" advTm="627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188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Проект по экологическому воспитанию «Юнэк»  2 младшая  группа №1, №2 «Ромашка»                                                       «Ягодка»             </vt:lpstr>
      <vt:lpstr>Вид проекта: практико-ориентированный Длительность: 8 месяцев Цель проекта: • Формирование у детей эколого-биологических знаний; • Создание условий для формирования социальной компетенции воспитанников, путем совместной работы «родители-ребенок-педагог»; создание зеленого уголка экспериментирования в группе.</vt:lpstr>
      <vt:lpstr>Актуальность</vt:lpstr>
      <vt:lpstr>Задачи проекта:</vt:lpstr>
      <vt:lpstr>План реализации проекта:</vt:lpstr>
      <vt:lpstr>Этапы проекта:</vt:lpstr>
      <vt:lpstr>Наблюдение за ветками березы</vt:lpstr>
      <vt:lpstr>Посадка лука</vt:lpstr>
      <vt:lpstr>Вот какой лук мы вырастили</vt:lpstr>
      <vt:lpstr>Знакомство с семенами и посадка цветов</vt:lpstr>
      <vt:lpstr>Это волшебство – они уже выросли</vt:lpstr>
      <vt:lpstr>Цветник группы «Ромашка»</vt:lpstr>
      <vt:lpstr>Цветник группы «Ягодка»</vt:lpstr>
      <vt:lpstr>Мы ребята малыши, любим мы трудиться! Посадили огород, будем им хвалиться! </vt:lpstr>
      <vt:lpstr>Познавательно-исследовательская деятельность </vt:lpstr>
      <vt:lpstr>     - Данная деятельность дает детям возможность экспериментировать, развивать познавательную и творческую активность, самостоятельность,  умение работать в коллективе.    - Родители воспитанников принимали активное участие в разработке и реализации проекта.    - Воспитателями групп составлены образовательные маршруты по данным проектам, которые рекомендованы родителям для закрепления полученных знаний детьми  (на сайте ГБОУ СОШ «ОЦ» пос. Серноводск).   - Проекты завершили развлечениями , которые принесли много радости участникам.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экологическому воспитанию «Веселый огород»  в группе «Ромашка»</dc:title>
  <dc:creator>Home</dc:creator>
  <cp:lastModifiedBy>Ветерок-6</cp:lastModifiedBy>
  <cp:revision>81</cp:revision>
  <dcterms:created xsi:type="dcterms:W3CDTF">2017-03-30T20:05:42Z</dcterms:created>
  <dcterms:modified xsi:type="dcterms:W3CDTF">2020-11-16T10:06:20Z</dcterms:modified>
</cp:coreProperties>
</file>