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73" r:id="rId8"/>
    <p:sldId id="274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5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3B1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9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4F2E-8517-4F69-BAC1-353EE844ACE7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A90F6-3D1B-450D-B304-D66D3063D4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4F2E-8517-4F69-BAC1-353EE844ACE7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A90F6-3D1B-450D-B304-D66D3063D4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4F2E-8517-4F69-BAC1-353EE844ACE7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A90F6-3D1B-450D-B304-D66D3063D4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4F2E-8517-4F69-BAC1-353EE844ACE7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A90F6-3D1B-450D-B304-D66D3063D4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4F2E-8517-4F69-BAC1-353EE844ACE7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A90F6-3D1B-450D-B304-D66D3063D4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4F2E-8517-4F69-BAC1-353EE844ACE7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A90F6-3D1B-450D-B304-D66D3063D4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4F2E-8517-4F69-BAC1-353EE844ACE7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A90F6-3D1B-450D-B304-D66D3063D4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4F2E-8517-4F69-BAC1-353EE844ACE7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A90F6-3D1B-450D-B304-D66D3063D4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4F2E-8517-4F69-BAC1-353EE844ACE7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A90F6-3D1B-450D-B304-D66D3063D4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4F2E-8517-4F69-BAC1-353EE844ACE7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A90F6-3D1B-450D-B304-D66D3063D4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74F2E-8517-4F69-BAC1-353EE844ACE7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A90F6-3D1B-450D-B304-D66D3063D4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74F2E-8517-4F69-BAC1-353EE844ACE7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A90F6-3D1B-450D-B304-D66D3063D45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t-RU" b="1" dirty="0">
                <a:solidFill>
                  <a:srgbClr val="002060"/>
                </a:solidFill>
              </a:rPr>
              <a:t>Дәрес темасы</a:t>
            </a:r>
            <a:r>
              <a:rPr lang="tt-RU" dirty="0">
                <a:solidFill>
                  <a:srgbClr val="002060"/>
                </a:solidFill>
              </a:rPr>
              <a:t>: </a:t>
            </a:r>
            <a:r>
              <a:rPr lang="tt-RU" dirty="0" smtClean="0">
                <a:solidFill>
                  <a:srgbClr val="FF0000"/>
                </a:solidFill>
              </a:rPr>
              <a:t/>
            </a:r>
            <a:br>
              <a:rPr lang="tt-RU" dirty="0" smtClean="0">
                <a:solidFill>
                  <a:srgbClr val="FF0000"/>
                </a:solidFill>
              </a:rPr>
            </a:br>
            <a:r>
              <a:rPr lang="tt-RU" dirty="0" smtClean="0">
                <a:solidFill>
                  <a:srgbClr val="FF0000"/>
                </a:solidFill>
              </a:rPr>
              <a:t>“</a:t>
            </a:r>
            <a:r>
              <a:rPr lang="tt-RU" b="1" dirty="0">
                <a:solidFill>
                  <a:srgbClr val="FF0000"/>
                </a:solidFill>
              </a:rPr>
              <a:t>Яңа </a:t>
            </a:r>
            <a:r>
              <a:rPr lang="tt-RU" dirty="0">
                <a:solidFill>
                  <a:srgbClr val="FF0000"/>
                </a:solidFill>
              </a:rPr>
              <a:t>һө</a:t>
            </a:r>
            <a:r>
              <a:rPr lang="tt-RU" b="1" dirty="0">
                <a:solidFill>
                  <a:srgbClr val="FF0000"/>
                </a:solidFill>
              </a:rPr>
              <a:t>нәрләр”</a:t>
            </a:r>
            <a:r>
              <a:rPr lang="tt-RU" dirty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17165" y="244723"/>
            <a:ext cx="51096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Казан шәһәре Яңа Савин  районының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“Инглиз теле тирәнтен өйрәнелә торган 9 нчы урта гомуми белем мәктәбе”  гомуми муниципаль бюджет учреждениесе</a:t>
            </a:r>
            <a:endParaRPr kumimoji="0" lang="tt-RU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Акашина\Desktop\фото с новыми профессиями\755851506878120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933056"/>
            <a:ext cx="2933470" cy="18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b="1" i="1" dirty="0">
                <a:solidFill>
                  <a:srgbClr val="FF0000"/>
                </a:solidFill>
              </a:rPr>
              <a:t>Нәрсә ул реклама?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b="1" dirty="0">
                <a:solidFill>
                  <a:srgbClr val="FF0000"/>
                </a:solidFill>
              </a:rPr>
              <a:t>реклама</a:t>
            </a:r>
            <a:r>
              <a:rPr lang="tt-RU" b="1" dirty="0"/>
              <a:t>-</a:t>
            </a:r>
            <a:r>
              <a:rPr lang="ru-RU" dirty="0"/>
              <a:t>информация о товаре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реклама</a:t>
            </a:r>
            <a:r>
              <a:rPr lang="ru-RU" b="1" dirty="0" smtClean="0"/>
              <a:t> </a:t>
            </a:r>
            <a:r>
              <a:rPr lang="ru-RU" dirty="0"/>
              <a:t>используется с целью привлечения покупателей</a:t>
            </a:r>
          </a:p>
          <a:p>
            <a:r>
              <a:rPr lang="ru-RU" dirty="0" smtClean="0"/>
              <a:t>в </a:t>
            </a:r>
            <a:r>
              <a:rPr lang="ru-RU" dirty="0"/>
              <a:t>подготовке рекламы участвуют </a:t>
            </a:r>
            <a:r>
              <a:rPr lang="ru-RU" b="1" dirty="0">
                <a:solidFill>
                  <a:srgbClr val="FF0000"/>
                </a:solidFill>
              </a:rPr>
              <a:t>координатор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супервайзер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промоутер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C:\Users\Акашина\Desktop\фото с новыми профессиями\проумотер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365104"/>
            <a:ext cx="2800345" cy="1985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b="1" dirty="0">
                <a:solidFill>
                  <a:srgbClr val="FF0000"/>
                </a:solidFill>
              </a:rPr>
              <a:t>Реклама</a:t>
            </a:r>
            <a:r>
              <a:rPr lang="tt-RU" dirty="0"/>
              <a:t> – товарлар турында белешмә.</a:t>
            </a:r>
            <a:endParaRPr lang="ru-RU" dirty="0"/>
          </a:p>
          <a:p>
            <a:r>
              <a:rPr lang="tt-RU" b="1" dirty="0">
                <a:solidFill>
                  <a:srgbClr val="FF0000"/>
                </a:solidFill>
              </a:rPr>
              <a:t>Реклама</a:t>
            </a:r>
            <a:r>
              <a:rPr lang="tt-RU" b="1" dirty="0"/>
              <a:t> </a:t>
            </a:r>
            <a:r>
              <a:rPr lang="tt-RU" dirty="0"/>
              <a:t>сатып алучыларга мәг</a:t>
            </a:r>
            <a:r>
              <a:rPr lang="ru-RU" dirty="0" err="1"/>
              <a:t>ъ</a:t>
            </a:r>
            <a:r>
              <a:rPr lang="tt-RU" dirty="0"/>
              <a:t>лүмат бирә. </a:t>
            </a:r>
            <a:endParaRPr lang="ru-RU" dirty="0"/>
          </a:p>
          <a:p>
            <a:r>
              <a:rPr lang="tt-RU" b="1" dirty="0">
                <a:solidFill>
                  <a:srgbClr val="FF0000"/>
                </a:solidFill>
              </a:rPr>
              <a:t>Реклама </a:t>
            </a:r>
            <a:r>
              <a:rPr lang="tt-RU" dirty="0"/>
              <a:t>чыгаруда </a:t>
            </a:r>
            <a:r>
              <a:rPr lang="ru-RU" b="1" dirty="0">
                <a:solidFill>
                  <a:srgbClr val="FF0000"/>
                </a:solidFill>
              </a:rPr>
              <a:t>координатор,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 err="1">
                <a:solidFill>
                  <a:srgbClr val="FF0000"/>
                </a:solidFill>
              </a:rPr>
              <a:t>супервайзер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промоутер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tt-RU" dirty="0" smtClean="0"/>
              <a:t>катнаша</a:t>
            </a:r>
            <a:r>
              <a:rPr lang="tt-RU" dirty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C:\Users\Акашина\Desktop\фото с новыми профессиями\depositphotos_31297101-stock-photo-clown-shouting-color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4581128"/>
            <a:ext cx="2779234" cy="166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b="1" dirty="0" smtClean="0"/>
              <a:t>-Какие </a:t>
            </a:r>
            <a:r>
              <a:rPr lang="tt-RU" b="1" dirty="0"/>
              <a:t>планы у него на будущее?</a:t>
            </a:r>
            <a:endParaRPr lang="ru-RU" b="1" dirty="0"/>
          </a:p>
          <a:p>
            <a:r>
              <a:rPr lang="tt-RU" b="1" dirty="0"/>
              <a:t>-Как он собирается готовиться к </a:t>
            </a:r>
            <a:r>
              <a:rPr lang="tt-RU" b="1" dirty="0" smtClean="0"/>
              <a:t>ЕГЭ</a:t>
            </a:r>
            <a:r>
              <a:rPr lang="ru-RU" b="1" dirty="0"/>
              <a:t>?</a:t>
            </a:r>
          </a:p>
          <a:p>
            <a:r>
              <a:rPr lang="tt-RU" b="1" dirty="0"/>
              <a:t>-На какие курсы он будет ходить?</a:t>
            </a:r>
            <a:endParaRPr lang="ru-RU" b="1" dirty="0"/>
          </a:p>
          <a:p>
            <a:endParaRPr lang="ru-RU" dirty="0"/>
          </a:p>
        </p:txBody>
      </p:sp>
      <p:pic>
        <p:nvPicPr>
          <p:cNvPr id="4" name="Рисунок 3" descr="C:\Users\Акашина\Desktop\фото с новыми профессиями\Работа-супервайзера-КПД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429000"/>
            <a:ext cx="2588761" cy="3081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/>
              <a:t>-</a:t>
            </a:r>
            <a:r>
              <a:rPr lang="tt-RU" b="1" dirty="0">
                <a:solidFill>
                  <a:srgbClr val="7030A0"/>
                </a:solidFill>
              </a:rPr>
              <a:t>Аның киләчәккә планнары нинди</a:t>
            </a:r>
            <a:r>
              <a:rPr lang="tt-RU" b="1" dirty="0" smtClean="0">
                <a:solidFill>
                  <a:srgbClr val="7030A0"/>
                </a:solidFill>
              </a:rPr>
              <a:t>?</a:t>
            </a:r>
          </a:p>
          <a:p>
            <a:pPr>
              <a:buNone/>
            </a:pPr>
            <a:endParaRPr lang="ru-RU" b="1" dirty="0">
              <a:solidFill>
                <a:srgbClr val="7030A0"/>
              </a:solidFill>
            </a:endParaRPr>
          </a:p>
          <a:p>
            <a:r>
              <a:rPr lang="tt-RU" b="1" dirty="0">
                <a:solidFill>
                  <a:srgbClr val="7030A0"/>
                </a:solidFill>
              </a:rPr>
              <a:t>-БДИ га ул ничек әзерләнергә җыена</a:t>
            </a:r>
            <a:r>
              <a:rPr lang="tt-RU" dirty="0"/>
              <a:t>?</a:t>
            </a:r>
            <a:endParaRPr lang="ru-RU" dirty="0"/>
          </a:p>
          <a:p>
            <a:pPr>
              <a:buNone/>
            </a:pPr>
            <a:r>
              <a:rPr lang="tt-RU" dirty="0"/>
              <a:t> </a:t>
            </a:r>
            <a:endParaRPr lang="ru-RU" dirty="0"/>
          </a:p>
          <a:p>
            <a:r>
              <a:rPr lang="tt-RU" b="1" dirty="0"/>
              <a:t>Һөнәр сайлау темасына диалог төзү</a:t>
            </a:r>
            <a:endParaRPr lang="ru-RU" dirty="0"/>
          </a:p>
        </p:txBody>
      </p:sp>
      <p:pic>
        <p:nvPicPr>
          <p:cNvPr id="4" name="Рисунок 3" descr="C:\Users\Акашина\Desktop\фото с новыми профессиями\755851507196504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653136"/>
            <a:ext cx="3350848" cy="2071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Появились новые профессии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/>
              <a:t>-</a:t>
            </a:r>
            <a:r>
              <a:rPr lang="tt-RU" b="1" dirty="0">
                <a:solidFill>
                  <a:srgbClr val="FF0000"/>
                </a:solidFill>
              </a:rPr>
              <a:t>мама работает </a:t>
            </a:r>
            <a:r>
              <a:rPr lang="tt-RU" b="1" dirty="0">
                <a:solidFill>
                  <a:srgbClr val="0070C0"/>
                </a:solidFill>
              </a:rPr>
              <a:t>менеджером</a:t>
            </a:r>
            <a:endParaRPr lang="ru-RU" b="1" dirty="0">
              <a:solidFill>
                <a:srgbClr val="0070C0"/>
              </a:solidFill>
            </a:endParaRPr>
          </a:p>
          <a:p>
            <a:r>
              <a:rPr lang="tt-RU" b="1" dirty="0">
                <a:solidFill>
                  <a:srgbClr val="FF0000"/>
                </a:solidFill>
              </a:rPr>
              <a:t>-хочешь стать </a:t>
            </a:r>
            <a:r>
              <a:rPr lang="tt-RU" b="1" dirty="0">
                <a:solidFill>
                  <a:srgbClr val="0070C0"/>
                </a:solidFill>
              </a:rPr>
              <a:t>супервайзером</a:t>
            </a:r>
            <a:endParaRPr lang="ru-RU" b="1" dirty="0">
              <a:solidFill>
                <a:srgbClr val="0070C0"/>
              </a:solidFill>
            </a:endParaRPr>
          </a:p>
          <a:p>
            <a:r>
              <a:rPr lang="tt-RU" b="1" dirty="0">
                <a:solidFill>
                  <a:srgbClr val="FF0000"/>
                </a:solidFill>
              </a:rPr>
              <a:t>-хочешь поступить в институт экономики?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tt-RU" b="1" dirty="0">
                <a:solidFill>
                  <a:srgbClr val="FF0000"/>
                </a:solidFill>
              </a:rPr>
              <a:t>-профессия </a:t>
            </a:r>
            <a:r>
              <a:rPr lang="tt-RU" b="1" dirty="0">
                <a:solidFill>
                  <a:srgbClr val="0070C0"/>
                </a:solidFill>
              </a:rPr>
              <a:t>программиста</a:t>
            </a:r>
            <a:r>
              <a:rPr lang="tt-RU" b="1" dirty="0">
                <a:solidFill>
                  <a:srgbClr val="FF0000"/>
                </a:solidFill>
              </a:rPr>
              <a:t> очень востребована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C:\Users\Акашина\Desktop\фото с новыми профессиями\программист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4077072"/>
            <a:ext cx="3261586" cy="2406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b="1" dirty="0" smtClean="0">
                <a:solidFill>
                  <a:srgbClr val="FF0000"/>
                </a:solidFill>
              </a:rPr>
              <a:t>Яңа һөнәрләр барлыкка килде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>
              <a:solidFill>
                <a:srgbClr val="FF0000"/>
              </a:solidFill>
            </a:endParaRPr>
          </a:p>
          <a:p>
            <a:r>
              <a:rPr lang="tt-RU" b="1" dirty="0" smtClean="0">
                <a:solidFill>
                  <a:srgbClr val="FF0000"/>
                </a:solidFill>
              </a:rPr>
              <a:t>-әни </a:t>
            </a:r>
            <a:r>
              <a:rPr lang="tt-RU" b="1" dirty="0">
                <a:solidFill>
                  <a:srgbClr val="00B050"/>
                </a:solidFill>
              </a:rPr>
              <a:t>менеджер</a:t>
            </a:r>
            <a:r>
              <a:rPr lang="tt-RU" b="1" dirty="0">
                <a:solidFill>
                  <a:srgbClr val="FF0000"/>
                </a:solidFill>
              </a:rPr>
              <a:t> булып эшли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tt-RU" b="1" dirty="0">
                <a:solidFill>
                  <a:srgbClr val="FF0000"/>
                </a:solidFill>
              </a:rPr>
              <a:t>-</a:t>
            </a:r>
            <a:r>
              <a:rPr lang="tt-RU" b="1" dirty="0">
                <a:solidFill>
                  <a:srgbClr val="00B050"/>
                </a:solidFill>
              </a:rPr>
              <a:t>супервайзер</a:t>
            </a:r>
            <a:r>
              <a:rPr lang="tt-RU" b="1" dirty="0">
                <a:solidFill>
                  <a:srgbClr val="FF0000"/>
                </a:solidFill>
              </a:rPr>
              <a:t> булырга тели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tt-RU" b="1" dirty="0">
                <a:solidFill>
                  <a:srgbClr val="FF0000"/>
                </a:solidFill>
              </a:rPr>
              <a:t>-экономика институтына керергә телисеңме?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tt-RU" b="1" dirty="0">
                <a:solidFill>
                  <a:srgbClr val="FF0000"/>
                </a:solidFill>
              </a:rPr>
              <a:t>-</a:t>
            </a:r>
            <a:r>
              <a:rPr lang="tt-RU" b="1" dirty="0">
                <a:solidFill>
                  <a:srgbClr val="00B050"/>
                </a:solidFill>
              </a:rPr>
              <a:t>программист</a:t>
            </a:r>
            <a:r>
              <a:rPr lang="tt-RU" b="1" dirty="0">
                <a:solidFill>
                  <a:srgbClr val="FF0000"/>
                </a:solidFill>
              </a:rPr>
              <a:t> һөнәре иң кирәкле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b="1" dirty="0">
                <a:solidFill>
                  <a:srgbClr val="FF0000"/>
                </a:solidFill>
              </a:rPr>
              <a:t>Өй </a:t>
            </a:r>
            <a:r>
              <a:rPr lang="tt-RU" b="1" dirty="0" smtClean="0">
                <a:solidFill>
                  <a:srgbClr val="FF0000"/>
                </a:solidFill>
              </a:rPr>
              <a:t>эше: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>
                <a:solidFill>
                  <a:srgbClr val="FF0000"/>
                </a:solidFill>
              </a:rPr>
              <a:t>“</a:t>
            </a:r>
            <a:r>
              <a:rPr lang="tt-RU" b="1" dirty="0">
                <a:solidFill>
                  <a:srgbClr val="FF0000"/>
                </a:solidFill>
              </a:rPr>
              <a:t>Эшкә урнашу”</a:t>
            </a:r>
            <a:r>
              <a:rPr lang="tt-RU" dirty="0">
                <a:solidFill>
                  <a:srgbClr val="FF0000"/>
                </a:solidFill>
              </a:rPr>
              <a:t> </a:t>
            </a:r>
            <a:r>
              <a:rPr lang="tt-RU" dirty="0"/>
              <a:t>темасына схема буенча диалоглар төзергә</a:t>
            </a:r>
            <a:r>
              <a:rPr lang="tt-RU" dirty="0" smtClean="0"/>
              <a:t>.</a:t>
            </a:r>
            <a:r>
              <a:rPr lang="tt-RU" dirty="0"/>
              <a:t> </a:t>
            </a:r>
            <a:endParaRPr lang="ru-RU" dirty="0"/>
          </a:p>
          <a:p>
            <a:r>
              <a:rPr lang="tt-RU" dirty="0" smtClean="0"/>
              <a:t>Яңа </a:t>
            </a:r>
            <a:r>
              <a:rPr lang="tt-RU" dirty="0"/>
              <a:t>һөнәрләр турында мәгълүмат туплау.</a:t>
            </a:r>
            <a:endParaRPr lang="ru-RU" dirty="0"/>
          </a:p>
          <a:p>
            <a:r>
              <a:rPr lang="tt-RU" dirty="0"/>
              <a:t> </a:t>
            </a:r>
            <a:r>
              <a:rPr lang="tt-RU" dirty="0" smtClean="0"/>
              <a:t> </a:t>
            </a:r>
            <a:r>
              <a:rPr lang="tt-RU" b="1" dirty="0">
                <a:solidFill>
                  <a:srgbClr val="F63B16"/>
                </a:solidFill>
              </a:rPr>
              <a:t>“Минем киләчәк һөнәрем</a:t>
            </a:r>
            <a:r>
              <a:rPr lang="tt-RU" dirty="0">
                <a:solidFill>
                  <a:srgbClr val="F63B16"/>
                </a:solidFill>
              </a:rPr>
              <a:t>” </a:t>
            </a:r>
            <a:r>
              <a:rPr lang="tt-RU" dirty="0"/>
              <a:t>темасына презентация</a:t>
            </a:r>
            <a:endParaRPr lang="ru-RU" dirty="0"/>
          </a:p>
        </p:txBody>
      </p:sp>
      <p:pic>
        <p:nvPicPr>
          <p:cNvPr id="4" name="Рисунок 3" descr="C:\Users\Акашина\Desktop\фото с новыми профессиями\маркетолого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149080"/>
            <a:ext cx="345638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b="1" dirty="0" smtClean="0">
                <a:solidFill>
                  <a:srgbClr val="00B0F0"/>
                </a:solidFill>
              </a:rPr>
              <a:t>Өй эшенә терәк схема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t-RU" b="1" dirty="0">
                <a:solidFill>
                  <a:srgbClr val="002060"/>
                </a:solidFill>
              </a:rPr>
              <a:t>1)-совет  -киңәш бирү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tt-RU" b="1" dirty="0">
                <a:solidFill>
                  <a:srgbClr val="002060"/>
                </a:solidFill>
              </a:rPr>
              <a:t>-вопрос  -сорау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tt-RU" b="1" dirty="0">
                <a:solidFill>
                  <a:srgbClr val="002060"/>
                </a:solidFill>
              </a:rPr>
              <a:t>-убе</a:t>
            </a:r>
            <a:r>
              <a:rPr lang="ru-RU" b="1" dirty="0">
                <a:solidFill>
                  <a:srgbClr val="002060"/>
                </a:solidFill>
              </a:rPr>
              <a:t>ж</a:t>
            </a:r>
            <a:r>
              <a:rPr lang="tt-RU" b="1" dirty="0">
                <a:solidFill>
                  <a:srgbClr val="002060"/>
                </a:solidFill>
              </a:rPr>
              <a:t>дение  -ышаныч белдерү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tt-RU" b="1" dirty="0">
                <a:solidFill>
                  <a:srgbClr val="002060"/>
                </a:solidFill>
              </a:rPr>
              <a:t>-согласие -ризалашу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tt-RU" dirty="0"/>
              <a:t> </a:t>
            </a:r>
            <a:endParaRPr lang="ru-RU" dirty="0"/>
          </a:p>
          <a:p>
            <a:r>
              <a:rPr lang="tt-RU" dirty="0"/>
              <a:t>2</a:t>
            </a:r>
            <a:r>
              <a:rPr lang="tt-RU" b="1" dirty="0">
                <a:solidFill>
                  <a:srgbClr val="FF0000"/>
                </a:solidFill>
              </a:rPr>
              <a:t>)-вопрос  -сорау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tt-RU" b="1" dirty="0">
                <a:solidFill>
                  <a:srgbClr val="FF0000"/>
                </a:solidFill>
              </a:rPr>
              <a:t>-ответ - җавап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tt-RU" b="1" dirty="0">
                <a:solidFill>
                  <a:srgbClr val="FF0000"/>
                </a:solidFill>
              </a:rPr>
              <a:t>-вопрос -сорау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tt-RU" b="1" dirty="0">
                <a:solidFill>
                  <a:srgbClr val="FF0000"/>
                </a:solidFill>
              </a:rPr>
              <a:t>-ответ-  җавап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C:\Users\Акашина\Desktop\фото с новыми профессиями\unname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429000"/>
            <a:ext cx="3426460" cy="2291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alphaModFix amt="98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b="1" dirty="0" smtClean="0">
                <a:solidFill>
                  <a:srgbClr val="FF0000"/>
                </a:solidFill>
              </a:rPr>
              <a:t>Рефлексия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/>
              <a:t>-</a:t>
            </a:r>
            <a:r>
              <a:rPr lang="tt-RU" b="1" dirty="0"/>
              <a:t>Бүгенге дәрестә сез нәрсәләр белдегез?</a:t>
            </a:r>
            <a:endParaRPr lang="ru-RU" b="1" dirty="0"/>
          </a:p>
          <a:p>
            <a:r>
              <a:rPr lang="tt-RU" b="1" dirty="0"/>
              <a:t>-Үзегез өчен нинди яңалык ачтыгыз?</a:t>
            </a:r>
            <a:endParaRPr lang="ru-RU" b="1" dirty="0"/>
          </a:p>
          <a:p>
            <a:r>
              <a:rPr lang="tt-RU" b="1" dirty="0"/>
              <a:t>-Дәрестә куелган максатка ирештекме?</a:t>
            </a:r>
            <a:endParaRPr lang="ru-RU" b="1" dirty="0"/>
          </a:p>
          <a:p>
            <a:endParaRPr lang="ru-RU" dirty="0"/>
          </a:p>
        </p:txBody>
      </p:sp>
      <p:pic>
        <p:nvPicPr>
          <p:cNvPr id="4" name="Рисунок 3" descr="C:\Users\Акашина\Desktop\фото с новыми профессиями\1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717032"/>
            <a:ext cx="4788297" cy="2804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rgbClr val="FF0000"/>
                </a:solidFill>
              </a:rPr>
              <a:t>     </a:t>
            </a:r>
            <a:r>
              <a:rPr lang="ru-RU" sz="1800" b="1" dirty="0" err="1" smtClean="0">
                <a:solidFill>
                  <a:srgbClr val="FF0000"/>
                </a:solidFill>
              </a:rPr>
              <a:t>Акашина</a:t>
            </a:r>
            <a:r>
              <a:rPr lang="ru-RU" sz="1800" b="1" dirty="0" smtClean="0">
                <a:solidFill>
                  <a:srgbClr val="FF0000"/>
                </a:solidFill>
              </a:rPr>
              <a:t> </a:t>
            </a:r>
            <a:r>
              <a:rPr lang="ru-RU" sz="1800" b="1" dirty="0" err="1" smtClean="0">
                <a:solidFill>
                  <a:srgbClr val="FF0000"/>
                </a:solidFill>
              </a:rPr>
              <a:t>Ниля</a:t>
            </a:r>
            <a:r>
              <a:rPr lang="ru-RU" sz="1800" b="1" dirty="0" smtClean="0">
                <a:solidFill>
                  <a:srgbClr val="FF0000"/>
                </a:solidFill>
              </a:rPr>
              <a:t> Мухамедовна</a:t>
            </a:r>
            <a:r>
              <a:rPr lang="ru-RU" sz="1800" b="1" dirty="0" smtClean="0">
                <a:solidFill>
                  <a:srgbClr val="F63B16"/>
                </a:solidFill>
              </a:rPr>
              <a:t>,             Каримова </a:t>
            </a:r>
            <a:r>
              <a:rPr lang="ru-RU" sz="1800" b="1" dirty="0" err="1" smtClean="0">
                <a:solidFill>
                  <a:srgbClr val="F63B16"/>
                </a:solidFill>
              </a:rPr>
              <a:t>Фания</a:t>
            </a:r>
            <a:r>
              <a:rPr lang="ru-RU" sz="1800" b="1" dirty="0" smtClean="0">
                <a:solidFill>
                  <a:srgbClr val="F63B16"/>
                </a:solidFill>
              </a:rPr>
              <a:t> </a:t>
            </a:r>
            <a:r>
              <a:rPr lang="ru-RU" sz="1800" b="1" dirty="0" err="1" smtClean="0">
                <a:solidFill>
                  <a:srgbClr val="F63B16"/>
                </a:solidFill>
              </a:rPr>
              <a:t>Ильдусовна</a:t>
            </a:r>
            <a:r>
              <a:rPr lang="ru-RU" sz="1800" dirty="0" smtClean="0"/>
              <a:t>,</a:t>
            </a:r>
            <a:r>
              <a:rPr lang="ru-RU" sz="1800" dirty="0" smtClean="0"/>
              <a:t>              </a:t>
            </a:r>
            <a:br>
              <a:rPr lang="ru-RU" sz="1800" dirty="0" smtClean="0"/>
            </a:br>
            <a:r>
              <a:rPr lang="ru-RU" sz="1800" dirty="0" err="1" smtClean="0"/>
              <a:t>милли</a:t>
            </a:r>
            <a:r>
              <a:rPr lang="ru-RU" sz="1800" dirty="0" smtClean="0"/>
              <a:t> директор </a:t>
            </a:r>
            <a:r>
              <a:rPr lang="ru-RU" sz="1800" dirty="0" err="1" smtClean="0"/>
              <a:t>урынбасары</a:t>
            </a:r>
            <a:r>
              <a:rPr lang="ru-RU" sz="1800" dirty="0" smtClean="0"/>
              <a:t>                     </a:t>
            </a:r>
            <a:r>
              <a:rPr lang="ru-RU" sz="1800" dirty="0" err="1" smtClean="0"/>
              <a:t>туган</a:t>
            </a:r>
            <a:r>
              <a:rPr lang="ru-RU" sz="1800" dirty="0" smtClean="0"/>
              <a:t> тел </a:t>
            </a:r>
            <a:r>
              <a:rPr lang="ru-RU" sz="1800" dirty="0" err="1" smtClean="0"/>
              <a:t>укытучысы</a:t>
            </a:r>
            <a:endParaRPr lang="ru-RU" sz="1600" dirty="0" smtClean="0">
              <a:solidFill>
                <a:srgbClr val="2A1BF1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132856"/>
            <a:ext cx="2520280" cy="3744416"/>
          </a:xfrm>
          <a:prstGeom prst="rect">
            <a:avLst/>
          </a:prstGeom>
          <a:noFill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204864"/>
            <a:ext cx="252028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Дәрес:</a:t>
            </a:r>
            <a:r>
              <a:rPr lang="tt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b="1" dirty="0">
                <a:solidFill>
                  <a:srgbClr val="F63B16"/>
                </a:solidFill>
                <a:latin typeface="Times New Roman" pitchFamily="18" charset="0"/>
                <a:cs typeface="Times New Roman" pitchFamily="18" charset="0"/>
              </a:rPr>
              <a:t>татар теле</a:t>
            </a:r>
            <a:endParaRPr lang="ru-RU" b="1" dirty="0">
              <a:solidFill>
                <a:srgbClr val="F63B1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Сыйныф:</a:t>
            </a:r>
            <a:r>
              <a:rPr lang="tt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>
                <a:solidFill>
                  <a:srgbClr val="F63B16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endParaRPr lang="ru-RU" dirty="0">
              <a:solidFill>
                <a:srgbClr val="F63B1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Төркем:</a:t>
            </a:r>
            <a:r>
              <a:rPr lang="tt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i="1" dirty="0">
                <a:solidFill>
                  <a:srgbClr val="F63B16"/>
                </a:solidFill>
                <a:latin typeface="Times New Roman" pitchFamily="18" charset="0"/>
                <a:cs typeface="Times New Roman" pitchFamily="18" charset="0"/>
              </a:rPr>
              <a:t>рус төркеме</a:t>
            </a:r>
            <a:endParaRPr lang="ru-RU" i="1" dirty="0">
              <a:solidFill>
                <a:srgbClr val="F63B1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Дәрес тибы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tt-RU" b="1" dirty="0">
                <a:solidFill>
                  <a:srgbClr val="F63B16"/>
                </a:solidFill>
                <a:latin typeface="Times New Roman" pitchFamily="18" charset="0"/>
                <a:cs typeface="Times New Roman" pitchFamily="18" charset="0"/>
              </a:rPr>
              <a:t>Белем һәм күнекмәләрне комплекслы куллану (ныгыту дәресе)</a:t>
            </a:r>
            <a:endParaRPr lang="ru-RU" b="1" dirty="0">
              <a:solidFill>
                <a:srgbClr val="F63B1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Оештыру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b="1" i="1" dirty="0"/>
              <a:t>-</a:t>
            </a:r>
            <a:r>
              <a:rPr lang="tt-RU" b="1" dirty="0">
                <a:solidFill>
                  <a:srgbClr val="0070C0"/>
                </a:solidFill>
              </a:rPr>
              <a:t>Үткән дәрестә нәрсә  турында сөйләштек?</a:t>
            </a:r>
            <a:endParaRPr lang="ru-RU" b="1" dirty="0">
              <a:solidFill>
                <a:srgbClr val="0070C0"/>
              </a:solidFill>
            </a:endParaRPr>
          </a:p>
          <a:p>
            <a:r>
              <a:rPr lang="tt-RU" b="1" dirty="0">
                <a:solidFill>
                  <a:srgbClr val="0070C0"/>
                </a:solidFill>
              </a:rPr>
              <a:t>-Үткән дәрестә нинди яңалык белдегез?</a:t>
            </a:r>
            <a:endParaRPr lang="ru-RU" b="1" dirty="0">
              <a:solidFill>
                <a:srgbClr val="0070C0"/>
              </a:solidFill>
            </a:endParaRPr>
          </a:p>
          <a:p>
            <a:r>
              <a:rPr lang="tt-RU" b="1" dirty="0">
                <a:solidFill>
                  <a:srgbClr val="0070C0"/>
                </a:solidFill>
              </a:rPr>
              <a:t>-Сез ничек уйлыйсыз, бүгенге дәрестә сезнең максатыгыз нинди булырга тиеш?</a:t>
            </a:r>
            <a:endParaRPr lang="ru-RU" b="1" dirty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C:\Users\Акашина\Desktop\фото с новыми профессиями\755851506080037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4293096"/>
            <a:ext cx="2199343" cy="1360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solidFill>
                  <a:srgbClr val="FF0000"/>
                </a:solidFill>
              </a:rPr>
              <a:t>Ө</a:t>
            </a:r>
            <a:r>
              <a:rPr lang="ru-RU" dirty="0" err="1" smtClean="0">
                <a:solidFill>
                  <a:srgbClr val="FF0000"/>
                </a:solidFill>
              </a:rPr>
              <a:t>й эшен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тикшер</a:t>
            </a:r>
            <a:r>
              <a:rPr lang="tt-RU" dirty="0" smtClean="0">
                <a:solidFill>
                  <a:srgbClr val="FF0000"/>
                </a:solidFill>
              </a:rPr>
              <a:t>ү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b="1" dirty="0">
                <a:solidFill>
                  <a:srgbClr val="0070C0"/>
                </a:solidFill>
              </a:rPr>
              <a:t>1.Русчадан татарчага һөнәрләр турында мәкальләр тәрҗемә итәргә.</a:t>
            </a:r>
            <a:endParaRPr lang="ru-RU" b="1" dirty="0">
              <a:solidFill>
                <a:srgbClr val="0070C0"/>
              </a:solidFill>
            </a:endParaRPr>
          </a:p>
          <a:p>
            <a:r>
              <a:rPr lang="tt-RU" b="1" dirty="0">
                <a:solidFill>
                  <a:srgbClr val="0070C0"/>
                </a:solidFill>
              </a:rPr>
              <a:t>2.Нинди булса да һөнәргә реклама ясарга.</a:t>
            </a:r>
            <a:endParaRPr lang="ru-RU" b="1" dirty="0">
              <a:solidFill>
                <a:srgbClr val="0070C0"/>
              </a:solidFill>
            </a:endParaRPr>
          </a:p>
          <a:p>
            <a:r>
              <a:rPr lang="tt-RU" b="1" dirty="0">
                <a:solidFill>
                  <a:srgbClr val="0070C0"/>
                </a:solidFill>
              </a:rPr>
              <a:t>3.Үзенә ошаган һөнәр турында хикәя </a:t>
            </a:r>
            <a:r>
              <a:rPr lang="tt-RU" b="1" dirty="0" smtClean="0">
                <a:solidFill>
                  <a:srgbClr val="0070C0"/>
                </a:solidFill>
              </a:rPr>
              <a:t>төзергә.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C:\Users\Акашина\Desktop\фото с новыми профессиями\depositphotos_18615605-stock-photo-expressive-woma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4221088"/>
            <a:ext cx="2827945" cy="1667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3200" b="1" dirty="0" smtClean="0">
                <a:solidFill>
                  <a:srgbClr val="FF0000"/>
                </a:solidFill>
              </a:rPr>
              <a:t>Белемнәрне актуал</a:t>
            </a:r>
            <a:r>
              <a:rPr lang="ru-RU" sz="3200" b="1" dirty="0" err="1" smtClean="0">
                <a:solidFill>
                  <a:srgbClr val="FF0000"/>
                </a:solidFill>
              </a:rPr>
              <a:t>ь</a:t>
            </a:r>
            <a:r>
              <a:rPr lang="tt-RU" sz="3200" b="1" dirty="0" smtClean="0">
                <a:solidFill>
                  <a:srgbClr val="FF0000"/>
                </a:solidFill>
              </a:rPr>
              <a:t>ләштерү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sz="2000" b="1" dirty="0" smtClean="0">
                <a:solidFill>
                  <a:srgbClr val="FF0000"/>
                </a:solidFill>
              </a:rPr>
              <a:t>Сүзләрнең  һәм сүзтезмәләрнең тәрҗемәсен  әйтегез:</a:t>
            </a:r>
            <a:endParaRPr lang="tt-RU" sz="2000" b="1" dirty="0">
              <a:solidFill>
                <a:srgbClr val="FF0000"/>
              </a:solidFill>
            </a:endParaRPr>
          </a:p>
          <a:p>
            <a:r>
              <a:rPr lang="tt-RU" b="1" dirty="0" smtClean="0">
                <a:solidFill>
                  <a:srgbClr val="0070C0"/>
                </a:solidFill>
              </a:rPr>
              <a:t>Нужная профессия -кирәкле һөнәр </a:t>
            </a:r>
            <a:endParaRPr lang="ru-RU" b="1" dirty="0">
              <a:solidFill>
                <a:srgbClr val="0070C0"/>
              </a:solidFill>
            </a:endParaRPr>
          </a:p>
          <a:p>
            <a:r>
              <a:rPr lang="tt-RU" b="1" dirty="0" smtClean="0">
                <a:solidFill>
                  <a:srgbClr val="0070C0"/>
                </a:solidFill>
              </a:rPr>
              <a:t>Требования - </a:t>
            </a:r>
            <a:r>
              <a:rPr lang="tt-RU" b="1" dirty="0">
                <a:solidFill>
                  <a:srgbClr val="0070C0"/>
                </a:solidFill>
              </a:rPr>
              <a:t>таләпләр;</a:t>
            </a:r>
            <a:endParaRPr lang="ru-RU" b="1" dirty="0">
              <a:solidFill>
                <a:srgbClr val="0070C0"/>
              </a:solidFill>
            </a:endParaRPr>
          </a:p>
          <a:p>
            <a:r>
              <a:rPr lang="tt-RU" b="1" dirty="0" smtClean="0">
                <a:solidFill>
                  <a:srgbClr val="0070C0"/>
                </a:solidFill>
              </a:rPr>
              <a:t>Хороший специалист- </a:t>
            </a:r>
            <a:r>
              <a:rPr lang="tt-RU" b="1" dirty="0">
                <a:solidFill>
                  <a:srgbClr val="0070C0"/>
                </a:solidFill>
              </a:rPr>
              <a:t>яхшы белгеч;</a:t>
            </a:r>
            <a:endParaRPr lang="ru-RU" b="1" dirty="0">
              <a:solidFill>
                <a:srgbClr val="0070C0"/>
              </a:solidFill>
            </a:endParaRPr>
          </a:p>
          <a:p>
            <a:r>
              <a:rPr lang="tt-RU" b="1" dirty="0" smtClean="0">
                <a:solidFill>
                  <a:srgbClr val="0070C0"/>
                </a:solidFill>
              </a:rPr>
              <a:t>Современная профессия- </a:t>
            </a:r>
            <a:r>
              <a:rPr lang="tt-RU" b="1" dirty="0">
                <a:solidFill>
                  <a:srgbClr val="0070C0"/>
                </a:solidFill>
              </a:rPr>
              <a:t>заманча һөнәрләр;</a:t>
            </a:r>
            <a:endParaRPr lang="ru-RU" b="1" dirty="0">
              <a:solidFill>
                <a:srgbClr val="0070C0"/>
              </a:solidFill>
            </a:endParaRPr>
          </a:p>
          <a:p>
            <a:r>
              <a:rPr lang="tt-RU" b="1" dirty="0" smtClean="0">
                <a:solidFill>
                  <a:srgbClr val="0070C0"/>
                </a:solidFill>
              </a:rPr>
              <a:t>Выбор профессии- </a:t>
            </a:r>
            <a:r>
              <a:rPr lang="tt-RU" b="1" dirty="0">
                <a:solidFill>
                  <a:srgbClr val="0070C0"/>
                </a:solidFill>
              </a:rPr>
              <a:t>һөнәр сайлау.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C:\Users\Акашина\Desktop\фото с новыми профессиями\depositphotos_169156384-stock-photo-girl-with-laptop-in-th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4077072"/>
            <a:ext cx="1800200" cy="1888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Я</a:t>
            </a:r>
            <a:r>
              <a:rPr lang="tt-RU" b="1" dirty="0" smtClean="0">
                <a:solidFill>
                  <a:srgbClr val="00B0F0"/>
                </a:solidFill>
              </a:rPr>
              <a:t>ң</a:t>
            </a:r>
            <a:r>
              <a:rPr lang="ru-RU" b="1" dirty="0" smtClean="0">
                <a:solidFill>
                  <a:srgbClr val="00B0F0"/>
                </a:solidFill>
              </a:rPr>
              <a:t>а тема </a:t>
            </a:r>
            <a:r>
              <a:rPr lang="ru-RU" b="1" dirty="0" err="1" smtClean="0">
                <a:solidFill>
                  <a:srgbClr val="00B0F0"/>
                </a:solidFill>
              </a:rPr>
              <a:t>буенча</a:t>
            </a:r>
            <a:r>
              <a:rPr lang="ru-RU" b="1" dirty="0" smtClean="0">
                <a:solidFill>
                  <a:srgbClr val="00B0F0"/>
                </a:solidFill>
              </a:rPr>
              <a:t> </a:t>
            </a:r>
            <a:r>
              <a:rPr lang="ru-RU" b="1" dirty="0" err="1" smtClean="0">
                <a:solidFill>
                  <a:srgbClr val="00B0F0"/>
                </a:solidFill>
              </a:rPr>
              <a:t>эш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Сез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нинди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яңа һөнәрләр турында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ишеттегез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tt-RU" b="1" dirty="0" smtClean="0">
                <a:solidFill>
                  <a:srgbClr val="FF0000"/>
                </a:solidFill>
              </a:rPr>
              <a:t>Бу һөнәрләргә кайларда әзерлиләр?</a:t>
            </a:r>
          </a:p>
          <a:p>
            <a:r>
              <a:rPr lang="tt-RU" b="1" dirty="0" smtClean="0">
                <a:solidFill>
                  <a:srgbClr val="FF0000"/>
                </a:solidFill>
              </a:rPr>
              <a:t>Бу һөнәрләр нәрсә белән шөгыл</a:t>
            </a:r>
            <a:r>
              <a:rPr lang="ru-RU" b="1" dirty="0" err="1" smtClean="0">
                <a:solidFill>
                  <a:srgbClr val="FF0000"/>
                </a:solidFill>
              </a:rPr>
              <a:t>ь</a:t>
            </a:r>
            <a:r>
              <a:rPr lang="tt-RU" b="1" dirty="0" smtClean="0">
                <a:solidFill>
                  <a:srgbClr val="FF0000"/>
                </a:solidFill>
              </a:rPr>
              <a:t>ләнә?</a:t>
            </a:r>
          </a:p>
          <a:p>
            <a:r>
              <a:rPr lang="tt-RU" b="1" dirty="0" smtClean="0">
                <a:solidFill>
                  <a:srgbClr val="FF0000"/>
                </a:solidFill>
              </a:rPr>
              <a:t>Сез бу һөнәрләрне сайлар идегезме?</a:t>
            </a:r>
            <a:endParaRPr lang="ru-RU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C:\Users\Акашина\Desktop\фото с новыми профессиями\человек-маклера-банкира-в-официальной-носке-сидит-на-кресле-стула-за-de-14313141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653136"/>
            <a:ext cx="194421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>
            <a:noAutofit/>
          </a:bodyPr>
          <a:lstStyle/>
          <a:p>
            <a:r>
              <a:rPr lang="tt-RU" sz="2400" b="1" dirty="0" smtClean="0">
                <a:solidFill>
                  <a:srgbClr val="0070C0"/>
                </a:solidFill>
              </a:rPr>
              <a:t>( Блум шакмагы)</a:t>
            </a:r>
            <a:r>
              <a:rPr lang="tt-RU" sz="2400" dirty="0" smtClean="0"/>
              <a:t/>
            </a:r>
            <a:br>
              <a:rPr lang="tt-RU" sz="2400" dirty="0" smtClean="0"/>
            </a:br>
            <a:r>
              <a:rPr lang="tt-RU" sz="2400" b="1" dirty="0" smtClean="0">
                <a:solidFill>
                  <a:srgbClr val="C00000"/>
                </a:solidFill>
              </a:rPr>
              <a:t>Шакмакның </a:t>
            </a:r>
            <a:r>
              <a:rPr lang="tt-RU" sz="2400" b="1" dirty="0">
                <a:solidFill>
                  <a:srgbClr val="C00000"/>
                </a:solidFill>
              </a:rPr>
              <a:t>кырларында сораулар язылган, без бүгенге темага бу сорауларга җавап биреп, төрле якларга анализ ясаячакбыз.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Синең исемең ничек? </a:t>
            </a:r>
            <a:endParaRPr lang="tt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tt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Синең </a:t>
            </a:r>
            <a:r>
              <a:rPr lang="tt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киләчәктә кем буласың килә?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C:\Users\Акашина\Desktop\фото с новыми профессиями\шахматы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645024"/>
            <a:ext cx="3902955" cy="22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3200" b="1" dirty="0" smtClean="0">
                <a:solidFill>
                  <a:srgbClr val="F63B16"/>
                </a:solidFill>
              </a:rPr>
              <a:t>Базар мөнәсәбәтләре тормышка төрле яңа оешмалар, һөнәрләр алып килде.</a:t>
            </a:r>
            <a:endParaRPr lang="ru-RU" sz="3200" b="1" dirty="0">
              <a:solidFill>
                <a:srgbClr val="F63B1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t-RU" dirty="0" smtClean="0"/>
              <a:t>Заманалар </a:t>
            </a:r>
            <a:r>
              <a:rPr lang="tt-RU" dirty="0"/>
              <a:t>үзгәргән саен тормыш яңа һөнәрләр таләп </a:t>
            </a:r>
            <a:r>
              <a:rPr lang="tt-RU" b="1" i="1" u="sng" dirty="0">
                <a:solidFill>
                  <a:srgbClr val="0070C0"/>
                </a:solidFill>
              </a:rPr>
              <a:t>итә.Фирмалар, кече преприятиеләр , салым инспекцияләре , реклама агентлыклары </a:t>
            </a:r>
            <a:r>
              <a:rPr lang="tt-RU" dirty="0"/>
              <a:t>турында газеталарда күп язалар. Хәзерге көндә яңа һөнәрләр дә барлыкка килде.</a:t>
            </a:r>
            <a:endParaRPr lang="ru-RU" dirty="0"/>
          </a:p>
          <a:p>
            <a:r>
              <a:rPr lang="tt-RU" b="1" i="1" u="sng" dirty="0">
                <a:solidFill>
                  <a:srgbClr val="FF0000"/>
                </a:solidFill>
              </a:rPr>
              <a:t>Банкир, брокер, менеджер,супервайзер, координатор, коучер</a:t>
            </a:r>
            <a:r>
              <a:rPr lang="tt-RU" i="1" u="sng" dirty="0">
                <a:solidFill>
                  <a:srgbClr val="FF0000"/>
                </a:solidFill>
              </a:rPr>
              <a:t>.</a:t>
            </a:r>
            <a:endParaRPr lang="ru-RU" i="1" u="sng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</TotalTime>
  <Words>432</Words>
  <Application>Microsoft Office PowerPoint</Application>
  <PresentationFormat>Экран (4:3)</PresentationFormat>
  <Paragraphs>80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Дәрес темасы:  “Яңа һөнәрләр” </vt:lpstr>
      <vt:lpstr>     Акашина Ниля Мухамедовна,             Каримова Фания Ильдусовна,               милли директор урынбасары                     туган тел укытучысы</vt:lpstr>
      <vt:lpstr>Слайд 3</vt:lpstr>
      <vt:lpstr>Оештыру </vt:lpstr>
      <vt:lpstr>Өй эшен тикшерү</vt:lpstr>
      <vt:lpstr>Белемнәрне актуальләштерү</vt:lpstr>
      <vt:lpstr>Яңа тема буенча эш</vt:lpstr>
      <vt:lpstr>( Блум шакмагы) Шакмакның кырларында сораулар язылган, без бүгенге темага бу сорауларга җавап биреп, төрле якларга анализ ясаячакбыз.</vt:lpstr>
      <vt:lpstr>Базар мөнәсәбәтләре тормышка төрле яңа оешмалар, һөнәрләр алып килде.</vt:lpstr>
      <vt:lpstr>Нәрсә ул реклама? </vt:lpstr>
      <vt:lpstr>Слайд 11</vt:lpstr>
      <vt:lpstr>Слайд 12</vt:lpstr>
      <vt:lpstr>Слайд 13</vt:lpstr>
      <vt:lpstr>Появились новые профессии </vt:lpstr>
      <vt:lpstr>Яңа һөнәрләр барлыкка килде</vt:lpstr>
      <vt:lpstr>Өй эше:</vt:lpstr>
      <vt:lpstr>Өй эшенә терәк схема</vt:lpstr>
      <vt:lpstr>Рефлексия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Дәрес темасы: “Яңа һөнәрләр”</dc:title>
  <dc:creator>Акашина</dc:creator>
  <cp:lastModifiedBy>Акашина</cp:lastModifiedBy>
  <cp:revision>6</cp:revision>
  <dcterms:created xsi:type="dcterms:W3CDTF">2020-11-16T08:45:54Z</dcterms:created>
  <dcterms:modified xsi:type="dcterms:W3CDTF">2020-11-16T12:03:25Z</dcterms:modified>
</cp:coreProperties>
</file>