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CC6600"/>
    <a:srgbClr val="99CC00"/>
    <a:srgbClr val="808000"/>
    <a:srgbClr val="99FFCC"/>
    <a:srgbClr val="FFCC00"/>
    <a:srgbClr val="FFFF00"/>
    <a:srgbClr val="8EC5FC"/>
    <a:srgbClr val="00CC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1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94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3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30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6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561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5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7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47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43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88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01BAF-C687-4209-9F58-0DD534BDCAE3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FB65D-CA93-43B3-9958-4B6B75B0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897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Обои стол, карта, компас, верёвка картинки на рабочий стол, раздел разное - 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74" y="6422"/>
            <a:ext cx="10736826" cy="6851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690046" y="655587"/>
            <a:ext cx="6802079" cy="3785652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b="1" dirty="0">
                <a:solidFill>
                  <a:srgbClr val="4D4D4D"/>
                </a:solidFill>
                <a:latin typeface="Book Antiqua" pitchFamily="18" charset="0"/>
              </a:rPr>
              <a:t>Географические названия - свидетели прошлого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526355" y="4901381"/>
            <a:ext cx="7129463" cy="707886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4D4D4D"/>
                </a:solidFill>
                <a:latin typeface="Book Antiqua" pitchFamily="18" charset="0"/>
              </a:rPr>
              <a:t>Цель занятия: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 показать важность географических названий для изучения исторического прошлого.</a:t>
            </a:r>
          </a:p>
        </p:txBody>
      </p:sp>
    </p:spTree>
    <p:extLst>
      <p:ext uri="{BB962C8B-B14F-4D97-AF65-F5344CB8AC3E}">
        <p14:creationId xmlns:p14="http://schemas.microsoft.com/office/powerpoint/2010/main" val="168971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40480" y="5345598"/>
            <a:ext cx="5329238" cy="1384995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1703-1914 — 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Санкт-Петербург</a:t>
            </a: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4D4D4D"/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до 1924 — 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Петроград</a:t>
            </a: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/>
            </a:r>
            <a:br>
              <a:rPr lang="ru-RU" sz="2800" dirty="0">
                <a:solidFill>
                  <a:srgbClr val="4D4D4D"/>
                </a:solidFill>
                <a:latin typeface="Book Antiqua" pitchFamily="18" charset="0"/>
              </a:rPr>
            </a:b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до 1991 — 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Ленинград</a:t>
            </a: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 </a:t>
            </a:r>
          </a:p>
        </p:txBody>
      </p:sp>
      <p:pic>
        <p:nvPicPr>
          <p:cNvPr id="2050" name="Picture 2" descr="против часовой стрелки, от верхнего правого угла: Александро-Невский собор, театр оперы и балета, главный железнодорожный вокзал, детская железная дорога, Новосибирский государственный краеведческий музей, цир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978" y="134947"/>
            <a:ext cx="3323306" cy="465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6539500" y="4914711"/>
            <a:ext cx="5148263" cy="1815882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1893-1895 — 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Александровский</a:t>
            </a:r>
            <a:endParaRPr lang="ru-RU" sz="2800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До 1903 — 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Ново-Николаевский</a:t>
            </a:r>
            <a:endParaRPr lang="ru-RU" sz="2800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До 1926 — 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Ново-Николаевск</a:t>
            </a:r>
            <a:endParaRPr lang="ru-RU" sz="2800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С 1926 – </a:t>
            </a:r>
            <a:r>
              <a:rPr lang="ru-RU" sz="2800" i="1" dirty="0">
                <a:solidFill>
                  <a:srgbClr val="4D4D4D"/>
                </a:solidFill>
                <a:latin typeface="Book Antiqua" pitchFamily="18" charset="0"/>
              </a:rPr>
              <a:t>Новосибирск</a:t>
            </a:r>
          </a:p>
        </p:txBody>
      </p:sp>
      <p:pic>
        <p:nvPicPr>
          <p:cNvPr id="1026" name="Picture 2" descr="Санкт-Петербург | Wintershall Dea GmbH Russ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66" y="134946"/>
            <a:ext cx="2821066" cy="507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23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и по запросу топонимы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8" y="0"/>
            <a:ext cx="9704439" cy="6853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036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артинки по запросу топонимы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5" y="-2"/>
            <a:ext cx="9704439" cy="685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924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артинки по запросу топонимы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116" y="0"/>
            <a:ext cx="9719187" cy="68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099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87" y="0"/>
            <a:ext cx="4424516" cy="6616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6893288" y="-1"/>
            <a:ext cx="3956610" cy="6616099"/>
            <a:chOff x="4382430" y="-1"/>
            <a:chExt cx="3956610" cy="6616099"/>
          </a:xfrm>
        </p:grpSpPr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515" y="-1"/>
              <a:ext cx="3914525" cy="66160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2430" y="0"/>
              <a:ext cx="3925253" cy="3236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0" y="5903893"/>
            <a:ext cx="12192000" cy="954107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4D4D4D"/>
                </a:solidFill>
                <a:latin typeface="Book Antiqua" pitchFamily="18" charset="0"/>
              </a:rPr>
              <a:t>Топонимика</a:t>
            </a:r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 – наука, изучающая названия географических объектов (стран, городов, рек и т.д.)</a:t>
            </a:r>
          </a:p>
        </p:txBody>
      </p:sp>
    </p:spTree>
    <p:extLst>
      <p:ext uri="{BB962C8B-B14F-4D97-AF65-F5344CB8AC3E}">
        <p14:creationId xmlns:p14="http://schemas.microsoft.com/office/powerpoint/2010/main" val="1883037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-14748"/>
            <a:ext cx="12192000" cy="6817251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300" b="1" u="sng" dirty="0">
                <a:solidFill>
                  <a:srgbClr val="4D4D4D"/>
                </a:solidFill>
                <a:latin typeface="Book Antiqua" pitchFamily="18" charset="0"/>
              </a:rPr>
              <a:t>Названия стран мира: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Аргентина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- от латинского «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аргентум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» (серебро). Купцы использовали аргентинскую реку Рио-де-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ла-Плата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(Серебряная река) для транспортировки серебра и других сокровищ из Перу. Земля вниз по течению и стала известна как Аргентина (Земля серебра).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Австралия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- от «неизвестная южная земля» (лат.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terra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australis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incognita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). Территория была названа ранними европейскими исследователями, которые верили, что австралийский материк был гораздо больше, пока его не открыли. Путешественник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Мэттью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Флиндерс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(1774-1814), который первым исследовал австралийский берег и сделал его карту, первый использовал термин «Австралия».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Вьетнам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«южная земля».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Египет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«храм души бога Птаха».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Индия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в честь реки Инд.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Иран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«земля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Aryans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» или «земля свободных». Термин «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Arya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» обычно имеет значение «благородный» или «свободный», родственный слову греческого происхождения «аристократ».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Исландия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«земля льда» (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Island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на исландском).</a:t>
            </a:r>
          </a:p>
          <a:p>
            <a:r>
              <a:rPr lang="ru-RU" sz="2300" b="1" dirty="0">
                <a:solidFill>
                  <a:srgbClr val="4D4D4D"/>
                </a:solidFill>
                <a:latin typeface="Book Antiqua" pitchFamily="18" charset="0"/>
              </a:rPr>
              <a:t>Япония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– «страна восходящего солнца». Япония на японском языке звучит как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Nihon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или </a:t>
            </a:r>
            <a:r>
              <a:rPr lang="ru-RU" sz="2300" dirty="0" err="1">
                <a:solidFill>
                  <a:srgbClr val="4D4D4D"/>
                </a:solidFill>
                <a:latin typeface="Book Antiqua" pitchFamily="18" charset="0"/>
              </a:rPr>
              <a:t>Nippon</a:t>
            </a:r>
            <a:r>
              <a:rPr lang="ru-RU" sz="2300" dirty="0">
                <a:solidFill>
                  <a:srgbClr val="4D4D4D"/>
                </a:solidFill>
                <a:latin typeface="Book Antiqua" pitchFamily="18" charset="0"/>
              </a:rPr>
              <a:t> («источник солнца»).</a:t>
            </a:r>
          </a:p>
        </p:txBody>
      </p:sp>
    </p:spTree>
    <p:extLst>
      <p:ext uri="{BB962C8B-B14F-4D97-AF65-F5344CB8AC3E}">
        <p14:creationId xmlns:p14="http://schemas.microsoft.com/office/powerpoint/2010/main" val="2463396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" y="0"/>
            <a:ext cx="7360919" cy="2554545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4D4D4D"/>
                </a:solidFill>
                <a:latin typeface="Book Antiqua" pitchFamily="18" charset="0"/>
              </a:rPr>
              <a:t>Имя моей Родины – </a:t>
            </a:r>
            <a:r>
              <a:rPr lang="ru-RU" sz="2000" b="1" u="sng" dirty="0">
                <a:solidFill>
                  <a:srgbClr val="666699"/>
                </a:solidFill>
                <a:latin typeface="Book Antiqua" pitchFamily="18" charset="0"/>
              </a:rPr>
              <a:t>Россия</a:t>
            </a:r>
          </a:p>
          <a:p>
            <a:pPr algn="ctr"/>
            <a:endParaRPr lang="ru-RU" sz="2000" b="1" u="sng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sz="2000" i="1" dirty="0">
                <a:solidFill>
                  <a:srgbClr val="4D4D4D"/>
                </a:solidFill>
                <a:latin typeface="Book Antiqua" pitchFamily="18" charset="0"/>
              </a:rPr>
              <a:t>Слово: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sz="2000" b="1" dirty="0">
                <a:solidFill>
                  <a:srgbClr val="4D4D4D"/>
                </a:solidFill>
                <a:latin typeface="Book Antiqua" pitchFamily="18" charset="0"/>
              </a:rPr>
              <a:t>Россия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.</a:t>
            </a:r>
          </a:p>
          <a:p>
            <a:r>
              <a:rPr lang="ru-RU" sz="2000" i="1" dirty="0">
                <a:solidFill>
                  <a:srgbClr val="4D4D4D"/>
                </a:solidFill>
                <a:latin typeface="Book Antiqua" pitchFamily="18" charset="0"/>
              </a:rPr>
              <a:t>Ближайшая этимология: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 впервые в Московской грамматике 1517 г., также у Ивана Грозного, Аввакума и др., раньше – </a:t>
            </a:r>
            <a:r>
              <a:rPr lang="ru-RU" sz="2000" i="1" dirty="0">
                <a:solidFill>
                  <a:srgbClr val="4D4D4D"/>
                </a:solidFill>
                <a:latin typeface="Book Antiqua" pitchFamily="18" charset="0"/>
              </a:rPr>
              <a:t>Русь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, откуда </a:t>
            </a:r>
            <a:r>
              <a:rPr lang="ru-RU" sz="2000" i="1" dirty="0" err="1">
                <a:solidFill>
                  <a:srgbClr val="4D4D4D"/>
                </a:solidFill>
                <a:latin typeface="Book Antiqua" pitchFamily="18" charset="0"/>
              </a:rPr>
              <a:t>Русия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. Форма на -</a:t>
            </a:r>
            <a:r>
              <a:rPr lang="ru-RU" sz="2000" i="1" dirty="0">
                <a:solidFill>
                  <a:srgbClr val="4D4D4D"/>
                </a:solidFill>
                <a:latin typeface="Book Antiqua" pitchFamily="18" charset="0"/>
              </a:rPr>
              <a:t>о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- происходит из греч. </a:t>
            </a:r>
            <a:r>
              <a:rPr lang="ru-RU" sz="2000" dirty="0" err="1">
                <a:solidFill>
                  <a:srgbClr val="4D4D4D"/>
                </a:solidFill>
                <a:latin typeface="Book Antiqua" pitchFamily="18" charset="0"/>
              </a:rPr>
              <a:t>Pwss</a:t>
            </a:r>
            <a:r>
              <a:rPr lang="en-US" sz="2000" dirty="0" err="1">
                <a:solidFill>
                  <a:srgbClr val="4D4D4D"/>
                </a:solidFill>
                <a:latin typeface="Book Antiqua" pitchFamily="18" charset="0"/>
              </a:rPr>
              <a:t>i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a, от ср.-греч. </a:t>
            </a:r>
            <a:r>
              <a:rPr lang="ru-RU" sz="2000" dirty="0" err="1">
                <a:solidFill>
                  <a:srgbClr val="4D4D4D"/>
                </a:solidFill>
                <a:latin typeface="Book Antiqua" pitchFamily="18" charset="0"/>
              </a:rPr>
              <a:t>Pоj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. Отсюда производные </a:t>
            </a:r>
            <a:r>
              <a:rPr lang="ru-RU" sz="2000" i="1" dirty="0">
                <a:solidFill>
                  <a:srgbClr val="4D4D4D"/>
                </a:solidFill>
                <a:latin typeface="Book Antiqua" pitchFamily="18" charset="0"/>
              </a:rPr>
              <a:t>российский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 (Иван Грозный), </a:t>
            </a:r>
            <a:r>
              <a:rPr lang="ru-RU" sz="2000" i="1" dirty="0" err="1">
                <a:solidFill>
                  <a:srgbClr val="4D4D4D"/>
                </a:solidFill>
                <a:latin typeface="Book Antiqua" pitchFamily="18" charset="0"/>
              </a:rPr>
              <a:t>росский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 (</a:t>
            </a:r>
            <a:r>
              <a:rPr lang="ru-RU" sz="2000" dirty="0" err="1">
                <a:solidFill>
                  <a:srgbClr val="4D4D4D"/>
                </a:solidFill>
                <a:latin typeface="Book Antiqua" pitchFamily="18" charset="0"/>
              </a:rPr>
              <a:t>Задонщина</a:t>
            </a:r>
            <a:r>
              <a:rPr lang="ru-RU" sz="2000" dirty="0">
                <a:solidFill>
                  <a:srgbClr val="4D4D4D"/>
                </a:solidFill>
                <a:latin typeface="Book Antiqua" pitchFamily="18" charset="0"/>
              </a:rPr>
              <a:t>, рукопись XVII в</a:t>
            </a:r>
            <a:r>
              <a:rPr lang="ru-RU" sz="2000" dirty="0" smtClean="0">
                <a:solidFill>
                  <a:srgbClr val="4D4D4D"/>
                </a:solidFill>
                <a:latin typeface="Book Antiqua" pitchFamily="18" charset="0"/>
              </a:rPr>
              <a:t>.).</a:t>
            </a:r>
            <a:endParaRPr lang="ru-RU" sz="2000" dirty="0">
              <a:solidFill>
                <a:srgbClr val="4D4D4D"/>
              </a:solidFill>
              <a:latin typeface="Book Antiqua" pitchFamily="18" charset="0"/>
            </a:endParaRPr>
          </a:p>
        </p:txBody>
      </p:sp>
      <p:pic>
        <p:nvPicPr>
          <p:cNvPr id="7172" name="Picture 4" descr="Варяги, тюрки и христианство на Рус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44" y="2743779"/>
            <a:ext cx="7371263" cy="393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60920" y="0"/>
            <a:ext cx="4831081" cy="6863417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ja-JP" sz="2000" i="1" dirty="0" smtClean="0">
                <a:solidFill>
                  <a:srgbClr val="4D4D4D"/>
                </a:solidFill>
                <a:latin typeface="Book Antiqua" pitchFamily="18" charset="0"/>
              </a:rPr>
              <a:t>Слово</a:t>
            </a:r>
            <a:r>
              <a:rPr lang="ru-RU" altLang="ja-JP" sz="2000" i="1" dirty="0">
                <a:solidFill>
                  <a:srgbClr val="4D4D4D"/>
                </a:solidFill>
                <a:latin typeface="Book Antiqua" pitchFamily="18" charset="0"/>
              </a:rPr>
              <a:t>: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altLang="ja-JP" sz="2000" b="1" dirty="0">
                <a:solidFill>
                  <a:srgbClr val="4D4D4D"/>
                </a:solidFill>
                <a:latin typeface="Book Antiqua" pitchFamily="18" charset="0"/>
              </a:rPr>
              <a:t>Русь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.</a:t>
            </a:r>
          </a:p>
          <a:p>
            <a:r>
              <a:rPr lang="ru-RU" altLang="ja-JP" sz="2000" i="1" dirty="0">
                <a:solidFill>
                  <a:srgbClr val="4D4D4D"/>
                </a:solidFill>
                <a:latin typeface="Book Antiqua" pitchFamily="18" charset="0"/>
              </a:rPr>
              <a:t>Ближайшая этимология: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др.-русск. </a:t>
            </a:r>
            <a:r>
              <a:rPr lang="ru-RU" altLang="ja-JP" sz="2000" i="1" dirty="0">
                <a:solidFill>
                  <a:srgbClr val="4D4D4D"/>
                </a:solidFill>
                <a:latin typeface="Book Antiqua" pitchFamily="18" charset="0"/>
              </a:rPr>
              <a:t>Русь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, ср.-греч.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Pоj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– «норманны», араб.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Rus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«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норманы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в Испании и Франции» (IХ в.). В др.-русск. договорах 911 и 944 гг. почти все </a:t>
            </a:r>
            <a:r>
              <a:rPr lang="ru-RU" altLang="ja-JP" sz="2000" i="1" dirty="0" err="1">
                <a:solidFill>
                  <a:srgbClr val="4D4D4D"/>
                </a:solidFill>
                <a:latin typeface="Book Antiqua" pitchFamily="18" charset="0"/>
              </a:rPr>
              <a:t>отъ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altLang="ja-JP" sz="2000" i="1" dirty="0">
                <a:solidFill>
                  <a:srgbClr val="4D4D4D"/>
                </a:solidFill>
                <a:latin typeface="Book Antiqua" pitchFamily="18" charset="0"/>
              </a:rPr>
              <a:t>рода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altLang="ja-JP" sz="2000" i="1" dirty="0" err="1">
                <a:solidFill>
                  <a:srgbClr val="4D4D4D"/>
                </a:solidFill>
                <a:latin typeface="Book Antiqua" pitchFamily="18" charset="0"/>
              </a:rPr>
              <a:t>русьска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</a:t>
            </a:r>
            <a:r>
              <a:rPr lang="ru-RU" altLang="ja-JP" sz="2000" i="1" dirty="0" err="1">
                <a:solidFill>
                  <a:srgbClr val="4D4D4D"/>
                </a:solidFill>
                <a:latin typeface="Book Antiqua" pitchFamily="18" charset="0"/>
              </a:rPr>
              <a:t>посъли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имеют скандинавские имена. Ср. также фин.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Ruotsi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«Швеция»,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Ruotsalainen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«швед», эст.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Roots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,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Rootslane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– то же.</a:t>
            </a:r>
          </a:p>
          <a:p>
            <a:r>
              <a:rPr lang="ru-RU" altLang="ja-JP" sz="2000" i="1" dirty="0">
                <a:solidFill>
                  <a:srgbClr val="4D4D4D"/>
                </a:solidFill>
                <a:latin typeface="Book Antiqua" pitchFamily="18" charset="0"/>
              </a:rPr>
              <a:t>Дальнейшая этимология: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этот этноним возводится к др.-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исл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Rosmenn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или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Roskarlar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«гребцы, мореходы», который сближается со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шв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.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Roslagen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– названием побережья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Упланда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. Аналогичные случаи перенесения названия завоевателей на завоеванное население налицо у франков (Франция), </a:t>
            </a:r>
            <a:r>
              <a:rPr lang="ru-RU" altLang="ja-JP" sz="2000" dirty="0" err="1">
                <a:solidFill>
                  <a:srgbClr val="4D4D4D"/>
                </a:solidFill>
                <a:latin typeface="Book Antiqua" pitchFamily="18" charset="0"/>
              </a:rPr>
              <a:t>норманов</a:t>
            </a:r>
            <a:r>
              <a:rPr lang="ru-RU" altLang="ja-JP" sz="2000" dirty="0">
                <a:solidFill>
                  <a:srgbClr val="4D4D4D"/>
                </a:solidFill>
                <a:latin typeface="Book Antiqua" pitchFamily="18" charset="0"/>
              </a:rPr>
              <a:t> (Нормандия), лангобардов (Ломбардия), болгар.</a:t>
            </a:r>
          </a:p>
          <a:p>
            <a:endParaRPr lang="ru-RU" altLang="ja-JP" sz="2000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altLang="ja-JP" sz="2000" b="1" dirty="0">
                <a:solidFill>
                  <a:srgbClr val="4D4D4D"/>
                </a:solidFill>
                <a:latin typeface="Book Antiqua" pitchFamily="18" charset="0"/>
              </a:rPr>
              <a:t>(Этимологический словарь Фасмера)</a:t>
            </a:r>
            <a:endParaRPr lang="ru-RU" sz="2000" b="1" dirty="0">
              <a:solidFill>
                <a:srgbClr val="4D4D4D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063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490637" y="2308826"/>
            <a:ext cx="7200900" cy="2246769"/>
          </a:xfrm>
          <a:prstGeom prst="rect">
            <a:avLst/>
          </a:prstGeom>
          <a:solidFill>
            <a:srgbClr val="FF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4D4D4D"/>
                </a:solidFill>
                <a:latin typeface="Book Antiqua" pitchFamily="18" charset="0"/>
              </a:rPr>
              <a:t>Домашнее задание: </a:t>
            </a:r>
            <a:endParaRPr lang="ru-RU" sz="2800" dirty="0">
              <a:solidFill>
                <a:srgbClr val="4D4D4D"/>
              </a:solidFill>
              <a:latin typeface="Book Antiqua" pitchFamily="18" charset="0"/>
            </a:endParaRPr>
          </a:p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1. Исследуйте происхождение названия вашей улицы или одной из улиц Новосибирска.</a:t>
            </a:r>
          </a:p>
          <a:p>
            <a:r>
              <a:rPr lang="ru-RU" sz="2800" dirty="0">
                <a:solidFill>
                  <a:srgbClr val="4D4D4D"/>
                </a:solidFill>
                <a:latin typeface="Book Antiqua" pitchFamily="18" charset="0"/>
              </a:rPr>
              <a:t>2. Менялось ли ее название, как и когда. </a:t>
            </a:r>
          </a:p>
        </p:txBody>
      </p:sp>
    </p:spTree>
    <p:extLst>
      <p:ext uri="{BB962C8B-B14F-4D97-AF65-F5344CB8AC3E}">
        <p14:creationId xmlns:p14="http://schemas.microsoft.com/office/powerpoint/2010/main" val="35950303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472</Words>
  <Application>Microsoft Office PowerPoint</Application>
  <PresentationFormat>Произвольный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47</cp:revision>
  <dcterms:created xsi:type="dcterms:W3CDTF">2020-01-24T07:27:00Z</dcterms:created>
  <dcterms:modified xsi:type="dcterms:W3CDTF">2020-11-17T06:49:38Z</dcterms:modified>
</cp:coreProperties>
</file>