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60" r:id="rId4"/>
    <p:sldId id="259" r:id="rId5"/>
    <p:sldId id="263" r:id="rId6"/>
    <p:sldId id="261" r:id="rId7"/>
    <p:sldId id="264" r:id="rId8"/>
    <p:sldId id="265" r:id="rId9"/>
    <p:sldId id="269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46" d="100"/>
          <a:sy n="46" d="100"/>
        </p:scale>
        <p:origin x="78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10F4-7F8A-4897-BC21-C2795BD0F64A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C2ABA-2B06-4D57-93AB-14F0EEBB82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298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10F4-7F8A-4897-BC21-C2795BD0F64A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C2ABA-2B06-4D57-93AB-14F0EEBB82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483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10F4-7F8A-4897-BC21-C2795BD0F64A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C2ABA-2B06-4D57-93AB-14F0EEBB823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7723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10F4-7F8A-4897-BC21-C2795BD0F64A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C2ABA-2B06-4D57-93AB-14F0EEBB82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9832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10F4-7F8A-4897-BC21-C2795BD0F64A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C2ABA-2B06-4D57-93AB-14F0EEBB823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1620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10F4-7F8A-4897-BC21-C2795BD0F64A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C2ABA-2B06-4D57-93AB-14F0EEBB82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7954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10F4-7F8A-4897-BC21-C2795BD0F64A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C2ABA-2B06-4D57-93AB-14F0EEBB82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5003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10F4-7F8A-4897-BC21-C2795BD0F64A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C2ABA-2B06-4D57-93AB-14F0EEBB82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509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10F4-7F8A-4897-BC21-C2795BD0F64A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C2ABA-2B06-4D57-93AB-14F0EEBB82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79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10F4-7F8A-4897-BC21-C2795BD0F64A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C2ABA-2B06-4D57-93AB-14F0EEBB82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146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10F4-7F8A-4897-BC21-C2795BD0F64A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C2ABA-2B06-4D57-93AB-14F0EEBB82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420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10F4-7F8A-4897-BC21-C2795BD0F64A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C2ABA-2B06-4D57-93AB-14F0EEBB82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184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10F4-7F8A-4897-BC21-C2795BD0F64A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C2ABA-2B06-4D57-93AB-14F0EEBB82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867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10F4-7F8A-4897-BC21-C2795BD0F64A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C2ABA-2B06-4D57-93AB-14F0EEBB82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597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10F4-7F8A-4897-BC21-C2795BD0F64A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C2ABA-2B06-4D57-93AB-14F0EEBB82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83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010F4-7F8A-4897-BC21-C2795BD0F64A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C2ABA-2B06-4D57-93AB-14F0EEBB82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667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010F4-7F8A-4897-BC21-C2795BD0F64A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95C2ABA-2B06-4D57-93AB-14F0EEBB82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81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5965" y="2285999"/>
            <a:ext cx="8318038" cy="1246909"/>
          </a:xfrm>
        </p:spPr>
        <p:txBody>
          <a:bodyPr/>
          <a:lstStyle/>
          <a:p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МБДОУ детский сад № 22 «Звездочка»</a:t>
            </a:r>
            <a:b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ru-RU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ru-RU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Семинар-практикум					</a:t>
            </a:r>
            <a:br>
              <a:rPr lang="ru-RU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ru-RU" sz="4800" dirty="0" smtClean="0"/>
              <a:t> </a:t>
            </a:r>
            <a:br>
              <a:rPr lang="ru-RU" sz="4800" dirty="0" smtClean="0"/>
            </a:br>
            <a:r>
              <a:rPr lang="ru-RU" sz="4800" dirty="0" smtClean="0"/>
              <a:t>Агрессия у дошкольников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69327" y="5153891"/>
            <a:ext cx="5590308" cy="1142999"/>
          </a:xfrm>
        </p:spPr>
        <p:txBody>
          <a:bodyPr>
            <a:normAutofit fontScale="32500" lnSpcReduction="20000"/>
          </a:bodyPr>
          <a:lstStyle/>
          <a:p>
            <a:r>
              <a:rPr lang="ru-RU" sz="8000" dirty="0" smtClean="0"/>
              <a:t>					</a:t>
            </a:r>
          </a:p>
          <a:p>
            <a:r>
              <a:rPr lang="ru-RU" sz="8000" dirty="0" smtClean="0"/>
              <a:t>              				       			</a:t>
            </a:r>
            <a:r>
              <a:rPr lang="ru-RU" sz="8000" dirty="0"/>
              <a:t> </a:t>
            </a:r>
            <a:r>
              <a:rPr lang="ru-RU" sz="8000" dirty="0" smtClean="0"/>
              <a:t>    </a:t>
            </a:r>
            <a:r>
              <a:rPr lang="ru-RU" sz="4500" dirty="0" smtClean="0"/>
              <a:t>педагог-психолог: Лазу Анжела Ивановна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7465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1308" y="3158836"/>
            <a:ext cx="7112693" cy="309649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5819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551709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«</a:t>
            </a:r>
            <a:r>
              <a:rPr lang="ru-RU" sz="2000" dirty="0"/>
              <a:t>Человек обладает способностью любить, и если он не может найти применения своей способности любить, он способен ненавидеть, проявляя агрессию и жестокость. Этим средством он руководствуется, как бегством от собственной душевной боли</a:t>
            </a:r>
            <a:r>
              <a:rPr lang="ru-RU" sz="2000" dirty="0" smtClean="0"/>
              <a:t>».</a:t>
            </a:r>
            <a:br>
              <a:rPr lang="ru-RU" sz="2000" dirty="0" smtClean="0"/>
            </a:br>
            <a:r>
              <a:rPr lang="ru-RU" sz="2000" dirty="0"/>
              <a:t> </a:t>
            </a:r>
            <a:r>
              <a:rPr lang="ru-RU" sz="2000" dirty="0" smtClean="0"/>
              <a:t>                                                                                                    Эрих </a:t>
            </a:r>
            <a:r>
              <a:rPr lang="ru-RU" sz="2000" dirty="0" err="1" smtClean="0"/>
              <a:t>Фромм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431473"/>
            <a:ext cx="8596668" cy="3609889"/>
          </a:xfrm>
        </p:spPr>
        <p:txBody>
          <a:bodyPr/>
          <a:lstStyle/>
          <a:p>
            <a:r>
              <a:rPr lang="ru-RU" sz="2400" dirty="0" smtClean="0"/>
              <a:t>1.  Проведение </a:t>
            </a:r>
            <a:r>
              <a:rPr lang="ru-RU" sz="2400" dirty="0"/>
              <a:t>методики «Кактус», анализ </a:t>
            </a:r>
            <a:r>
              <a:rPr lang="ru-RU" sz="2400" dirty="0" smtClean="0"/>
              <a:t>рисунков;</a:t>
            </a:r>
            <a:endParaRPr lang="ru-RU" sz="2400" dirty="0"/>
          </a:p>
          <a:p>
            <a:r>
              <a:rPr lang="ru-RU" sz="2400" dirty="0"/>
              <a:t>2</a:t>
            </a:r>
            <a:r>
              <a:rPr lang="ru-RU" sz="2400" dirty="0" smtClean="0"/>
              <a:t>. </a:t>
            </a:r>
            <a:r>
              <a:rPr lang="ru-RU" sz="2400" dirty="0"/>
              <a:t>«Педагогический пробег» (решение проблемных ситуаций</a:t>
            </a:r>
            <a:r>
              <a:rPr lang="ru-RU" sz="2400" dirty="0" smtClean="0"/>
              <a:t>);</a:t>
            </a:r>
            <a:endParaRPr lang="ru-RU" sz="2400" dirty="0"/>
          </a:p>
          <a:p>
            <a:r>
              <a:rPr lang="ru-RU" sz="2400" dirty="0"/>
              <a:t>3</a:t>
            </a:r>
            <a:r>
              <a:rPr lang="ru-RU" sz="2400" dirty="0" smtClean="0"/>
              <a:t>. </a:t>
            </a:r>
            <a:r>
              <a:rPr lang="ru-RU" sz="2400" dirty="0"/>
              <a:t>Проигрывание психологических игр на снижение уровня </a:t>
            </a:r>
            <a:r>
              <a:rPr lang="ru-RU" sz="2400" dirty="0" smtClean="0"/>
              <a:t>агрессивности;</a:t>
            </a:r>
            <a:endParaRPr lang="ru-RU" sz="2400" dirty="0"/>
          </a:p>
          <a:p>
            <a:r>
              <a:rPr lang="ru-RU" sz="2400" dirty="0"/>
              <a:t>4</a:t>
            </a:r>
            <a:r>
              <a:rPr lang="ru-RU" sz="2400" dirty="0" smtClean="0"/>
              <a:t>. Техника </a:t>
            </a:r>
            <a:r>
              <a:rPr lang="ru-RU" sz="2400" b="1" dirty="0" smtClean="0"/>
              <a:t>«</a:t>
            </a:r>
            <a:r>
              <a:rPr lang="ru-RU" sz="2400" b="1" dirty="0"/>
              <a:t>Я – высказывания» </a:t>
            </a:r>
            <a:r>
              <a:rPr lang="ru-RU" sz="2400" dirty="0"/>
              <a:t>может очень быстро привести нас к </a:t>
            </a:r>
            <a:r>
              <a:rPr lang="ru-RU" sz="2400" dirty="0" smtClean="0"/>
              <a:t>цели;</a:t>
            </a:r>
          </a:p>
          <a:p>
            <a:r>
              <a:rPr lang="ru-RU" sz="2400" dirty="0" smtClean="0"/>
              <a:t>5. </a:t>
            </a:r>
            <a:r>
              <a:rPr lang="ru-RU" sz="2400" dirty="0"/>
              <a:t>Подведение итогов. </a:t>
            </a:r>
            <a:r>
              <a:rPr lang="ru-RU" sz="2400" dirty="0" smtClean="0"/>
              <a:t>Рефлексия.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3518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8182" y="374073"/>
            <a:ext cx="7195819" cy="1556327"/>
          </a:xfrm>
        </p:spPr>
        <p:txBody>
          <a:bodyPr/>
          <a:lstStyle/>
          <a:p>
            <a:r>
              <a:rPr lang="ru-RU" dirty="0" smtClean="0"/>
              <a:t>Методика «Кактус»</a:t>
            </a:r>
            <a:endParaRPr lang="ru-RU" dirty="0"/>
          </a:p>
        </p:txBody>
      </p:sp>
      <p:pic>
        <p:nvPicPr>
          <p:cNvPr id="5" name="Объект 4" descr="Fichier:Dwarves &lt;strong&gt;cactus&lt;/strong&gt;.JPG — Wikipédia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73" y="1288473"/>
            <a:ext cx="9829800" cy="5569527"/>
          </a:xfrm>
        </p:spPr>
      </p:pic>
    </p:spTree>
    <p:extLst>
      <p:ext uri="{BB962C8B-B14F-4D97-AF65-F5344CB8AC3E}">
        <p14:creationId xmlns:p14="http://schemas.microsoft.com/office/powerpoint/2010/main" val="2234467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16379363"/>
              </p:ext>
            </p:extLst>
          </p:nvPr>
        </p:nvGraphicFramePr>
        <p:xfrm>
          <a:off x="0" y="2"/>
          <a:ext cx="12192000" cy="68580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18383">
                  <a:extLst>
                    <a:ext uri="{9D8B030D-6E8A-4147-A177-3AD203B41FA5}">
                      <a16:colId xmlns:a16="http://schemas.microsoft.com/office/drawing/2014/main" val="3183564617"/>
                    </a:ext>
                  </a:extLst>
                </a:gridCol>
                <a:gridCol w="8373617">
                  <a:extLst>
                    <a:ext uri="{9D8B030D-6E8A-4147-A177-3AD203B41FA5}">
                      <a16:colId xmlns:a16="http://schemas.microsoft.com/office/drawing/2014/main" val="1884718048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Личностные особенности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Отражение в рисунке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73045" marT="0" marB="0"/>
                </a:tc>
                <a:extLst>
                  <a:ext uri="{0D108BD9-81ED-4DB2-BD59-A6C34878D82A}">
                    <a16:rowId xmlns:a16="http://schemas.microsoft.com/office/drawing/2014/main" val="1815605061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Агрессия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Наличие иголок; сильно торчащие, длинные, близко расположенные друг от друга иголки - высокий уровень агрессивности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73045" marT="0" marB="0"/>
                </a:tc>
                <a:extLst>
                  <a:ext uri="{0D108BD9-81ED-4DB2-BD59-A6C34878D82A}">
                    <a16:rowId xmlns:a16="http://schemas.microsoft.com/office/drawing/2014/main" val="207249407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Импульсивность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Отрывистость линий, сильный нажим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73045" marT="0" marB="0"/>
                </a:tc>
                <a:extLst>
                  <a:ext uri="{0D108BD9-81ED-4DB2-BD59-A6C34878D82A}">
                    <a16:rowId xmlns:a16="http://schemas.microsoft.com/office/drawing/2014/main" val="2163752498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Эгоцентризм, стремление к лидерству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Крупный рисунок в центре листа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73045" marT="0" marB="0"/>
                </a:tc>
                <a:extLst>
                  <a:ext uri="{0D108BD9-81ED-4DB2-BD59-A6C34878D82A}">
                    <a16:rowId xmlns:a16="http://schemas.microsoft.com/office/drawing/2014/main" val="4226346297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Демонстративность, открытость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Наличие выступающих отростков в кактусе, вычурность форм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73045" marT="0" marB="0"/>
                </a:tc>
                <a:extLst>
                  <a:ext uri="{0D108BD9-81ED-4DB2-BD59-A6C34878D82A}">
                    <a16:rowId xmlns:a16="http://schemas.microsoft.com/office/drawing/2014/main" val="1142954038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Неуверенность в себе. Зависимость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Маленький рисунок. Расположение внизу листа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73045" marT="0" marB="0"/>
                </a:tc>
                <a:extLst>
                  <a:ext uri="{0D108BD9-81ED-4DB2-BD59-A6C34878D82A}">
                    <a16:rowId xmlns:a16="http://schemas.microsoft.com/office/drawing/2014/main" val="1395888125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Скрытность, осторожность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Расположение зигзагов по контуру или внутри кактуса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73045" marT="0" marB="0"/>
                </a:tc>
                <a:extLst>
                  <a:ext uri="{0D108BD9-81ED-4DB2-BD59-A6C34878D82A}">
                    <a16:rowId xmlns:a16="http://schemas.microsoft.com/office/drawing/2014/main" val="816779427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Оптимизм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Использование ярких цветов, «радостные» кактусы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73045" marT="0" marB="0"/>
                </a:tc>
                <a:extLst>
                  <a:ext uri="{0D108BD9-81ED-4DB2-BD59-A6C34878D82A}">
                    <a16:rowId xmlns:a16="http://schemas.microsoft.com/office/drawing/2014/main" val="2530114792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Тревожность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Использование темных цветов, преобладание внутренней штриховки прерывистыми линиями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73045" marT="0" marB="0"/>
                </a:tc>
                <a:extLst>
                  <a:ext uri="{0D108BD9-81ED-4DB2-BD59-A6C34878D82A}">
                    <a16:rowId xmlns:a16="http://schemas.microsoft.com/office/drawing/2014/main" val="829238394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Женственность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Наличие украшений, цветов. мягких линий и форм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73045" marT="0" marB="0"/>
                </a:tc>
                <a:extLst>
                  <a:ext uri="{0D108BD9-81ED-4DB2-BD59-A6C34878D82A}">
                    <a16:rowId xmlns:a16="http://schemas.microsoft.com/office/drawing/2014/main" val="19325735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Экстравертированность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Наличие на рисунке других кактусов, цветов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73045" marT="0" marB="0"/>
                </a:tc>
                <a:extLst>
                  <a:ext uri="{0D108BD9-81ED-4DB2-BD59-A6C34878D82A}">
                    <a16:rowId xmlns:a16="http://schemas.microsoft.com/office/drawing/2014/main" val="3585731639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Интровертированность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 рисунке изображен один кактус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73045" marT="0" marB="0"/>
                </a:tc>
                <a:extLst>
                  <a:ext uri="{0D108BD9-81ED-4DB2-BD59-A6C34878D82A}">
                    <a16:rowId xmlns:a16="http://schemas.microsoft.com/office/drawing/2014/main" val="388811174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Стремление к домашней защите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Наличие цветочного горшка на рисунке, изображение комнатного растения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73045" marT="0" marB="0"/>
                </a:tc>
                <a:extLst>
                  <a:ext uri="{0D108BD9-81ED-4DB2-BD59-A6C34878D82A}">
                    <a16:rowId xmlns:a16="http://schemas.microsoft.com/office/drawing/2014/main" val="2275540292"/>
                  </a:ext>
                </a:extLst>
              </a:tr>
              <a:tr h="102870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Отсутствие стремления к домашней защите, наличие чувства одиночества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Дикорастущие, «пустынные» кактусы».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45" marR="73045" marT="0" marB="0"/>
                </a:tc>
                <a:extLst>
                  <a:ext uri="{0D108BD9-81ED-4DB2-BD59-A6C34878D82A}">
                    <a16:rowId xmlns:a16="http://schemas.microsoft.com/office/drawing/2014/main" val="33229400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67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57" y="300446"/>
            <a:ext cx="9392194" cy="6557553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                         </a:t>
            </a:r>
            <a:r>
              <a:rPr lang="ru-RU" sz="2400" b="1" dirty="0" smtClean="0"/>
              <a:t>Толкование </a:t>
            </a:r>
            <a:r>
              <a:rPr lang="ru-RU" sz="2400" b="1" dirty="0"/>
              <a:t>цветовой </a:t>
            </a:r>
            <a:r>
              <a:rPr lang="ru-RU" sz="2400" b="1" dirty="0" smtClean="0"/>
              <a:t>гаммы</a:t>
            </a:r>
            <a:br>
              <a:rPr lang="ru-RU" sz="2400" b="1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Цвет растения говорит о том, насколько подвижной психикой обладает ребенок</a:t>
            </a:r>
            <a:r>
              <a:rPr lang="ru-RU" sz="2400" dirty="0" smtClean="0"/>
              <a:t>:</a:t>
            </a:r>
            <a:br>
              <a:rPr lang="ru-RU" sz="24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400" b="1" dirty="0"/>
              <a:t>Зеленый</a:t>
            </a:r>
            <a:r>
              <a:rPr lang="ru-RU" sz="2400" dirty="0"/>
              <a:t> символизирует постоянство и уверенность;</a:t>
            </a:r>
            <a:br>
              <a:rPr lang="ru-RU" sz="2400" dirty="0"/>
            </a:br>
            <a:r>
              <a:rPr lang="ru-RU" sz="2400" b="1" dirty="0"/>
              <a:t>Желтый</a:t>
            </a:r>
            <a:r>
              <a:rPr lang="ru-RU" sz="2400" dirty="0"/>
              <a:t> – страх быть отвергнутом обществом;</a:t>
            </a:r>
            <a:br>
              <a:rPr lang="ru-RU" sz="2400" dirty="0"/>
            </a:br>
            <a:r>
              <a:rPr lang="ru-RU" sz="2400" b="1" dirty="0"/>
              <a:t>Синий</a:t>
            </a:r>
            <a:r>
              <a:rPr lang="ru-RU" sz="2400" dirty="0"/>
              <a:t> – вам комфортно в тех условиях, в которых он находится в конкретный период времени;</a:t>
            </a:r>
            <a:br>
              <a:rPr lang="ru-RU" sz="2400" dirty="0"/>
            </a:br>
            <a:r>
              <a:rPr lang="ru-RU" sz="2400" b="1" dirty="0"/>
              <a:t>Красный</a:t>
            </a:r>
            <a:r>
              <a:rPr lang="ru-RU" sz="2400" dirty="0"/>
              <a:t> – испытуемый переживает сильное эмоциональное возбуждение;</a:t>
            </a:r>
            <a:br>
              <a:rPr lang="ru-RU" sz="2400" dirty="0"/>
            </a:br>
            <a:r>
              <a:rPr lang="ru-RU" sz="2400" b="1" dirty="0"/>
              <a:t>Серый</a:t>
            </a:r>
            <a:r>
              <a:rPr lang="ru-RU" sz="2400" dirty="0"/>
              <a:t> – нейтральное отношение ко всему происходящему;</a:t>
            </a:r>
            <a:br>
              <a:rPr lang="ru-RU" sz="2400" dirty="0"/>
            </a:br>
            <a:r>
              <a:rPr lang="ru-RU" sz="2400" b="1" dirty="0"/>
              <a:t>Белый</a:t>
            </a:r>
            <a:r>
              <a:rPr lang="ru-RU" sz="2400" dirty="0"/>
              <a:t> – иногда свидетельствует о том, что у тестируемого проблемы со зрением, и он не замечает, что в цветовом отношении теряет сюжет;</a:t>
            </a:r>
            <a:br>
              <a:rPr lang="ru-RU" sz="2400" dirty="0"/>
            </a:br>
            <a:r>
              <a:rPr lang="ru-RU" sz="2400" b="1" dirty="0"/>
              <a:t>Черный</a:t>
            </a:r>
            <a:r>
              <a:rPr lang="ru-RU" sz="2400" dirty="0"/>
              <a:t> – тестируемый привык во всем противоречить близким, возможно, слишком избалован.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71978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799" y="222069"/>
            <a:ext cx="8588203" cy="783771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3600" dirty="0"/>
              <a:t>Р</a:t>
            </a:r>
            <a:r>
              <a:rPr lang="ru-RU" sz="3600" dirty="0" smtClean="0"/>
              <a:t>ешение проблемных ситуаций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677333" y="1254034"/>
            <a:ext cx="9328816" cy="5603966"/>
          </a:xfrm>
        </p:spPr>
        <p:txBody>
          <a:bodyPr/>
          <a:lstStyle/>
          <a:p>
            <a:r>
              <a:rPr lang="ru-RU" sz="2000" i="1" dirty="0"/>
              <a:t>1. Ситуация: </a:t>
            </a:r>
            <a:r>
              <a:rPr lang="ru-RU" sz="2000" b="1" i="1" dirty="0"/>
              <a:t>Ребенок 2 лет, отбирая силой игрушку у ребенка щипается. Ваши действия?</a:t>
            </a:r>
          </a:p>
          <a:p>
            <a:r>
              <a:rPr lang="ru-RU" sz="1600" i="1" dirty="0"/>
              <a:t>Утешьте укушенного и достаточно резко скажите «кусаке»: «Это больно» ваше лицо в этот момент должно быть строгим, чтобы ребенок видел, что вы его не одобряете. Если ребенок готов кусаться от отчаянья, попытайтесь поймать в момент укуса и скажите: «Нельзя! Будет больно!</a:t>
            </a:r>
          </a:p>
          <a:p>
            <a:r>
              <a:rPr lang="ru-RU" sz="2000" i="1" dirty="0"/>
              <a:t>2. Ситуация: </a:t>
            </a:r>
            <a:r>
              <a:rPr lang="ru-RU" sz="2000" b="1" i="1" dirty="0"/>
              <a:t>Ребенок 2-3 лет бросается в истерике на пол и бьется ногами и руками, вокруг него стоят дети. Ваши действия?</a:t>
            </a:r>
          </a:p>
          <a:p>
            <a:r>
              <a:rPr lang="ru-RU" sz="1600" i="1" dirty="0"/>
              <a:t>Попытаться увести детей, не трогать ребенка некоторое время. Затем попытаться ласково погладить ребенка, сказать подбадривающие слова, умыть</a:t>
            </a:r>
            <a:r>
              <a:rPr lang="ru-RU" sz="1600" i="1" dirty="0" smtClean="0"/>
              <a:t>.</a:t>
            </a:r>
          </a:p>
          <a:p>
            <a:r>
              <a:rPr lang="ru-RU" sz="2000" i="1" dirty="0"/>
              <a:t>3. Ситуация: </a:t>
            </a:r>
            <a:r>
              <a:rPr lang="ru-RU" sz="2000" b="1" i="1" dirty="0"/>
              <a:t>Ребенок 3 лет щиплет соседа, за то, что сосед его ударил! Ваши действия?</a:t>
            </a:r>
            <a:br>
              <a:rPr lang="ru-RU" sz="2000" b="1" i="1" dirty="0"/>
            </a:br>
            <a:r>
              <a:rPr lang="ru-RU" sz="1600" i="1" dirty="0"/>
              <a:t>Следует «</a:t>
            </a:r>
            <a:r>
              <a:rPr lang="ru-RU" sz="1600" i="1" dirty="0" err="1"/>
              <a:t>щипаке</a:t>
            </a:r>
            <a:r>
              <a:rPr lang="ru-RU" sz="1600" i="1" dirty="0"/>
              <a:t>» ребенку объяснить, что следует сказать «я очень зол», «Я сержусь» за то, что ты меня ударил. Можно научить переносить свою злость на безопасный предмет - мячик, бумажный шарик.</a:t>
            </a:r>
            <a:br>
              <a:rPr lang="ru-RU" sz="1600" i="1" dirty="0"/>
            </a:br>
            <a:endParaRPr lang="ru-RU" sz="1600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3099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132872" cy="594795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4</a:t>
            </a:r>
            <a:r>
              <a:rPr lang="ru-RU" sz="2000" dirty="0"/>
              <a:t>. Ситуация: </a:t>
            </a:r>
            <a:r>
              <a:rPr lang="ru-RU" sz="2000" b="1" dirty="0"/>
              <a:t>Ребенок 6 лет балуется на занятии! </a:t>
            </a:r>
            <a:r>
              <a:rPr lang="ru-RU" sz="2000" i="1" dirty="0"/>
              <a:t>Ваши действия?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Нужно твердо обратиться к ребенку со </a:t>
            </a:r>
            <a:r>
              <a:rPr lang="ru-RU" sz="2000" u="sng" dirty="0"/>
              <a:t>словами</a:t>
            </a:r>
            <a:r>
              <a:rPr lang="ru-RU" sz="2000" dirty="0"/>
              <a:t>: «Сейчас очень важно, чтобы ты побыл серьезным. Через 10 минут мы закончим работу, и ты сможешь баловаться, сколько пожелаешь</a:t>
            </a:r>
            <a:r>
              <a:rPr lang="ru-RU" sz="2000" dirty="0" smtClean="0"/>
              <a:t>».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5. Ситуация</a:t>
            </a:r>
            <a:r>
              <a:rPr lang="ru-RU" sz="2000" b="1" dirty="0"/>
              <a:t>: Ребёнок матерился</a:t>
            </a:r>
            <a:r>
              <a:rPr lang="ru-RU" sz="2000" i="1" dirty="0"/>
              <a:t>. Ваши действия?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Нужно разобраться, почему он говорит бранные слова, может это для привлечения внимания или автоматическая реакция на обиду, злость - ребенок видит, что родители так поступают</a:t>
            </a:r>
            <a:r>
              <a:rPr lang="ru-RU" sz="2000" b="1" dirty="0" smtClean="0"/>
              <a:t>.</a:t>
            </a:r>
            <a:br>
              <a:rPr lang="ru-RU" sz="2000" b="1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Если дети жалуются на ребенка</a:t>
            </a:r>
            <a:r>
              <a:rPr lang="ru-RU" sz="2000" dirty="0"/>
              <a:t>, </a:t>
            </a:r>
            <a:r>
              <a:rPr lang="ru-RU" sz="2000" u="sng" dirty="0"/>
              <a:t>скажите</a:t>
            </a:r>
            <a:r>
              <a:rPr lang="ru-RU" sz="2000" dirty="0"/>
              <a:t>: </a:t>
            </a:r>
            <a:r>
              <a:rPr lang="ru-RU" sz="2000" i="1" dirty="0"/>
              <a:t>«Я слышала и не обратила внимание. Вы можете сделать как так же»</a:t>
            </a:r>
            <a:r>
              <a:rPr lang="ru-RU" sz="2000" dirty="0"/>
              <a:t>.</a:t>
            </a:r>
            <a:br>
              <a:rPr lang="ru-RU" sz="2000" dirty="0"/>
            </a:br>
            <a:r>
              <a:rPr lang="ru-RU" sz="2000" dirty="0"/>
              <a:t>Не проявляйте гнева или волнения, ребенок это ждет. Затем через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некоторое </a:t>
            </a:r>
            <a:r>
              <a:rPr lang="ru-RU" sz="2000" dirty="0"/>
              <a:t>время, спокойно поговорите с детьми о недопустимости использования этих слов. («Мне не нравятся такие слова», «У нас в детском саду так не говорят»).</a:t>
            </a:r>
            <a:br>
              <a:rPr lang="ru-RU" sz="2000" dirty="0"/>
            </a:br>
            <a:r>
              <a:rPr lang="ru-RU" sz="2000" dirty="0"/>
              <a:t>Если бранные слова автоматически говорятся, вмешайтесь мгновенно, но очень спокойно. Скажите, что эти слова могут обидеть других</a:t>
            </a:r>
            <a:r>
              <a:rPr lang="ru-RU" sz="2000" b="1" dirty="0"/>
              <a:t>,</a:t>
            </a:r>
            <a:r>
              <a:rPr lang="ru-RU" sz="2000" dirty="0"/>
              <a:t> и в пример берите его самого.</a:t>
            </a:r>
          </a:p>
        </p:txBody>
      </p:sp>
    </p:spTree>
    <p:extLst>
      <p:ext uri="{BB962C8B-B14F-4D97-AF65-F5344CB8AC3E}">
        <p14:creationId xmlns:p14="http://schemas.microsoft.com/office/powerpoint/2010/main" val="674658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568102" cy="604058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Проигрывание психологических </a:t>
            </a:r>
            <a:r>
              <a:rPr lang="ru-RU" b="1" dirty="0" smtClean="0"/>
              <a:t>игр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sz="4000" b="1" i="1" dirty="0">
                <a:latin typeface="+mn-lt"/>
              </a:rPr>
              <a:t>Игра "</a:t>
            </a:r>
            <a:r>
              <a:rPr lang="ru-RU" sz="4000" b="1" i="1" dirty="0" smtClean="0">
                <a:latin typeface="+mn-lt"/>
              </a:rPr>
              <a:t>Давайте поздороваемся»</a:t>
            </a:r>
            <a:r>
              <a:rPr lang="ru-RU" sz="4000" b="1" i="1" dirty="0">
                <a:latin typeface="+mn-lt"/>
              </a:rPr>
              <a:t/>
            </a:r>
            <a:br>
              <a:rPr lang="ru-RU" sz="4000" b="1" i="1" dirty="0">
                <a:latin typeface="+mn-lt"/>
              </a:rPr>
            </a:br>
            <a:r>
              <a:rPr lang="ru-RU" sz="4000" b="1" dirty="0">
                <a:latin typeface="+mn-lt"/>
              </a:rPr>
              <a:t>Игра </a:t>
            </a:r>
            <a:r>
              <a:rPr lang="ru-RU" sz="4000" b="1" i="1" dirty="0">
                <a:latin typeface="+mn-lt"/>
              </a:rPr>
              <a:t>"</a:t>
            </a:r>
            <a:r>
              <a:rPr lang="ru-RU" sz="4000" b="1" i="1" dirty="0" err="1" smtClean="0">
                <a:latin typeface="+mn-lt"/>
              </a:rPr>
              <a:t>Обзывалки</a:t>
            </a:r>
            <a:r>
              <a:rPr lang="ru-RU" sz="4000" b="1" i="1" dirty="0" smtClean="0">
                <a:latin typeface="+mn-lt"/>
              </a:rPr>
              <a:t>"</a:t>
            </a:r>
            <a:r>
              <a:rPr lang="ru-RU" sz="4000" b="1" dirty="0" smtClean="0">
                <a:latin typeface="+mn-lt"/>
              </a:rPr>
              <a:t/>
            </a:r>
            <a:br>
              <a:rPr lang="ru-RU" sz="4000" b="1" dirty="0" smtClean="0">
                <a:latin typeface="+mn-lt"/>
              </a:rPr>
            </a:br>
            <a:r>
              <a:rPr lang="ru-RU" sz="4000" b="1" dirty="0">
                <a:latin typeface="+mn-lt"/>
              </a:rPr>
              <a:t>Упражнение "</a:t>
            </a:r>
            <a:r>
              <a:rPr lang="ru-RU" sz="4000" b="1" dirty="0" smtClean="0">
                <a:latin typeface="+mn-lt"/>
              </a:rPr>
              <a:t>Попроси игрушку«</a:t>
            </a:r>
            <a:br>
              <a:rPr lang="ru-RU" sz="4000" b="1" dirty="0" smtClean="0">
                <a:latin typeface="+mn-lt"/>
              </a:rPr>
            </a:br>
            <a:r>
              <a:rPr lang="ru-RU" sz="4000" b="1" dirty="0" smtClean="0">
                <a:latin typeface="+mn-lt"/>
              </a:rPr>
              <a:t>Упражнение </a:t>
            </a:r>
            <a:r>
              <a:rPr lang="ru-RU" sz="4000" b="1" dirty="0">
                <a:latin typeface="+mn-lt"/>
              </a:rPr>
              <a:t>“Апельсин </a:t>
            </a:r>
            <a:r>
              <a:rPr lang="ru-RU" sz="4000" b="1" dirty="0" smtClean="0">
                <a:latin typeface="+mn-lt"/>
              </a:rPr>
              <a:t> </a:t>
            </a:r>
            <a:br>
              <a:rPr lang="ru-RU" sz="4000" b="1" dirty="0" smtClean="0">
                <a:latin typeface="+mn-lt"/>
              </a:rPr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1114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3327" y="609600"/>
            <a:ext cx="7590674" cy="1320800"/>
          </a:xfrm>
        </p:spPr>
        <p:txBody>
          <a:bodyPr/>
          <a:lstStyle/>
          <a:p>
            <a:r>
              <a:rPr lang="ru-RU" dirty="0"/>
              <a:t>Техника </a:t>
            </a:r>
            <a:r>
              <a:rPr lang="ru-RU" b="1" dirty="0"/>
              <a:t>«Я – высказывания»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298" y="2160588"/>
            <a:ext cx="6135393" cy="4240212"/>
          </a:xfrm>
        </p:spPr>
      </p:pic>
    </p:spTree>
    <p:extLst>
      <p:ext uri="{BB962C8B-B14F-4D97-AF65-F5344CB8AC3E}">
        <p14:creationId xmlns:p14="http://schemas.microsoft.com/office/powerpoint/2010/main" val="189024944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410</TotalTime>
  <Words>258</Words>
  <Application>Microsoft Office PowerPoint</Application>
  <PresentationFormat>Широкоэкранный</PresentationFormat>
  <Paragraphs>49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Wingdings 3</vt:lpstr>
      <vt:lpstr>Аспект</vt:lpstr>
      <vt:lpstr>МБДОУ детский сад № 22 «Звездочка»    Семинар-практикум        Агрессия у дошкольников</vt:lpstr>
      <vt:lpstr>«Человек обладает способностью любить, и если он не может найти применения своей способности любить, он способен ненавидеть, проявляя агрессию и жестокость. Этим средством он руководствуется, как бегством от собственной душевной боли».                                                                                                      Эрих Фромм</vt:lpstr>
      <vt:lpstr>Методика «Кактус»</vt:lpstr>
      <vt:lpstr>Презентация PowerPoint</vt:lpstr>
      <vt:lpstr>                         Толкование цветовой гаммы  Цвет растения говорит о том, насколько подвижной психикой обладает ребенок:  Зеленый символизирует постоянство и уверенность; Желтый – страх быть отвергнутом обществом; Синий – вам комфортно в тех условиях, в которых он находится в конкретный период времени; Красный – испытуемый переживает сильное эмоциональное возбуждение; Серый – нейтральное отношение ко всему происходящему; Белый – иногда свидетельствует о том, что у тестируемого проблемы со зрением, и он не замечает, что в цветовом отношении теряет сюжет; Черный – тестируемый привык во всем противоречить близким, возможно, слишком избалован. </vt:lpstr>
      <vt:lpstr> Решение проблемных ситуаций</vt:lpstr>
      <vt:lpstr>4. Ситуация: Ребенок 6 лет балуется на занятии! Ваши действия? Нужно твердо обратиться к ребенку со словами: «Сейчас очень важно, чтобы ты побыл серьезным. Через 10 минут мы закончим работу, и ты сможешь баловаться, сколько пожелаешь».  5. Ситуация: Ребёнок матерился. Ваши действия? Нужно разобраться, почему он говорит бранные слова, может это для привлечения внимания или автоматическая реакция на обиду, злость - ребенок видит, что родители так поступают.  Если дети жалуются на ребенка, скажите: «Я слышала и не обратила внимание. Вы можете сделать как так же». Не проявляйте гнева или волнения, ребенок это ждет. Затем через  некоторое время, спокойно поговорите с детьми о недопустимости использования этих слов. («Мне не нравятся такие слова», «У нас в детском саду так не говорят»). Если бранные слова автоматически говорятся, вмешайтесь мгновенно, но очень спокойно. Скажите, что эти слова могут обидеть других, и в пример берите его самого.</vt:lpstr>
      <vt:lpstr>Проигрывание психологических игр   Игра "Давайте поздороваемся» Игра "Обзывалки" Упражнение "Попроси игрушку« Упражнение “Апельсин       </vt:lpstr>
      <vt:lpstr>Техника «Я – высказывания»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Агрессия у дошкольников</dc:title>
  <dc:creator>Пользователь</dc:creator>
  <cp:lastModifiedBy>Пользователь</cp:lastModifiedBy>
  <cp:revision>18</cp:revision>
  <dcterms:created xsi:type="dcterms:W3CDTF">2020-11-16T11:25:54Z</dcterms:created>
  <dcterms:modified xsi:type="dcterms:W3CDTF">2020-11-16T18:16:51Z</dcterms:modified>
</cp:coreProperties>
</file>